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2" r:id="rId4"/>
    <p:sldId id="258" r:id="rId5"/>
    <p:sldId id="302" r:id="rId6"/>
    <p:sldId id="303" r:id="rId7"/>
    <p:sldId id="290" r:id="rId8"/>
    <p:sldId id="301" r:id="rId9"/>
    <p:sldId id="270" r:id="rId10"/>
    <p:sldId id="296" r:id="rId11"/>
    <p:sldId id="292" r:id="rId12"/>
    <p:sldId id="294" r:id="rId13"/>
    <p:sldId id="271" r:id="rId14"/>
    <p:sldId id="305" r:id="rId15"/>
    <p:sldId id="273" r:id="rId16"/>
    <p:sldId id="274" r:id="rId17"/>
    <p:sldId id="276" r:id="rId18"/>
    <p:sldId id="280" r:id="rId19"/>
    <p:sldId id="281" r:id="rId20"/>
    <p:sldId id="298" r:id="rId21"/>
    <p:sldId id="306" r:id="rId22"/>
    <p:sldId id="307" r:id="rId23"/>
    <p:sldId id="299" r:id="rId2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ED8"/>
    <a:srgbClr val="B7E4EF"/>
    <a:srgbClr val="D3EFF5"/>
    <a:srgbClr val="008AC6"/>
    <a:srgbClr val="6C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8849" autoAdjust="0"/>
  </p:normalViewPr>
  <p:slideViewPr>
    <p:cSldViewPr>
      <p:cViewPr varScale="1">
        <p:scale>
          <a:sx n="114" d="100"/>
          <a:sy n="114" d="100"/>
        </p:scale>
        <p:origin x="852" y="114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9414393068043"/>
          <c:y val="9.6566205581143191E-2"/>
          <c:w val="0.37625402733029711"/>
          <c:h val="0.816341104050475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25-49AA-9CBE-37A61A7526FA}"/>
              </c:ext>
            </c:extLst>
          </c:dPt>
          <c:dLbls>
            <c:dLbl>
              <c:idx val="0"/>
              <c:layout>
                <c:manualLayout>
                  <c:x val="7.6368689811702986E-2"/>
                  <c:y val="-0.16991277419255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B25-49AA-9CBE-37A61A7526F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182269658019888E-2"/>
                  <c:y val="0.222001901568794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B25-49AA-9CBE-37A61A7526FA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Мужчины (из них 22037 человек старше трудоспособного возраста)</c:v>
                </c:pt>
                <c:pt idx="1">
                  <c:v>Женщины (из них 50836  человека старше трудоспособного возраста)</c:v>
                </c:pt>
                <c:pt idx="2">
                  <c:v>дети ( 0-17 лет)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84172</c:v>
                </c:pt>
                <c:pt idx="1">
                  <c:v>114978</c:v>
                </c:pt>
                <c:pt idx="2">
                  <c:v>3339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9155121585912981"/>
          <c:y val="0.2518664436621752"/>
          <c:w val="0.45769351905067057"/>
          <c:h val="0.729801124389159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9105887257442701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4155083233324E-2"/>
                  <c:y val="3.5441542265004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3F5-4D52-B125-CE3E8B15987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757611869153387E-2"/>
                  <c:y val="2.6778988778087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3F5-4D52-B125-CE3E8B1598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160153556745349E-2"/>
                  <c:y val="1.2205392155006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3F5-4D52-B125-CE3E8B15987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5071240834215392E-3"/>
                  <c:y val="8.3581811089400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3F5-4D52-B125-CE3E8B15987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518522616896107E-2"/>
                  <c:y val="2.8595456021380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7B-4A1D-BB98-EFD8DA38F36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02849633368616E-2"/>
                  <c:y val="3.37265324810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7B-4A1D-BB98-EFD8DA38F36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3.0922599120848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67B-4A1D-BB98-EFD8DA38F36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 г</c:v>
                </c:pt>
                <c:pt idx="1">
                  <c:v>2017 г</c:v>
                </c:pt>
                <c:pt idx="2">
                  <c:v>2018 г</c:v>
                </c:pt>
                <c:pt idx="3">
                  <c:v>I квартал 2019 г</c:v>
                </c:pt>
                <c:pt idx="4">
                  <c:v>II квартал 2019 г</c:v>
                </c:pt>
                <c:pt idx="5">
                  <c:v>III квартал 2019 г</c:v>
                </c:pt>
                <c:pt idx="6">
                  <c:v>IV квартал 2019 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93.1</c:v>
                </c:pt>
                <c:pt idx="1">
                  <c:v>94.2</c:v>
                </c:pt>
                <c:pt idx="2">
                  <c:v>95.3</c:v>
                </c:pt>
                <c:pt idx="3">
                  <c:v>96.2</c:v>
                </c:pt>
                <c:pt idx="4">
                  <c:v>96.3</c:v>
                </c:pt>
                <c:pt idx="5">
                  <c:v>97.4</c:v>
                </c:pt>
                <c:pt idx="6">
                  <c:v>97.3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8D3-4B2C-B8DC-CD80E0DAA9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398054496214008E-2"/>
                  <c:y val="-2.8318335297641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3F5-4D52-B125-CE3E8B15987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757611869153387E-2"/>
                  <c:y val="-3.611706157670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3F5-4D52-B125-CE3E8B1598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6587287400610412E-3"/>
                  <c:y val="-3.908783166274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3F5-4D52-B125-CE3E8B15987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031345967054759E-2"/>
                  <c:y val="-2.654099230179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F5-4D52-B125-CE3E8B15987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2549868583950658E-2"/>
                  <c:y val="-1.5597539586846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67B-4A1D-BB98-EFD8DA38F36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9518522616896003E-2"/>
                  <c:y val="-2.2169852491926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67B-4A1D-BB98-EFD8DA38F36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2968330316239377E-3"/>
                  <c:y val="-4.409232307521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6AE-4989-A088-9E26A4A0ACB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 г</c:v>
                </c:pt>
                <c:pt idx="1">
                  <c:v>2017 г</c:v>
                </c:pt>
                <c:pt idx="2">
                  <c:v>2018 г</c:v>
                </c:pt>
                <c:pt idx="3">
                  <c:v>I квартал 2019 г</c:v>
                </c:pt>
                <c:pt idx="4">
                  <c:v>II квартал 2019 г</c:v>
                </c:pt>
                <c:pt idx="5">
                  <c:v>III квартал 2019 г</c:v>
                </c:pt>
                <c:pt idx="6">
                  <c:v>IV квартал 2019 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94.8</c:v>
                </c:pt>
                <c:pt idx="1">
                  <c:v>95.2</c:v>
                </c:pt>
                <c:pt idx="2">
                  <c:v>95.3</c:v>
                </c:pt>
                <c:pt idx="3">
                  <c:v>96.4</c:v>
                </c:pt>
                <c:pt idx="4">
                  <c:v>96.7</c:v>
                </c:pt>
                <c:pt idx="5">
                  <c:v>96.8</c:v>
                </c:pt>
                <c:pt idx="6">
                  <c:v>96.9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8D3-4B2C-B8DC-CD80E0DAA9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250093126907471E-2"/>
                  <c:y val="-9.106117838758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F5-4D52-B125-CE3E8B15987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757611869153387E-2"/>
                  <c:y val="2.38875508508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F5-4D52-B125-CE3E8B1598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160153556745349E-2"/>
                  <c:y val="2.5327090676458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F5-4D52-B125-CE3E8B15987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5051607317559444E-17"/>
                  <c:y val="4.05630510271223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3F5-4D52-B125-CE3E8B15987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09973716790143E-2"/>
                  <c:y val="-2.7096486379021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67B-4A1D-BB98-EFD8DA38F36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1019947433580335E-2"/>
                  <c:y val="2.5995832869067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67B-4A1D-BB98-EFD8DA38F36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2.0728616046503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7B-4A1D-BB98-EFD8DA38F36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 г</c:v>
                </c:pt>
                <c:pt idx="1">
                  <c:v>2017 г</c:v>
                </c:pt>
                <c:pt idx="2">
                  <c:v>2018 г</c:v>
                </c:pt>
                <c:pt idx="3">
                  <c:v>I квартал 2019 г</c:v>
                </c:pt>
                <c:pt idx="4">
                  <c:v>II квартал 2019 г</c:v>
                </c:pt>
                <c:pt idx="5">
                  <c:v>III квартал 2019 г</c:v>
                </c:pt>
                <c:pt idx="6">
                  <c:v>IV квартал 2019 г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94.6</c:v>
                </c:pt>
                <c:pt idx="1">
                  <c:v>94.6</c:v>
                </c:pt>
                <c:pt idx="2">
                  <c:v>94.8</c:v>
                </c:pt>
                <c:pt idx="3">
                  <c:v>95.8</c:v>
                </c:pt>
                <c:pt idx="4">
                  <c:v>95.6</c:v>
                </c:pt>
                <c:pt idx="5">
                  <c:v>96.3</c:v>
                </c:pt>
                <c:pt idx="6">
                  <c:v>96.4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8D3-4B2C-B8DC-CD80E0DAA9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4621240"/>
        <c:axId val="114409448"/>
      </c:lineChart>
      <c:catAx>
        <c:axId val="11462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114409448"/>
        <c:crosses val="autoZero"/>
        <c:auto val="1"/>
        <c:lblAlgn val="ctr"/>
        <c:lblOffset val="100"/>
        <c:noMultiLvlLbl val="0"/>
      </c:catAx>
      <c:valAx>
        <c:axId val="114409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462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5"/>
          <c:y val="7.2047066485529512E-2"/>
          <c:w val="0.37625402733029711"/>
          <c:h val="0.816341104050475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0.4605143550613896"/>
                  <c:y val="-0.38527640684296866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42 995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AE2-403F-B7A7-E0C2626E27E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67352248103693002"/>
                  <c:y val="-7.086873112394916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33 218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AE2-403F-B7A7-E0C2626E27E5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42995</c:v>
                </c:pt>
                <c:pt idx="1">
                  <c:v>33218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1548371658300359"/>
          <c:y val="9.7172445615414757E-2"/>
          <c:w val="0.41077626024875941"/>
          <c:h val="0.31436777577777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32E-2"/>
          <c:y val="0.1308631527312509"/>
          <c:w val="0.94330467588293632"/>
          <c:h val="0.8691368472687496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Мужчины, чел.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949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06-4351-85C0-5BF1EB8C842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707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906-4351-85C0-5BF1EB8C842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18677</c:v>
                </c:pt>
                <c:pt idx="1">
                  <c:v>18798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57-4418-A79A-72E0F6AE8A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Женщины, чел.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  <a:r>
                      <a:rPr lang="en-US" baseline="0" dirty="0"/>
                      <a:t> 761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906-4351-85C0-5BF1EB8C842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1 279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906-4351-85C0-5BF1EB8C842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22827</c:v>
                </c:pt>
                <c:pt idx="1">
                  <c:v>22739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57-4418-A79A-72E0F6AE8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114618496"/>
        <c:axId val="114555256"/>
      </c:barChart>
      <c:catAx>
        <c:axId val="114618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4555256"/>
        <c:crosses val="autoZero"/>
        <c:auto val="1"/>
        <c:lblAlgn val="ctr"/>
        <c:lblOffset val="100"/>
        <c:noMultiLvlLbl val="0"/>
      </c:catAx>
      <c:valAx>
        <c:axId val="11455525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1461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83E-4"/>
          <c:y val="1.5420163016621011E-2"/>
          <c:w val="0.65329043914729035"/>
          <c:h val="5.8902391987019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00EF5-F958-49FC-BB12-9DEB39D15DD8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6A75C-2569-42C8-86B6-03AF9A91C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8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899B7-E1C2-46FD-86D7-55F9E0389FB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2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openxmlformats.org/officeDocument/2006/relationships/image" Target="../media/image35.png"/><Relationship Id="rId2" Type="http://schemas.openxmlformats.org/officeDocument/2006/relationships/tags" Target="../tags/tag1.xml"/><Relationship Id="rId16" Type="http://schemas.openxmlformats.org/officeDocument/2006/relationships/image" Target="../media/image3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0.emf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1.bin"/><Relationship Id="rId9" Type="http://schemas.microsoft.com/office/2007/relationships/hdphoto" Target="../media/hdphoto2.wdp"/><Relationship Id="rId1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11" Type="http://schemas.openxmlformats.org/officeDocument/2006/relationships/image" Target="../media/image40.png"/><Relationship Id="rId5" Type="http://schemas.openxmlformats.org/officeDocument/2006/relationships/oleObject" Target="../embeddings/oleObject2.bin"/><Relationship Id="rId10" Type="http://schemas.microsoft.com/office/2007/relationships/hdphoto" Target="../media/hdphoto2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4.emf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openxmlformats.org/officeDocument/2006/relationships/image" Target="../media/image4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11" Type="http://schemas.openxmlformats.org/officeDocument/2006/relationships/image" Target="../media/image42.emf"/><Relationship Id="rId5" Type="http://schemas.openxmlformats.org/officeDocument/2006/relationships/image" Target="../media/image30.emf"/><Relationship Id="rId10" Type="http://schemas.openxmlformats.org/officeDocument/2006/relationships/image" Target="../media/image41.jpeg"/><Relationship Id="rId4" Type="http://schemas.openxmlformats.org/officeDocument/2006/relationships/oleObject" Target="../embeddings/oleObject3.bin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/>
        </p:blipFill>
        <p:spPr>
          <a:xfrm>
            <a:off x="-3528102" y="-49590"/>
            <a:ext cx="12188144" cy="6885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524628" y="3405758"/>
            <a:ext cx="5651360" cy="1000132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 2019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24628" y="4143380"/>
            <a:ext cx="4572032" cy="2388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</a:t>
            </a:r>
          </a:p>
          <a:p>
            <a:pPr algn="l"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«ГП № </a:t>
            </a:r>
            <a:r>
              <a:rPr lang="ru-RU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175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ДЗМ»</a:t>
            </a:r>
          </a:p>
          <a:p>
            <a:pPr algn="l">
              <a:lnSpc>
                <a:spcPct val="120000"/>
              </a:lnSpc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кандидат медицинских наук </a:t>
            </a:r>
          </a:p>
          <a:p>
            <a:pPr algn="l">
              <a:lnSpc>
                <a:spcPct val="120000"/>
              </a:lnSpc>
            </a:pP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Федорук Андрей Васильеви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</a:t>
            </a:r>
          </a:p>
          <a:p>
            <a:pPr algn="l">
              <a:lnSpc>
                <a:spcPct val="120000"/>
              </a:lnSpc>
            </a:pP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75920" y="549275"/>
            <a:ext cx="5904656" cy="93550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показатели. Инвалиды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участники ВОВ по филиалу № 5 «ГП № 175 ДЗМ»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75920" y="549275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447928" y="1628800"/>
            <a:ext cx="6556954" cy="439248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09006"/>
              </p:ext>
            </p:extLst>
          </p:nvPr>
        </p:nvGraphicFramePr>
        <p:xfrm>
          <a:off x="5630061" y="1700808"/>
          <a:ext cx="6192688" cy="4053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82041551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33448366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68174681"/>
                    </a:ext>
                  </a:extLst>
                </a:gridCol>
              </a:tblGrid>
              <a:tr h="33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Участники ВОВ (кроме ИОВ)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Инвалиды 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891157"/>
                  </a:ext>
                </a:extLst>
              </a:tr>
              <a:tr h="272287">
                <a:tc>
                  <a:txBody>
                    <a:bodyPr/>
                    <a:lstStyle/>
                    <a:p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939411"/>
                  </a:ext>
                </a:extLst>
              </a:tr>
              <a:tr h="272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Вновь взято под диспансерное наблюдение в отчетном году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9229980"/>
                  </a:ext>
                </a:extLst>
              </a:tr>
              <a:tr h="272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Снято с диспансерного наблюдения в течении отчетного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6360223"/>
                  </a:ext>
                </a:extLst>
              </a:tr>
              <a:tr h="272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7551713"/>
                  </a:ext>
                </a:extLst>
              </a:tr>
              <a:tr h="272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Состоит под диспансерным наблюдением на конец отчетного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5757142"/>
                  </a:ext>
                </a:extLst>
              </a:tr>
              <a:tr h="272287">
                <a:tc>
                  <a:txBody>
                    <a:bodyPr/>
                    <a:lstStyle/>
                    <a:p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том числе по группам инвалидности: 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40145"/>
                  </a:ext>
                </a:extLst>
              </a:tr>
              <a:tr h="272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382446"/>
                  </a:ext>
                </a:extLst>
              </a:tr>
              <a:tr h="272287">
                <a:tc>
                  <a:txBody>
                    <a:bodyPr/>
                    <a:lstStyle/>
                    <a:p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0594822"/>
                  </a:ext>
                </a:extLst>
              </a:tr>
              <a:tr h="272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Охвачено комплексными медицинскими осмотрами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0705554"/>
                  </a:ext>
                </a:extLst>
              </a:tr>
              <a:tr h="272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Нуждались в стационарном лечении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5485517"/>
                  </a:ext>
                </a:extLst>
              </a:tr>
              <a:tr h="272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стационарное лечение из числа нуждавшихся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2443554"/>
                  </a:ext>
                </a:extLst>
              </a:tr>
              <a:tr h="272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санаторно-курортное лечение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740009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34253"/>
          <a:stretch/>
        </p:blipFill>
        <p:spPr>
          <a:xfrm>
            <a:off x="-4226" y="0"/>
            <a:ext cx="5231904" cy="6858000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447929" y="5785399"/>
            <a:ext cx="65569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dirty="0"/>
              <a:t>Так же на диспансерном наблюдении находятся приравненные к ветеранам категории: Вдовы - 4 человек, Труженики тыла - 39, Жители блокадного Ленинграда – 1, Участники обороны Москвы – 2, узники концентрационных лагерей - 2</a:t>
            </a:r>
          </a:p>
        </p:txBody>
      </p:sp>
    </p:spTree>
    <p:extLst>
      <p:ext uri="{BB962C8B-B14F-4D97-AF65-F5344CB8AC3E}">
        <p14:creationId xmlns:p14="http://schemas.microsoft.com/office/powerpoint/2010/main" val="18881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>
            <a:fillRect/>
          </a:stretch>
        </p:blipFill>
        <p:spPr bwMode="auto">
          <a:xfrm>
            <a:off x="0" y="-61913"/>
            <a:ext cx="12192000" cy="698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07988" y="269875"/>
            <a:ext cx="11664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70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Программа по ведению пациентов с множественными хроническими заболеваниями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34963" y="196850"/>
            <a:ext cx="11737975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1" name="Picture 3" descr="F:\Рабочий стол\9f8e8b2e9e64df331b7aa89354701b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323975"/>
            <a:ext cx="12072937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 descr="F:\Рабочий стол\5c2wzdd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77925"/>
            <a:ext cx="67564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407129"/>
              </p:ext>
            </p:extLst>
          </p:nvPr>
        </p:nvGraphicFramePr>
        <p:xfrm>
          <a:off x="334963" y="2502693"/>
          <a:ext cx="4824933" cy="2582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2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</a:t>
                      </a:r>
                      <a:r>
                        <a:rPr lang="ru-RU" baseline="0" dirty="0"/>
                        <a:t> пациентов</a:t>
                      </a:r>
                      <a:endParaRPr lang="ru-RU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2018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2019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Головное</a:t>
                      </a:r>
                      <a:r>
                        <a:rPr lang="ru-RU" baseline="0" dirty="0"/>
                        <a:t> здание</a:t>
                      </a:r>
                      <a:endParaRPr lang="ru-RU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1498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1500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филиал №1 (ГП№16)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1000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1004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филиал №1 (ГП№86)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1003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1010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9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филиал №3 (ГП№130)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филиал № 4 (ГП№172)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филиал</a:t>
                      </a:r>
                      <a:r>
                        <a:rPr lang="ru-RU" baseline="0" dirty="0"/>
                        <a:t> № 5 (ГП№9)</a:t>
                      </a:r>
                      <a:endParaRPr lang="ru-RU" dirty="0"/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1480</a:t>
                      </a:r>
                    </a:p>
                    <a:p>
                      <a:r>
                        <a:rPr lang="ru-RU" dirty="0"/>
                        <a:t>978</a:t>
                      </a:r>
                    </a:p>
                    <a:p>
                      <a:r>
                        <a:rPr lang="ru-RU" dirty="0"/>
                        <a:t>500</a:t>
                      </a: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1454</a:t>
                      </a:r>
                    </a:p>
                    <a:p>
                      <a:r>
                        <a:rPr lang="ru-RU" dirty="0"/>
                        <a:t>990</a:t>
                      </a:r>
                    </a:p>
                    <a:p>
                      <a:r>
                        <a:rPr lang="ru-RU" dirty="0"/>
                        <a:t>480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732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>
            <a:fillRect/>
          </a:stretch>
        </p:blipFill>
        <p:spPr bwMode="auto">
          <a:xfrm>
            <a:off x="0" y="-100013"/>
            <a:ext cx="12192000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839416" y="2060848"/>
            <a:ext cx="4465637" cy="158432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Инвалиды </a:t>
            </a:r>
            <a:r>
              <a:rPr lang="en-US" altLang="ru-RU" dirty="0"/>
              <a:t>I</a:t>
            </a:r>
            <a:r>
              <a:rPr lang="ru-RU" altLang="ru-RU" dirty="0"/>
              <a:t> группы: 73</a:t>
            </a:r>
          </a:p>
          <a:p>
            <a:pPr eaLnBrk="1" hangingPunct="1"/>
            <a:r>
              <a:rPr lang="ru-RU" altLang="ru-RU" dirty="0"/>
              <a:t>Инвалиды </a:t>
            </a:r>
            <a:r>
              <a:rPr lang="en-US" altLang="ru-RU" dirty="0"/>
              <a:t>II</a:t>
            </a:r>
            <a:r>
              <a:rPr lang="ru-RU" altLang="ru-RU" dirty="0"/>
              <a:t> группы: 687</a:t>
            </a:r>
          </a:p>
          <a:p>
            <a:pPr eaLnBrk="1" hangingPunct="1"/>
            <a:r>
              <a:rPr lang="ru-RU" altLang="ru-RU" dirty="0"/>
              <a:t>Инвалиды </a:t>
            </a:r>
            <a:r>
              <a:rPr lang="en-US" altLang="ru-RU" dirty="0"/>
              <a:t>III</a:t>
            </a:r>
            <a:r>
              <a:rPr lang="ru-RU" altLang="ru-RU" dirty="0"/>
              <a:t> группы: 512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50863" y="393700"/>
            <a:ext cx="10729912" cy="658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показатели. Проведение медицинской реабилитации инвалидам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9425" y="249238"/>
            <a:ext cx="114490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1415480" y="4070061"/>
            <a:ext cx="84963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dirty="0"/>
              <a:t>В 2018 году на учете состояло 1333 инвалидов, из них реабилитационные мероприятия прошли 1281 человек (96%)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В 2019 году состояло 1272 инвалида. Прошли реабилитационные мероприятия – 1267 (99,6%)</a:t>
            </a:r>
          </a:p>
        </p:txBody>
      </p:sp>
      <p:pic>
        <p:nvPicPr>
          <p:cNvPr id="15367" name="Picture 2" descr="F:\Рабочий стол\6ecb08eafc25e863e26dcfbf4a73e0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836613"/>
            <a:ext cx="54197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7408" y="1444021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Инвалидов в филиале №5 - 1272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384" y="5661248"/>
            <a:ext cx="10729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конец 2019 года в ГБУЗ «ГП № 175 ДЗМ» состояло 2662 пациента, нуждающихся в патронажной помощи, и 73 пациента, нуждающихся в паллиативной помощи. В филиале №5 патронажных 150, паллиативных - 5</a:t>
            </a:r>
          </a:p>
        </p:txBody>
      </p:sp>
    </p:spTree>
    <p:extLst>
      <p:ext uri="{BB962C8B-B14F-4D97-AF65-F5344CB8AC3E}">
        <p14:creationId xmlns:p14="http://schemas.microsoft.com/office/powerpoint/2010/main" val="3667947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-911424" y="127174"/>
            <a:ext cx="12192000" cy="6984775"/>
          </a:xfrm>
          <a:prstGeom prst="rect">
            <a:avLst/>
          </a:prstGeom>
        </p:spPr>
      </p:pic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95599" y="1739596"/>
            <a:ext cx="1599621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958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960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8962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696400" y="1739596"/>
            <a:ext cx="1584176" cy="4248795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 rot="16200000">
            <a:off x="2234197" y="3088115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4 261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 rot="16200000">
            <a:off x="5855220" y="4117466"/>
            <a:ext cx="1440160" cy="3071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916</a:t>
            </a: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 rot="16200000">
            <a:off x="4055021" y="3292738"/>
            <a:ext cx="1440160" cy="306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2 172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 rot="16200000">
            <a:off x="7616229" y="3813148"/>
            <a:ext cx="1440160" cy="304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2 049</a:t>
            </a: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 rot="16200000">
            <a:off x="9427821" y="4328023"/>
            <a:ext cx="1440160" cy="304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711</a:t>
            </a: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 rot="16200000">
            <a:off x="2930307" y="3062339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4 252</a:t>
            </a:r>
          </a:p>
        </p:txBody>
      </p:sp>
      <p:sp>
        <p:nvSpPr>
          <p:cNvPr id="76" name="Заголовок 1"/>
          <p:cNvSpPr txBox="1">
            <a:spLocks/>
          </p:cNvSpPr>
          <p:nvPr/>
        </p:nvSpPr>
        <p:spPr>
          <a:xfrm rot="16200000">
            <a:off x="4742435" y="3563224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2 050</a:t>
            </a:r>
          </a:p>
        </p:txBody>
      </p:sp>
      <p:sp>
        <p:nvSpPr>
          <p:cNvPr id="77" name="Заголовок 1"/>
          <p:cNvSpPr txBox="1">
            <a:spLocks/>
          </p:cNvSpPr>
          <p:nvPr/>
        </p:nvSpPr>
        <p:spPr>
          <a:xfrm rot="16200000">
            <a:off x="6522903" y="4287981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895</a:t>
            </a:r>
          </a:p>
        </p:txBody>
      </p:sp>
      <p:sp>
        <p:nvSpPr>
          <p:cNvPr id="78" name="Заголовок 1"/>
          <p:cNvSpPr txBox="1">
            <a:spLocks/>
          </p:cNvSpPr>
          <p:nvPr/>
        </p:nvSpPr>
        <p:spPr>
          <a:xfrm rot="16200000">
            <a:off x="8301160" y="4192792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1 912</a:t>
            </a: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 rot="16200000">
            <a:off x="10094570" y="4425493"/>
            <a:ext cx="1440160" cy="293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695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80" name="Овал 79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87878" y="3907564"/>
            <a:ext cx="303476" cy="17757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503712" y="3955046"/>
            <a:ext cx="303476" cy="17572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596128" y="4098093"/>
            <a:ext cx="303476" cy="15851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03912" y="4365105"/>
            <a:ext cx="303476" cy="13181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396328" y="4939713"/>
            <a:ext cx="303476" cy="743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104112" y="5064959"/>
            <a:ext cx="303476" cy="6183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170220" y="4653136"/>
            <a:ext cx="303476" cy="1030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878004" y="5013176"/>
            <a:ext cx="303476" cy="6700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9963002" y="5157192"/>
            <a:ext cx="303476" cy="526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0670786" y="5236220"/>
            <a:ext cx="303476" cy="447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95598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 год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90923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2019 год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318295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 год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13620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2019 год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01694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 год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97019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2019год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896200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 год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91525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2019 год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715853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 год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0411178" y="5693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2019 год</a:t>
            </a:r>
          </a:p>
        </p:txBody>
      </p:sp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поселок </a:t>
            </a:r>
            <a:r>
              <a:rPr lang="ru-RU" dirty="0" err="1"/>
              <a:t>Акулово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365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Численность прикрепленного населения: 879 человек</a:t>
            </a:r>
          </a:p>
          <a:p>
            <a:r>
              <a:rPr lang="ru-RU" dirty="0"/>
              <a:t>Из них:</a:t>
            </a:r>
          </a:p>
          <a:p>
            <a:pPr lvl="1"/>
            <a:r>
              <a:rPr lang="ru-RU" dirty="0"/>
              <a:t>Дети – 404</a:t>
            </a:r>
          </a:p>
          <a:p>
            <a:pPr lvl="1"/>
            <a:r>
              <a:rPr lang="ru-RU" dirty="0"/>
              <a:t>Ветераны и приравненные к ним категории – 69</a:t>
            </a:r>
          </a:p>
          <a:p>
            <a:pPr lvl="1"/>
            <a:endParaRPr lang="ru-RU" dirty="0"/>
          </a:p>
          <a:p>
            <a:pPr marL="0" indent="0">
              <a:buNone/>
            </a:pPr>
            <a:r>
              <a:rPr lang="ru-RU" dirty="0"/>
              <a:t>Медико-санитарную помощь  оказывают 1 врач-терапевт участковый, 1 педиатр участковый, 2 медицинских сестры</a:t>
            </a:r>
          </a:p>
          <a:p>
            <a:pPr marL="0" indent="0">
              <a:buNone/>
            </a:pPr>
            <a:r>
              <a:rPr lang="ru-RU" dirty="0"/>
              <a:t>Так же раз в месяц консультативный прием ведут офтальмолог, кардиолог, эндокринолог, </a:t>
            </a:r>
            <a:r>
              <a:rPr lang="ru-RU" dirty="0" err="1"/>
              <a:t>оториноларинголог</a:t>
            </a:r>
            <a:r>
              <a:rPr lang="ru-RU" dirty="0"/>
              <a:t>, невролог, хирург, уролог</a:t>
            </a:r>
          </a:p>
        </p:txBody>
      </p:sp>
    </p:spTree>
    <p:extLst>
      <p:ext uri="{BB962C8B-B14F-4D97-AF65-F5344CB8AC3E}">
        <p14:creationId xmlns:p14="http://schemas.microsoft.com/office/powerpoint/2010/main" val="1939872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1010" r="6363" b="2020"/>
          <a:stretch/>
        </p:blipFill>
        <p:spPr>
          <a:xfrm flipH="1">
            <a:off x="-24680" y="-27384"/>
            <a:ext cx="12241360" cy="691276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Обучение врачей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695325" y="1839088"/>
            <a:ext cx="3672485" cy="1792704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9414" y="2444674"/>
            <a:ext cx="352839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последние два года прошло обучение</a:t>
            </a:r>
          </a:p>
          <a:p>
            <a:pPr algn="ctr">
              <a:lnSpc>
                <a:spcPts val="4400"/>
              </a:lnSpc>
            </a:pPr>
            <a:r>
              <a:rPr lang="ru-RU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</a:p>
          <a:p>
            <a:pPr>
              <a:lnSpc>
                <a:spcPts val="700"/>
              </a:lnSpc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врачей-терапевтов и других специальностей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врача общей практики</a:t>
            </a:r>
          </a:p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6" name="Овал 15"/>
          <p:cNvSpPr/>
          <p:nvPr/>
        </p:nvSpPr>
        <p:spPr>
          <a:xfrm>
            <a:off x="1055440" y="1268760"/>
            <a:ext cx="1080120" cy="10801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5324" y="4515986"/>
            <a:ext cx="3672485" cy="1792704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39414" y="5111912"/>
            <a:ext cx="3528397" cy="113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текущий момент сформировано</a:t>
            </a:r>
          </a:p>
          <a:p>
            <a:pPr marR="71755" algn="ctr">
              <a:spcAft>
                <a:spcPts val="0"/>
              </a:spcAft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</a:t>
            </a:r>
          </a:p>
          <a:p>
            <a:pPr>
              <a:lnSpc>
                <a:spcPts val="700"/>
              </a:lnSpc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участка на которых работают врачи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общей практики и терапевты</a:t>
            </a:r>
          </a:p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87" y="1408141"/>
            <a:ext cx="738807" cy="738807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1055440" y="3933056"/>
            <a:ext cx="1080120" cy="10801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1" y="4191069"/>
            <a:ext cx="555797" cy="55579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30B0052-AE51-4D49-B632-02D40C9C5D5C}"/>
              </a:ext>
            </a:extLst>
          </p:cNvPr>
          <p:cNvSpPr/>
          <p:nvPr/>
        </p:nvSpPr>
        <p:spPr>
          <a:xfrm>
            <a:off x="4583832" y="908720"/>
            <a:ext cx="70084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филиале № 5 ГБУЗ «ГП № 175 ДЗМ»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работает 30 врачей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из которых 6 человек имеет несколько действующих сертификатов,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38 сотрудников со средним медицинским образованием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принято на работу 4 врача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(из них 2 молодых специалиста), 3 человека со средним медицинским образованием.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 филиала №5 входит амбулатория, расположенная по адресу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п.Акулово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д.17. Там работает 1 врач-терапевт участковый, 1 врач-педиатр участковый, 1 врач акушер-гинеколог, 2 медицинские сестры участковые педиатрического отделения, 1 медицинская сестра участковая и     1 медицинская сестра.	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/>
                <a:ea typeface="Times New Roman"/>
              </a:rPr>
              <a:t>В филиале № 5 ГБУЗ «ГП № 175 ДЗМ» работает врач-методист Ибрагимова Марина Владимировна, которой присвоено почетное звание «Почетный медицинский работник города Москвы» (Указ Мэра Москвы от 12.12.2018г. №97-УМ).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Из общего числа специалистов с высшим медицинским образованием имеют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высшую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квалификационную категорию  1 человек,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первую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- 1 человек; из числа специалистов со средним медицинским образованием имеют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высшую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квалификационную категорию - 5 человек, первую – 2 человека, вторую – 1 человек.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Врач-офтальмолог в 2019 году обучался в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Симуляционном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Центре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Боткинской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больницы с использованием высокотехнологичных симуляторов и роботов.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филиале активно работает </a:t>
            </a:r>
            <a:r>
              <a:rPr lang="ru-RU" sz="1600" b="1" dirty="0">
                <a:latin typeface="Times New Roman" panose="02020603050405020304" pitchFamily="18" charset="0"/>
              </a:rPr>
              <a:t>программа адаптации молодых специалистов </a:t>
            </a:r>
            <a:r>
              <a:rPr lang="ru-RU" sz="1600" dirty="0">
                <a:latin typeface="Times New Roman" panose="02020603050405020304" pitchFamily="18" charset="0"/>
              </a:rPr>
              <a:t>под руководством опытных и квалифицированных врачей-специалистов. </a:t>
            </a:r>
          </a:p>
        </p:txBody>
      </p:sp>
    </p:spTree>
    <p:extLst>
      <p:ext uri="{BB962C8B-B14F-4D97-AF65-F5344CB8AC3E}">
        <p14:creationId xmlns:p14="http://schemas.microsoft.com/office/powerpoint/2010/main" val="1478958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891571" y="4311863"/>
            <a:ext cx="8280920" cy="1565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рассматриваются 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в 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от пациентов для совершенствования оказания медицинской помощи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682171" y="1052736"/>
            <a:ext cx="10801350" cy="302433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881422" y="1844824"/>
            <a:ext cx="107157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310182" y="1844824"/>
            <a:ext cx="107157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667504" y="1844824"/>
            <a:ext cx="1285883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310578" y="1844824"/>
            <a:ext cx="1143008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495600" y="1844824"/>
            <a:ext cx="1028632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3952860" y="2416601"/>
            <a:ext cx="1000132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16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2495600" y="2963306"/>
            <a:ext cx="1028631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154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2019 год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3952860" y="2963306"/>
            <a:ext cx="928694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203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5381620" y="2963306"/>
            <a:ext cx="85725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221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6881818" y="2977689"/>
            <a:ext cx="785818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212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8453454" y="2977689"/>
            <a:ext cx="87435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163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175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5381620" y="2416601"/>
            <a:ext cx="982216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86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6738942" y="2416601"/>
            <a:ext cx="1100181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130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8382015" y="2428868"/>
            <a:ext cx="1000133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172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551460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50" y="1577933"/>
            <a:ext cx="555797" cy="555797"/>
          </a:xfrm>
          <a:prstGeom prst="rect">
            <a:avLst/>
          </a:prstGeom>
        </p:spPr>
      </p:pic>
      <p:sp>
        <p:nvSpPr>
          <p:cNvPr id="75" name="Овал 74"/>
          <p:cNvSpPr/>
          <p:nvPr/>
        </p:nvSpPr>
        <p:spPr>
          <a:xfrm>
            <a:off x="3951479" y="1344529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5396291" y="135729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870172" y="1385129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8456834" y="1409845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96" y="1547920"/>
            <a:ext cx="482150" cy="48215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96" y="1569935"/>
            <a:ext cx="482150" cy="48215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94" y="1571612"/>
            <a:ext cx="482150" cy="48215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45" y="1577933"/>
            <a:ext cx="482150" cy="482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966" y="2500306"/>
            <a:ext cx="482150" cy="48215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9882214" y="1857364"/>
            <a:ext cx="107157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 flipV="1">
            <a:off x="9968194" y="1398532"/>
            <a:ext cx="885577" cy="8572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763" y="1603749"/>
            <a:ext cx="482150" cy="48215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9882214" y="2295515"/>
            <a:ext cx="1071570" cy="840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пос. Восточный</a:t>
            </a:r>
          </a:p>
          <a:p>
            <a:pPr algn="ctr"/>
            <a:r>
              <a:rPr lang="ru-RU" sz="1300" dirty="0">
                <a:solidFill>
                  <a:schemeClr val="tx1"/>
                </a:solidFill>
              </a:rPr>
              <a:t>Филиал№5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953652" y="2868526"/>
            <a:ext cx="928694" cy="749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66090"/>
            <a:ext cx="12192000" cy="698477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95325" y="549275"/>
            <a:ext cx="568870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960096" y="-99392"/>
            <a:ext cx="5231904" cy="70180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95324" y="1099592"/>
            <a:ext cx="4104532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3"/>
          <p:cNvSpPr>
            <a:spLocks noGrp="1"/>
          </p:cNvSpPr>
          <p:nvPr>
            <p:ph sz="half" idx="1"/>
          </p:nvPr>
        </p:nvSpPr>
        <p:spPr>
          <a:xfrm>
            <a:off x="767830" y="1144514"/>
            <a:ext cx="5328592" cy="4203847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30000"/>
              </a:lnSpc>
            </a:pP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</a:t>
            </a:r>
            <a:r>
              <a:rPr lang="ru-RU" sz="2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                                           </a:t>
            </a:r>
            <a:r>
              <a:rPr lang="ru-RU" sz="2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ед.</a:t>
            </a:r>
            <a:endParaRPr lang="ru-RU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МРТ</a:t>
            </a:r>
            <a:r>
              <a:rPr lang="ru-RU" sz="2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 </a:t>
            </a:r>
            <a:endParaRPr lang="ru-RU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Денситометры</a:t>
            </a:r>
            <a:r>
              <a:rPr lang="ru-RU" sz="2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</a:t>
            </a:r>
            <a:endParaRPr lang="ru-RU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</a:t>
            </a:r>
            <a:r>
              <a:rPr lang="ru-RU" sz="2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                         6 ед.</a:t>
            </a:r>
            <a:endParaRPr lang="ru-RU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Флюорографы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                         </a:t>
            </a:r>
            <a:r>
              <a:rPr lang="ru-RU" sz="2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2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                                       20 ед.</a:t>
            </a:r>
            <a:endParaRPr lang="ru-RU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</a:t>
            </a:r>
            <a:r>
              <a:rPr lang="ru-RU" sz="2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          9 ед.</a:t>
            </a:r>
            <a:endParaRPr lang="ru-RU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2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                         </a:t>
            </a:r>
            <a:r>
              <a:rPr lang="ru-RU" sz="2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 ед.</a:t>
            </a:r>
            <a:endParaRPr lang="ru-RU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2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                         5 ед. </a:t>
            </a:r>
            <a:endParaRPr lang="ru-RU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89EB3D7-8E6E-413B-A4C3-46F59619BC2B}"/>
              </a:ext>
            </a:extLst>
          </p:cNvPr>
          <p:cNvSpPr/>
          <p:nvPr/>
        </p:nvSpPr>
        <p:spPr>
          <a:xfrm>
            <a:off x="695324" y="5452306"/>
            <a:ext cx="35748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- 2 аппарата Миокард-</a:t>
            </a:r>
            <a:r>
              <a:rPr lang="ru-RU" sz="2000" b="1" dirty="0" err="1"/>
              <a:t>Холтер</a:t>
            </a:r>
            <a:endParaRPr lang="ru-RU" sz="2000" b="1" dirty="0"/>
          </a:p>
          <a:p>
            <a:r>
              <a:rPr lang="ru-RU" sz="2000" b="1" dirty="0"/>
              <a:t>- Регистраторы АД</a:t>
            </a:r>
          </a:p>
          <a:p>
            <a:r>
              <a:rPr lang="ru-RU" sz="2000" b="1" dirty="0"/>
              <a:t>- </a:t>
            </a:r>
            <a:r>
              <a:rPr lang="ru-RU" sz="2000" b="1" dirty="0" err="1"/>
              <a:t>Пульсоксиметры</a:t>
            </a:r>
            <a:r>
              <a:rPr lang="ru-RU" sz="2000" b="1" dirty="0"/>
              <a:t>, тонометры</a:t>
            </a:r>
          </a:p>
        </p:txBody>
      </p:sp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altLang="ru-RU" sz="20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ГБУЗ </a:t>
            </a:r>
            <a:r>
              <a:rPr lang="ru-RU" altLang="ru-RU" sz="2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«ГП № 175 </a:t>
            </a:r>
            <a:r>
              <a:rPr lang="ru-RU" altLang="ru-RU" sz="2000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ДЗМ» оказывает медицинскую помощь по «Новому московскому стандарту поликлиники», прием ведут врачи следующих специальностей: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988840"/>
            <a:ext cx="2952328" cy="42038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Общая врачебная практика</a:t>
            </a:r>
          </a:p>
          <a:p>
            <a:pPr>
              <a:lnSpc>
                <a:spcPct val="100000"/>
              </a:lnSpc>
            </a:pP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Терапия		</a:t>
            </a:r>
            <a:r>
              <a:rPr lang="ru-RU" sz="13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</a:p>
          <a:p>
            <a:pPr>
              <a:lnSpc>
                <a:spcPct val="100000"/>
              </a:lnSpc>
            </a:pP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Кардиология</a:t>
            </a:r>
          </a:p>
          <a:p>
            <a:pPr>
              <a:lnSpc>
                <a:spcPct val="100000"/>
              </a:lnSpc>
            </a:pP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</a:p>
          <a:p>
            <a:pPr>
              <a:lnSpc>
                <a:spcPct val="100000"/>
              </a:lnSpc>
            </a:pP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pPr>
              <a:lnSpc>
                <a:spcPct val="100000"/>
              </a:lnSpc>
            </a:pP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</a:p>
          <a:p>
            <a:pPr>
              <a:lnSpc>
                <a:spcPct val="100000"/>
              </a:lnSpc>
            </a:pP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Хирургия</a:t>
            </a:r>
          </a:p>
          <a:p>
            <a:pPr>
              <a:lnSpc>
                <a:spcPct val="100000"/>
              </a:lnSpc>
            </a:pP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Урология</a:t>
            </a:r>
          </a:p>
          <a:p>
            <a:pPr>
              <a:lnSpc>
                <a:spcPct val="100000"/>
              </a:lnSpc>
            </a:pP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</a:t>
            </a:r>
          </a:p>
          <a:p>
            <a:pPr>
              <a:lnSpc>
                <a:spcPct val="100000"/>
              </a:lnSpc>
            </a:pP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Инфекционные болезни</a:t>
            </a:r>
          </a:p>
          <a:p>
            <a:pPr>
              <a:lnSpc>
                <a:spcPct val="100000"/>
              </a:lnSpc>
            </a:pP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Педиатрия</a:t>
            </a:r>
          </a:p>
          <a:p>
            <a:pPr>
              <a:lnSpc>
                <a:spcPct val="100000"/>
              </a:lnSpc>
            </a:pP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Травматология –ортопедия</a:t>
            </a:r>
          </a:p>
          <a:p>
            <a:pPr>
              <a:lnSpc>
                <a:spcPct val="100000"/>
              </a:lnSpc>
            </a:pP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Эндоскопия</a:t>
            </a: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None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  <p:sp>
        <p:nvSpPr>
          <p:cNvPr id="8" name="Содержимое 3">
            <a:extLst>
              <a:ext uri="{FF2B5EF4-FFF2-40B4-BE49-F238E27FC236}">
                <a16:creationId xmlns:a16="http://schemas.microsoft.com/office/drawing/2014/main" xmlns="" id="{EADF8C03-9009-4056-8220-8724ED1FBD5A}"/>
              </a:ext>
            </a:extLst>
          </p:cNvPr>
          <p:cNvSpPr txBox="1">
            <a:spLocks/>
          </p:cNvSpPr>
          <p:nvPr/>
        </p:nvSpPr>
        <p:spPr>
          <a:xfrm>
            <a:off x="8400256" y="1988839"/>
            <a:ext cx="2952328" cy="42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</a:p>
          <a:p>
            <a:r>
              <a:rPr 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Колопроктология</a:t>
            </a:r>
            <a:endParaRPr lang="ru-RU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Аллерголог-иммунолог</a:t>
            </a:r>
          </a:p>
          <a:p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Инфекционист</a:t>
            </a:r>
          </a:p>
          <a:p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Гериатрия</a:t>
            </a:r>
          </a:p>
          <a:p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Онкология</a:t>
            </a:r>
          </a:p>
          <a:p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Ревматология</a:t>
            </a:r>
          </a:p>
          <a:p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Функциональная диагностика</a:t>
            </a:r>
          </a:p>
          <a:p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Физиотерапия</a:t>
            </a:r>
          </a:p>
          <a:p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 диагностика</a:t>
            </a:r>
          </a:p>
          <a:p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Рентгенология</a:t>
            </a:r>
          </a:p>
          <a:p>
            <a:endParaRPr lang="ru-RU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buNone/>
              <a:defRPr/>
            </a:pPr>
            <a:r>
              <a:rPr lang="ru-RU" sz="2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 ведут Окружные специалисты ВАО: офтальмолог, кардиолог</a:t>
            </a:r>
          </a:p>
          <a:p>
            <a:endParaRPr lang="ru-RU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55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6096000" y="1428736"/>
            <a:ext cx="5616623" cy="4763951"/>
          </a:xfrm>
        </p:spPr>
        <p:txBody>
          <a:bodyPr>
            <a:normAutofit/>
          </a:bodyPr>
          <a:lstStyle/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Всемирный день психического здоровья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Всемирный день  борьбы с туберкулезом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борьбы  с ВИЧ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 борьбы  с раком молочной железы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 борьбы  с инсультом 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  без табака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Всемирный день  борьбы  с глаукомой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донора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Летний тест здоровья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 Москвы- ветеранам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борьбы с вирусом папилломы человека</a:t>
            </a:r>
          </a:p>
          <a:p>
            <a:pPr lvl="0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борьбы с сахарным диабетом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r="43000"/>
          <a:stretch/>
        </p:blipFill>
        <p:spPr>
          <a:xfrm>
            <a:off x="-24681" y="-143236"/>
            <a:ext cx="5641303" cy="709391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76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809588" y="1142984"/>
            <a:ext cx="10801350" cy="3094341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81422" y="1357298"/>
            <a:ext cx="1214446" cy="2714644"/>
          </a:xfrm>
          <a:prstGeom prst="roundRect">
            <a:avLst>
              <a:gd name="adj" fmla="val 0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81620" y="1357298"/>
            <a:ext cx="1357322" cy="2662318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024694" y="1357298"/>
            <a:ext cx="1285884" cy="2662318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596330" y="1357298"/>
            <a:ext cx="1285884" cy="2662318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66910" y="1297524"/>
            <a:ext cx="14287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38348" y="1309559"/>
            <a:ext cx="1285884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Главное здание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2860" y="1304509"/>
            <a:ext cx="1143008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</a:t>
            </a: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524496" y="1304509"/>
            <a:ext cx="14287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</a:t>
            </a: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096132" y="1357298"/>
            <a:ext cx="107157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</a:t>
            </a:r>
            <a:r>
              <a:rPr lang="ru-RU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4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67768" y="1297524"/>
            <a:ext cx="1214446" cy="63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</a:t>
            </a:r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238348" y="1839179"/>
            <a:ext cx="1357322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725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 ЕМИАС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524496" y="1846164"/>
            <a:ext cx="1285884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962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81422" y="1839179"/>
            <a:ext cx="1285884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1 074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ЕМИАС</a:t>
            </a: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167570" y="1846165"/>
            <a:ext cx="1214446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1 056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96330" y="1846164"/>
            <a:ext cx="107157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721</a:t>
            </a:r>
          </a:p>
          <a:p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252636" y="2830594"/>
            <a:ext cx="1214446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25 351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(7 872 человека старше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614461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895710" y="2830594"/>
            <a:ext cx="1357322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52 470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(19 481 человек старше трудоспособного возраста)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453058" y="2830594"/>
            <a:ext cx="14287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41 472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(15 644 человека старше трудоспособного возраста)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086606" y="2844977"/>
            <a:ext cx="1357322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42 098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(16 905 человек старше трудоспособного возраста)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596330" y="2844977"/>
            <a:ext cx="14287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30 667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(10 337 </a:t>
            </a:r>
            <a:r>
              <a:rPr lang="ru-RU" sz="1200" kern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старше трудоспособного возраста)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202 489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2468513334"/>
              </p:ext>
            </p:extLst>
          </p:nvPr>
        </p:nvGraphicFramePr>
        <p:xfrm>
          <a:off x="4327184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66202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8" y="2707010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7" y="2759367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927585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02" y="5033169"/>
            <a:ext cx="1305787" cy="1305787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096528" y="1357298"/>
            <a:ext cx="1428760" cy="2571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0087040" y="1353130"/>
            <a:ext cx="135732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Филиал</a:t>
            </a:r>
            <a:r>
              <a:rPr lang="ru-RU" sz="1300" dirty="0"/>
              <a:t> </a:t>
            </a:r>
            <a:r>
              <a:rPr lang="ru-RU" sz="2300" dirty="0"/>
              <a:t>5</a:t>
            </a:r>
          </a:p>
          <a:p>
            <a:r>
              <a:rPr lang="ru-RU" sz="2800" dirty="0"/>
              <a:t>456</a:t>
            </a:r>
            <a:r>
              <a:rPr lang="ru-RU" sz="1300" dirty="0"/>
              <a:t> посещения в смену</a:t>
            </a:r>
          </a:p>
          <a:p>
            <a:r>
              <a:rPr lang="ru-RU" sz="2800" dirty="0"/>
              <a:t>9953</a:t>
            </a:r>
          </a:p>
          <a:p>
            <a:r>
              <a:rPr lang="ru-RU" sz="1200" dirty="0"/>
              <a:t>человек</a:t>
            </a:r>
          </a:p>
          <a:p>
            <a:r>
              <a:rPr lang="ru-RU" sz="1200" dirty="0"/>
              <a:t>(4054 человек старше трудоспособного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>
            <a:fillRect/>
          </a:stretch>
        </p:blipFill>
        <p:spPr bwMode="auto">
          <a:xfrm>
            <a:off x="0" y="-100013"/>
            <a:ext cx="12192000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515600" cy="6873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Направления развития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220663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23592" y="1484784"/>
            <a:ext cx="9001000" cy="507831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ОМС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latin typeface="+mn-lt"/>
                <a:cs typeface="+mn-cs"/>
              </a:rPr>
              <a:t>Профилактика заболеваний: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>
                <a:latin typeface="+mn-lt"/>
                <a:cs typeface="+mn-cs"/>
              </a:rPr>
              <a:t>Дальнейшее развитие отделения медицинской профилактики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>
                <a:latin typeface="+mn-lt"/>
                <a:cs typeface="+mn-cs"/>
              </a:rPr>
              <a:t>Проведение школ-здоровья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>
                <a:latin typeface="+mn-lt"/>
                <a:cs typeface="+mn-cs"/>
              </a:rPr>
              <a:t>Акции «Здорова Москва», вакцинация в МФЦ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/>
              <a:t>Онкологическая настороженность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 err="1">
                <a:latin typeface="+mn-lt"/>
                <a:cs typeface="+mn-cs"/>
              </a:rPr>
              <a:t>Онкокурация</a:t>
            </a:r>
            <a:endParaRPr lang="ru-RU" i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latin typeface="+mn-lt"/>
                <a:cs typeface="+mn-cs"/>
              </a:rPr>
              <a:t>Профилактика инфарктов/инсультов в кабинете профилактики, диспансерное наблюдение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latin typeface="+mn-lt"/>
                <a:cs typeface="+mn-cs"/>
              </a:rPr>
              <a:t>Внедрение цифровых технологий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latin typeface="+mn-lt"/>
                <a:cs typeface="+mn-cs"/>
              </a:rPr>
              <a:t>Диспансерное наблюдение, работа с пациентами с множественными хроническими заболеваниями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latin typeface="+mn-lt"/>
                <a:cs typeface="+mn-cs"/>
              </a:rPr>
              <a:t>Внутренний контроль качества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97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xmlns="" id="{8C044FF5-E3BE-4002-B9A8-A68C4D4A17C2}"/>
              </a:ext>
            </a:extLst>
          </p:cNvPr>
          <p:cNvGrpSpPr/>
          <p:nvPr/>
        </p:nvGrpSpPr>
        <p:grpSpPr>
          <a:xfrm flipH="1" flipV="1">
            <a:off x="1518082" y="-4906"/>
            <a:ext cx="6553925" cy="602589"/>
            <a:chOff x="3254046" y="4745829"/>
            <a:chExt cx="8934778" cy="1817442"/>
          </a:xfrm>
          <a:solidFill>
            <a:srgbClr val="48BED8"/>
          </a:solidFill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xmlns="" id="{22C70F5E-4105-42EE-85F4-45683B973A8C}"/>
                </a:ext>
              </a:extLst>
            </p:cNvPr>
            <p:cNvSpPr/>
            <p:nvPr/>
          </p:nvSpPr>
          <p:spPr>
            <a:xfrm>
              <a:off x="3928744" y="4745830"/>
              <a:ext cx="8260080" cy="18174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6320">
                <a:defRPr/>
              </a:pPr>
              <a:endParaRPr lang="en-US" sz="115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ight Triangle 2">
              <a:extLst>
                <a:ext uri="{FF2B5EF4-FFF2-40B4-BE49-F238E27FC236}">
                  <a16:creationId xmlns:a16="http://schemas.microsoft.com/office/drawing/2014/main" xmlns="" id="{4034A310-3E42-4164-8F6E-0BCE2B134997}"/>
                </a:ext>
              </a:extLst>
            </p:cNvPr>
            <p:cNvSpPr/>
            <p:nvPr/>
          </p:nvSpPr>
          <p:spPr>
            <a:xfrm rot="16200000">
              <a:off x="2688265" y="5311610"/>
              <a:ext cx="1817439" cy="68587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6320">
                <a:defRPr/>
              </a:pPr>
              <a:endParaRPr lang="en-US" sz="1154">
                <a:solidFill>
                  <a:prstClr val="white"/>
                </a:solidFill>
                <a:latin typeface="Calibri"/>
              </a:endParaRPr>
            </a:p>
          </p:txBody>
        </p:sp>
      </p:grp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672535" y="1019"/>
          <a:ext cx="1019" cy="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Слайд think-cell" r:id="rId4" imgW="180" imgH="180" progId="TCLayout.ActiveDocument.1">
                  <p:embed/>
                </p:oleObj>
              </mc:Choice>
              <mc:Fallback>
                <p:oleObj name="Слайд think-cell" r:id="rId4" imgW="180" imgH="18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2535" y="1019"/>
                        <a:ext cx="1019" cy="1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517502" y="6500683"/>
            <a:ext cx="9150499" cy="357319"/>
          </a:xfrm>
          <a:prstGeom prst="rect">
            <a:avLst/>
          </a:prstGeom>
          <a:solidFill>
            <a:srgbClr val="48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5"/>
          </a:p>
        </p:txBody>
      </p:sp>
      <p:sp>
        <p:nvSpPr>
          <p:cNvPr id="22" name="Rectangle 54"/>
          <p:cNvSpPr txBox="1">
            <a:spLocks noChangeArrowheads="1"/>
          </p:cNvSpPr>
          <p:nvPr/>
        </p:nvSpPr>
        <p:spPr bwMode="gray">
          <a:xfrm>
            <a:off x="1903945" y="6608797"/>
            <a:ext cx="619768" cy="21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13" dirty="0">
                <a:solidFill>
                  <a:schemeClr val="bg1"/>
                </a:solidFill>
                <a:latin typeface="+mn-lt"/>
              </a:rPr>
              <a:t>Департамент здравоохранения города Москвы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769" y1="32272" x2="32308" y2="45445"/>
                        <a14:foregroundMark x1="66703" y1="31723" x2="66703" y2="46323"/>
                        <a14:foregroundMark x1="66923" y1="66850" x2="53736" y2="68277"/>
                        <a14:foregroundMark x1="43297" y1="70033" x2="34505" y2="62898"/>
                        <a14:foregroundMark x1="50659" y1="56751" x2="49780" y2="56202"/>
                        <a14:foregroundMark x1="68901" y1="55653" x2="64945" y2="61800"/>
                        <a14:foregroundMark x1="29451" y1="53677" x2="69780" y2="62898"/>
                        <a14:foregroundMark x1="35055" y1="26015" x2="67253" y2="24698"/>
                        <a14:foregroundMark x1="70000" y1="30296" x2="70000" y2="57300"/>
                        <a14:foregroundMark x1="29231" y1="28321" x2="30330" y2="60154"/>
                        <a14:foregroundMark x1="28571" y1="59824" x2="50659" y2="73655"/>
                        <a14:foregroundMark x1="68901" y1="71131" x2="50000" y2="70801"/>
                        <a14:foregroundMark x1="53956" y1="63776" x2="46923" y2="52799"/>
                        <a14:foregroundMark x1="51978" y1="66850" x2="49780" y2="62678"/>
                        <a14:foregroundMark x1="29780" y1="26894" x2="34835" y2="25467"/>
                        <a14:foregroundMark x1="70879" y1="27442" x2="61648" y2="25796"/>
                        <a14:foregroundMark x1="68132" y1="54775" x2="66703" y2="50274"/>
                        <a14:foregroundMark x1="70879" y1="66081" x2="68901" y2="68606"/>
                        <a14:foregroundMark x1="36813" y1="62130" x2="32857" y2="56422"/>
                        <a14:foregroundMark x1="29780" y1="62898" x2="29780" y2="68277"/>
                        <a14:foregroundMark x1="40769" y1="72009" x2="31978" y2="70033"/>
                        <a14:foregroundMark x1="45824" y1="66850" x2="41538" y2="60922"/>
                        <a14:foregroundMark x1="49231" y1="29418" x2="33736" y2="31394"/>
                        <a14:foregroundMark x1="46813" y1="51592" x2="46813" y2="51592"/>
                        <a14:foregroundMark x1="46593" y1="50604" x2="48462" y2="40724"/>
                        <a14:foregroundMark x1="50659" y1="45884" x2="50879" y2="46981"/>
                        <a14:foregroundMark x1="50659" y1="53458" x2="53187" y2="48408"/>
                        <a14:foregroundMark x1="62308" y1="42920" x2="61538" y2="36004"/>
                        <a14:foregroundMark x1="44396" y1="34468" x2="37473" y2="41932"/>
                        <a14:foregroundMark x1="56703" y1="28760" x2="46923" y2="324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5591" y="6508073"/>
            <a:ext cx="413220" cy="41367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8675567" y="6618727"/>
            <a:ext cx="2149942" cy="165127"/>
          </a:xfrm>
          <a:prstGeom prst="rect">
            <a:avLst/>
          </a:prstGeom>
        </p:spPr>
        <p:txBody>
          <a:bodyPr wrap="square" tIns="23091" bIns="23091">
            <a:spAutoFit/>
          </a:bodyPr>
          <a:lstStyle/>
          <a:p>
            <a:r>
              <a:rPr lang="ru-RU" sz="770" dirty="0">
                <a:solidFill>
                  <a:schemeClr val="bg1"/>
                </a:solidFill>
              </a:rPr>
              <a:t>Новый московский стандарт поликлиники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065" y1="12717" x2="51613" y2="210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1498" y="6597725"/>
            <a:ext cx="230109" cy="214027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CA75A57E-D6E7-4B10-8F12-1F11E5D941A7}"/>
              </a:ext>
            </a:extLst>
          </p:cNvPr>
          <p:cNvSpPr/>
          <p:nvPr/>
        </p:nvSpPr>
        <p:spPr>
          <a:xfrm>
            <a:off x="1742200" y="856370"/>
            <a:ext cx="8326780" cy="496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1283" b="1" dirty="0">
                <a:solidFill>
                  <a:srgbClr val="48BED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Новый московский стандарт поликлиники - это продуманное решение,</a:t>
            </a:r>
            <a:r>
              <a:rPr lang="en-US" sz="1283" b="1" dirty="0">
                <a:solidFill>
                  <a:srgbClr val="48BED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83" b="1" dirty="0">
                <a:solidFill>
                  <a:srgbClr val="48BED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точки зрения удобства и комфорта для посетителей и врача. Новый стандарт это:</a:t>
            </a:r>
          </a:p>
        </p:txBody>
      </p:sp>
      <p:sp>
        <p:nvSpPr>
          <p:cNvPr id="54" name="Прямоугольник 31">
            <a:extLst>
              <a:ext uri="{FF2B5EF4-FFF2-40B4-BE49-F238E27FC236}">
                <a16:creationId xmlns:a16="http://schemas.microsoft.com/office/drawing/2014/main" xmlns="" id="{27DED578-B753-4908-AB1F-2780AD628A51}"/>
              </a:ext>
            </a:extLst>
          </p:cNvPr>
          <p:cNvSpPr/>
          <p:nvPr/>
        </p:nvSpPr>
        <p:spPr>
          <a:xfrm>
            <a:off x="1432408" y="180974"/>
            <a:ext cx="4211622" cy="265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077">
              <a:lnSpc>
                <a:spcPct val="107000"/>
              </a:lnSpc>
              <a:spcBef>
                <a:spcPts val="192"/>
              </a:spcBef>
              <a:defRPr/>
            </a:pPr>
            <a:r>
              <a:rPr lang="ru-RU" sz="115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НОВЫЙ МОСКОВСКИЙ СТАНДАРТ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D1A773C-0233-4CF6-8B74-824FF484C5CA}"/>
              </a:ext>
            </a:extLst>
          </p:cNvPr>
          <p:cNvSpPr/>
          <p:nvPr/>
        </p:nvSpPr>
        <p:spPr>
          <a:xfrm>
            <a:off x="1595794" y="1689436"/>
            <a:ext cx="2817843" cy="3573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5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69CE659-40F1-4E24-95CA-8C3BC3E504EE}"/>
              </a:ext>
            </a:extLst>
          </p:cNvPr>
          <p:cNvSpPr/>
          <p:nvPr/>
        </p:nvSpPr>
        <p:spPr>
          <a:xfrm>
            <a:off x="4648024" y="1689435"/>
            <a:ext cx="2817843" cy="357319"/>
          </a:xfrm>
          <a:prstGeom prst="rect">
            <a:avLst/>
          </a:prstGeom>
          <a:solidFill>
            <a:srgbClr val="A7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5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8A93CA8-F1D1-46C1-872C-7E1FD89A781D}"/>
              </a:ext>
            </a:extLst>
          </p:cNvPr>
          <p:cNvSpPr/>
          <p:nvPr/>
        </p:nvSpPr>
        <p:spPr>
          <a:xfrm>
            <a:off x="7700254" y="1689436"/>
            <a:ext cx="2817843" cy="357319"/>
          </a:xfrm>
          <a:prstGeom prst="rect">
            <a:avLst/>
          </a:prstGeom>
          <a:solidFill>
            <a:srgbClr val="90B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5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6B2CB1D-A099-4D30-B844-19BCEB3CE351}"/>
              </a:ext>
            </a:extLst>
          </p:cNvPr>
          <p:cNvSpPr/>
          <p:nvPr/>
        </p:nvSpPr>
        <p:spPr>
          <a:xfrm>
            <a:off x="2656679" y="2552068"/>
            <a:ext cx="2189469" cy="707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128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Единый стандарт оснащения оборудованием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F665B9D1-0E77-4D08-AC18-B038829F075B}"/>
              </a:ext>
            </a:extLst>
          </p:cNvPr>
          <p:cNvSpPr/>
          <p:nvPr/>
        </p:nvSpPr>
        <p:spPr>
          <a:xfrm>
            <a:off x="2583695" y="3416826"/>
            <a:ext cx="1875874" cy="1552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128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Единый стандарт набора специалистов: врачи 8 востребованных специальностей в каждом здании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AAA9AF22-07D2-4E59-967E-08A534781E33}"/>
              </a:ext>
            </a:extLst>
          </p:cNvPr>
          <p:cNvSpPr/>
          <p:nvPr/>
        </p:nvSpPr>
        <p:spPr>
          <a:xfrm>
            <a:off x="2523713" y="5277075"/>
            <a:ext cx="1875875" cy="707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128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Самые посещаемые кабинеты на нижних этажах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528145B-9F64-4D76-824E-250B9468B899}"/>
              </a:ext>
            </a:extLst>
          </p:cNvPr>
          <p:cNvSpPr/>
          <p:nvPr/>
        </p:nvSpPr>
        <p:spPr>
          <a:xfrm>
            <a:off x="5644030" y="2478800"/>
            <a:ext cx="2000383" cy="707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128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Замена аналогового оборудования на цифровое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2C35070-0130-45BF-AC6D-F04E3E5A7352}"/>
              </a:ext>
            </a:extLst>
          </p:cNvPr>
          <p:cNvSpPr/>
          <p:nvPr/>
        </p:nvSpPr>
        <p:spPr>
          <a:xfrm>
            <a:off x="5637473" y="3432229"/>
            <a:ext cx="1875874" cy="1130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128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Кабинеты врачей и функциональная диагностика по одному профилю – на одном этаже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408EDE6-D175-48C4-BA8D-288CDB416C3C}"/>
              </a:ext>
            </a:extLst>
          </p:cNvPr>
          <p:cNvSpPr/>
          <p:nvPr/>
        </p:nvSpPr>
        <p:spPr>
          <a:xfrm>
            <a:off x="8836568" y="2561372"/>
            <a:ext cx="2464826" cy="28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128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Буфет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A08683AC-8E03-40D4-A4CC-123369AC9C18}"/>
              </a:ext>
            </a:extLst>
          </p:cNvPr>
          <p:cNvSpPr/>
          <p:nvPr/>
        </p:nvSpPr>
        <p:spPr>
          <a:xfrm>
            <a:off x="8701608" y="3416826"/>
            <a:ext cx="1816490" cy="91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128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Удобная планировка и открытые пространства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1745954-B957-47A6-814A-0F859BE31553}"/>
              </a:ext>
            </a:extLst>
          </p:cNvPr>
          <p:cNvSpPr/>
          <p:nvPr/>
        </p:nvSpPr>
        <p:spPr>
          <a:xfrm>
            <a:off x="2213829" y="1721652"/>
            <a:ext cx="2464826" cy="28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1283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ДОСТУПНОСТЬ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C6EFBC2B-D67B-48E1-B508-287CC335B355}"/>
              </a:ext>
            </a:extLst>
          </p:cNvPr>
          <p:cNvSpPr/>
          <p:nvPr/>
        </p:nvSpPr>
        <p:spPr>
          <a:xfrm>
            <a:off x="5048521" y="1717948"/>
            <a:ext cx="2464826" cy="28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1283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ТЕХНОЛОГИЧНОСТЬ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A4DAF075-B8CB-4A1F-9387-3F9128BB026C}"/>
              </a:ext>
            </a:extLst>
          </p:cNvPr>
          <p:cNvSpPr/>
          <p:nvPr/>
        </p:nvSpPr>
        <p:spPr>
          <a:xfrm>
            <a:off x="8415828" y="1727968"/>
            <a:ext cx="2464826" cy="28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1283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ОТКРЫТОСТЬ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FD632DA-C4A4-400B-9211-EBDAED91F8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44" y="2481640"/>
            <a:ext cx="881952" cy="8764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2C88A28-05C5-44AB-9F61-BDDD534E21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69" y="3806603"/>
            <a:ext cx="849424" cy="8440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7C6E4D5-9AEE-4C30-A10B-A9D8813614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44" y="5234486"/>
            <a:ext cx="818149" cy="8130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25E67F7-9E2E-479E-A1A0-7120AAB61E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86" y="2495220"/>
            <a:ext cx="678470" cy="674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BCA6798-0DE8-42ED-B51F-0B17FD48D6E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09" y="3608894"/>
            <a:ext cx="678469" cy="6742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64432D9-531F-436C-82EA-9F3448C444E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90B53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35" y="3479986"/>
            <a:ext cx="678470" cy="67421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AE7AAA41-6E8A-4DEE-8192-1379D88EA0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90B53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87" y="2370246"/>
            <a:ext cx="663701" cy="65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52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xmlns="" id="{8C044FF5-E3BE-4002-B9A8-A68C4D4A17C2}"/>
              </a:ext>
            </a:extLst>
          </p:cNvPr>
          <p:cNvGrpSpPr/>
          <p:nvPr/>
        </p:nvGrpSpPr>
        <p:grpSpPr>
          <a:xfrm flipH="1" flipV="1">
            <a:off x="1518082" y="-4906"/>
            <a:ext cx="6553925" cy="602589"/>
            <a:chOff x="3254046" y="4745829"/>
            <a:chExt cx="8934778" cy="1817442"/>
          </a:xfrm>
          <a:solidFill>
            <a:srgbClr val="48BED8"/>
          </a:solidFill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xmlns="" id="{22C70F5E-4105-42EE-85F4-45683B973A8C}"/>
                </a:ext>
              </a:extLst>
            </p:cNvPr>
            <p:cNvSpPr/>
            <p:nvPr/>
          </p:nvSpPr>
          <p:spPr>
            <a:xfrm>
              <a:off x="3928744" y="4745830"/>
              <a:ext cx="8260080" cy="18174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6320">
                <a:defRPr/>
              </a:pPr>
              <a:endParaRPr lang="en-US" sz="115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ight Triangle 2">
              <a:extLst>
                <a:ext uri="{FF2B5EF4-FFF2-40B4-BE49-F238E27FC236}">
                  <a16:creationId xmlns:a16="http://schemas.microsoft.com/office/drawing/2014/main" xmlns="" id="{4034A310-3E42-4164-8F6E-0BCE2B134997}"/>
                </a:ext>
              </a:extLst>
            </p:cNvPr>
            <p:cNvSpPr/>
            <p:nvPr/>
          </p:nvSpPr>
          <p:spPr>
            <a:xfrm rot="16200000">
              <a:off x="2688265" y="5311610"/>
              <a:ext cx="1817439" cy="68587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6320">
                <a:defRPr/>
              </a:pPr>
              <a:endParaRPr lang="en-US" sz="1154">
                <a:solidFill>
                  <a:prstClr val="white"/>
                </a:solidFill>
                <a:latin typeface="Calibri"/>
              </a:endParaRPr>
            </a:p>
          </p:txBody>
        </p:sp>
      </p:grp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672535" y="1019"/>
          <a:ext cx="1019" cy="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Слайд think-cell" r:id="rId5" imgW="180" imgH="180" progId="TCLayout.ActiveDocument.1">
                  <p:embed/>
                </p:oleObj>
              </mc:Choice>
              <mc:Fallback>
                <p:oleObj name="Слайд think-cell" r:id="rId5" imgW="180" imgH="18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72535" y="1019"/>
                        <a:ext cx="1019" cy="1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517502" y="6500683"/>
            <a:ext cx="9150499" cy="357319"/>
          </a:xfrm>
          <a:prstGeom prst="rect">
            <a:avLst/>
          </a:prstGeom>
          <a:solidFill>
            <a:srgbClr val="48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5"/>
          </a:p>
        </p:txBody>
      </p:sp>
      <p:sp>
        <p:nvSpPr>
          <p:cNvPr id="22" name="Rectangle 54"/>
          <p:cNvSpPr txBox="1">
            <a:spLocks noChangeArrowheads="1"/>
          </p:cNvSpPr>
          <p:nvPr/>
        </p:nvSpPr>
        <p:spPr bwMode="gray">
          <a:xfrm>
            <a:off x="1903945" y="6608797"/>
            <a:ext cx="619768" cy="21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13" dirty="0">
                <a:solidFill>
                  <a:schemeClr val="bg1"/>
                </a:solidFill>
                <a:latin typeface="+mn-lt"/>
              </a:rPr>
              <a:t>Департамент здравоохранения города Москвы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769" y1="32272" x2="32308" y2="45445"/>
                        <a14:foregroundMark x1="66703" y1="31723" x2="66703" y2="46323"/>
                        <a14:foregroundMark x1="66923" y1="66850" x2="53736" y2="68277"/>
                        <a14:foregroundMark x1="43297" y1="70033" x2="34505" y2="62898"/>
                        <a14:foregroundMark x1="50659" y1="56751" x2="49780" y2="56202"/>
                        <a14:foregroundMark x1="68901" y1="55653" x2="64945" y2="61800"/>
                        <a14:foregroundMark x1="29451" y1="53677" x2="69780" y2="62898"/>
                        <a14:foregroundMark x1="35055" y1="26015" x2="67253" y2="24698"/>
                        <a14:foregroundMark x1="70000" y1="30296" x2="70000" y2="57300"/>
                        <a14:foregroundMark x1="29231" y1="28321" x2="30330" y2="60154"/>
                        <a14:foregroundMark x1="28571" y1="59824" x2="50659" y2="73655"/>
                        <a14:foregroundMark x1="68901" y1="71131" x2="50000" y2="70801"/>
                        <a14:foregroundMark x1="53956" y1="63776" x2="46923" y2="52799"/>
                        <a14:foregroundMark x1="51978" y1="66850" x2="49780" y2="62678"/>
                        <a14:foregroundMark x1="29780" y1="26894" x2="34835" y2="25467"/>
                        <a14:foregroundMark x1="70879" y1="27442" x2="61648" y2="25796"/>
                        <a14:foregroundMark x1="68132" y1="54775" x2="66703" y2="50274"/>
                        <a14:foregroundMark x1="70879" y1="66081" x2="68901" y2="68606"/>
                        <a14:foregroundMark x1="36813" y1="62130" x2="32857" y2="56422"/>
                        <a14:foregroundMark x1="29780" y1="62898" x2="29780" y2="68277"/>
                        <a14:foregroundMark x1="40769" y1="72009" x2="31978" y2="70033"/>
                        <a14:foregroundMark x1="45824" y1="66850" x2="41538" y2="60922"/>
                        <a14:foregroundMark x1="49231" y1="29418" x2="33736" y2="31394"/>
                        <a14:foregroundMark x1="46813" y1="51592" x2="46813" y2="51592"/>
                        <a14:foregroundMark x1="46593" y1="50604" x2="48462" y2="40724"/>
                        <a14:foregroundMark x1="50659" y1="45884" x2="50879" y2="46981"/>
                        <a14:foregroundMark x1="50659" y1="53458" x2="53187" y2="48408"/>
                        <a14:foregroundMark x1="62308" y1="42920" x2="61538" y2="36004"/>
                        <a14:foregroundMark x1="44396" y1="34468" x2="37473" y2="41932"/>
                        <a14:foregroundMark x1="56703" y1="28760" x2="46923" y2="324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5591" y="6508073"/>
            <a:ext cx="413220" cy="41367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8675567" y="6618727"/>
            <a:ext cx="2149942" cy="165127"/>
          </a:xfrm>
          <a:prstGeom prst="rect">
            <a:avLst/>
          </a:prstGeom>
        </p:spPr>
        <p:txBody>
          <a:bodyPr wrap="square" tIns="23091" bIns="23091">
            <a:spAutoFit/>
          </a:bodyPr>
          <a:lstStyle/>
          <a:p>
            <a:r>
              <a:rPr lang="ru-RU" sz="770" dirty="0">
                <a:solidFill>
                  <a:schemeClr val="bg1"/>
                </a:solidFill>
              </a:rPr>
              <a:t>Новый московский стандарт поликлиники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3065" y1="12717" x2="51613" y2="210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1498" y="6597725"/>
            <a:ext cx="230109" cy="21402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143C7DC-C92D-4597-804D-2E8A18F5D3FF}"/>
              </a:ext>
            </a:extLst>
          </p:cNvPr>
          <p:cNvSpPr/>
          <p:nvPr/>
        </p:nvSpPr>
        <p:spPr>
          <a:xfrm>
            <a:off x="2332283" y="1537749"/>
            <a:ext cx="3641174" cy="357319"/>
          </a:xfrm>
          <a:prstGeom prst="rect">
            <a:avLst/>
          </a:prstGeom>
          <a:solidFill>
            <a:srgbClr val="A7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5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0105C2D-6FA4-42A7-BC00-A3C5FA6F00CC}"/>
              </a:ext>
            </a:extLst>
          </p:cNvPr>
          <p:cNvSpPr/>
          <p:nvPr/>
        </p:nvSpPr>
        <p:spPr>
          <a:xfrm>
            <a:off x="6493148" y="1537748"/>
            <a:ext cx="3636507" cy="357319"/>
          </a:xfrm>
          <a:prstGeom prst="rect">
            <a:avLst/>
          </a:prstGeom>
          <a:solidFill>
            <a:srgbClr val="90B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5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7B08E26-F254-484D-997F-BF278C93463B}"/>
              </a:ext>
            </a:extLst>
          </p:cNvPr>
          <p:cNvSpPr/>
          <p:nvPr/>
        </p:nvSpPr>
        <p:spPr>
          <a:xfrm>
            <a:off x="3736493" y="1590534"/>
            <a:ext cx="811095" cy="496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1283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ВРАЧИ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FF694B3-F067-45FC-AEE3-C7A30CACD1F2}"/>
              </a:ext>
            </a:extLst>
          </p:cNvPr>
          <p:cNvSpPr/>
          <p:nvPr/>
        </p:nvSpPr>
        <p:spPr>
          <a:xfrm>
            <a:off x="7695423" y="1583804"/>
            <a:ext cx="2012368" cy="28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1283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ОБОРУДОВАНИЕ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93A5FA80-6A15-4872-9B97-DDBA2A6D5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3237" y="2512315"/>
            <a:ext cx="2287181" cy="19477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026" dirty="0">
                <a:latin typeface="Verdana" panose="020B0604030504040204" pitchFamily="34" charset="0"/>
                <a:ea typeface="Verdana" panose="020B0604030504040204" pitchFamily="34" charset="0"/>
              </a:rPr>
              <a:t>Врач общей практики/терапевт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026" dirty="0">
                <a:latin typeface="Verdana" panose="020B0604030504040204" pitchFamily="34" charset="0"/>
                <a:ea typeface="Verdana" panose="020B0604030504040204" pitchFamily="34" charset="0"/>
              </a:rPr>
              <a:t>Уролог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026" dirty="0">
                <a:latin typeface="Verdana" panose="020B0604030504040204" pitchFamily="34" charset="0"/>
                <a:ea typeface="Verdana" panose="020B0604030504040204" pitchFamily="34" charset="0"/>
              </a:rPr>
              <a:t>Офтальмолог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026" dirty="0">
                <a:latin typeface="Verdana" panose="020B0604030504040204" pitchFamily="34" charset="0"/>
                <a:ea typeface="Verdana" panose="020B0604030504040204" pitchFamily="34" charset="0"/>
              </a:rPr>
              <a:t>Хирург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026" dirty="0">
                <a:latin typeface="Verdana" panose="020B0604030504040204" pitchFamily="34" charset="0"/>
                <a:ea typeface="Verdana" panose="020B0604030504040204" pitchFamily="34" charset="0"/>
              </a:rPr>
              <a:t>Оториноларинголог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026" dirty="0">
                <a:latin typeface="Verdana" panose="020B0604030504040204" pitchFamily="34" charset="0"/>
                <a:ea typeface="Verdana" panose="020B0604030504040204" pitchFamily="34" charset="0"/>
              </a:rPr>
              <a:t>Кардиолог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026" dirty="0">
                <a:latin typeface="Verdana" panose="020B0604030504040204" pitchFamily="34" charset="0"/>
                <a:ea typeface="Verdana" panose="020B0604030504040204" pitchFamily="34" charset="0"/>
              </a:rPr>
              <a:t>Невролог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026" dirty="0">
                <a:latin typeface="Verdana" panose="020B0604030504040204" pitchFamily="34" charset="0"/>
                <a:ea typeface="Verdana" panose="020B0604030504040204" pitchFamily="34" charset="0"/>
              </a:rPr>
              <a:t>Эндокринолог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026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ru-RU" sz="1026" dirty="0"/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xmlns="" id="{FEE622DB-0430-4AE1-A863-BA925DDCCFF3}"/>
              </a:ext>
            </a:extLst>
          </p:cNvPr>
          <p:cNvSpPr/>
          <p:nvPr/>
        </p:nvSpPr>
        <p:spPr>
          <a:xfrm>
            <a:off x="2513238" y="4496024"/>
            <a:ext cx="3067544" cy="1311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85"/>
              </a:spcBef>
              <a:spcAft>
                <a:spcPts val="385"/>
              </a:spcAft>
            </a:pPr>
            <a:r>
              <a:rPr lang="ru-RU" sz="1026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головных зданиях дополнительно специалисты </a:t>
            </a:r>
            <a:r>
              <a:rPr lang="ru-RU" sz="1026" b="1" dirty="0">
                <a:solidFill>
                  <a:srgbClr val="48BED8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5</a:t>
            </a:r>
            <a:r>
              <a:rPr lang="ru-RU" sz="1026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узких направлений: </a:t>
            </a:r>
          </a:p>
          <a:p>
            <a:pPr marL="121214" indent="-121214" defTabSz="484856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026" dirty="0">
                <a:latin typeface="Verdana" panose="020B0604030504040204" pitchFamily="34" charset="0"/>
                <a:ea typeface="Verdana" panose="020B0604030504040204" pitchFamily="34" charset="0"/>
              </a:rPr>
              <a:t>Аллерголог-иммунолог </a:t>
            </a:r>
          </a:p>
          <a:p>
            <a:pPr marL="121214" indent="-121214" defTabSz="484856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026" dirty="0">
                <a:latin typeface="Verdana" panose="020B0604030504040204" pitchFamily="34" charset="0"/>
                <a:ea typeface="Verdana" panose="020B0604030504040204" pitchFamily="34" charset="0"/>
              </a:rPr>
              <a:t>Гастроэнтеролог</a:t>
            </a:r>
          </a:p>
          <a:p>
            <a:pPr marL="121214" indent="-121214" defTabSz="484856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026" dirty="0">
                <a:latin typeface="Verdana" panose="020B0604030504040204" pitchFamily="34" charset="0"/>
                <a:ea typeface="Verdana" panose="020B0604030504040204" pitchFamily="34" charset="0"/>
              </a:rPr>
              <a:t>Пульмонолог</a:t>
            </a:r>
          </a:p>
          <a:p>
            <a:pPr marL="121214" indent="-121214" defTabSz="484856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026" dirty="0">
                <a:latin typeface="Verdana" panose="020B0604030504040204" pitchFamily="34" charset="0"/>
                <a:ea typeface="Verdana" panose="020B0604030504040204" pitchFamily="34" charset="0"/>
              </a:rPr>
              <a:t>Колопроктолог</a:t>
            </a:r>
          </a:p>
          <a:p>
            <a:pPr marL="121214" indent="-121214" defTabSz="484856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026" dirty="0">
                <a:latin typeface="Verdana" panose="020B0604030504040204" pitchFamily="34" charset="0"/>
                <a:ea typeface="Verdana" panose="020B0604030504040204" pitchFamily="34" charset="0"/>
              </a:rPr>
              <a:t>Инфекционист</a:t>
            </a:r>
          </a:p>
        </p:txBody>
      </p:sp>
      <p:sp>
        <p:nvSpPr>
          <p:cNvPr id="33" name="Freeform 4859">
            <a:extLst>
              <a:ext uri="{FF2B5EF4-FFF2-40B4-BE49-F238E27FC236}">
                <a16:creationId xmlns:a16="http://schemas.microsoft.com/office/drawing/2014/main" xmlns="" id="{786ECC18-E725-47D7-83C1-0C328F090FD3}"/>
              </a:ext>
            </a:extLst>
          </p:cNvPr>
          <p:cNvSpPr>
            <a:spLocks noEditPoints="1"/>
          </p:cNvSpPr>
          <p:nvPr/>
        </p:nvSpPr>
        <p:spPr bwMode="auto">
          <a:xfrm>
            <a:off x="1962963" y="2613124"/>
            <a:ext cx="404326" cy="566607"/>
          </a:xfrm>
          <a:custGeom>
            <a:avLst/>
            <a:gdLst>
              <a:gd name="T0" fmla="*/ 184 w 294"/>
              <a:gd name="T1" fmla="*/ 408 h 412"/>
              <a:gd name="T2" fmla="*/ 112 w 294"/>
              <a:gd name="T3" fmla="*/ 410 h 412"/>
              <a:gd name="T4" fmla="*/ 54 w 294"/>
              <a:gd name="T5" fmla="*/ 390 h 412"/>
              <a:gd name="T6" fmla="*/ 0 w 294"/>
              <a:gd name="T7" fmla="*/ 350 h 412"/>
              <a:gd name="T8" fmla="*/ 14 w 294"/>
              <a:gd name="T9" fmla="*/ 202 h 412"/>
              <a:gd name="T10" fmla="*/ 80 w 294"/>
              <a:gd name="T11" fmla="*/ 166 h 412"/>
              <a:gd name="T12" fmla="*/ 74 w 294"/>
              <a:gd name="T13" fmla="*/ 210 h 412"/>
              <a:gd name="T14" fmla="*/ 78 w 294"/>
              <a:gd name="T15" fmla="*/ 240 h 412"/>
              <a:gd name="T16" fmla="*/ 112 w 294"/>
              <a:gd name="T17" fmla="*/ 240 h 412"/>
              <a:gd name="T18" fmla="*/ 114 w 294"/>
              <a:gd name="T19" fmla="*/ 210 h 412"/>
              <a:gd name="T20" fmla="*/ 170 w 294"/>
              <a:gd name="T21" fmla="*/ 166 h 412"/>
              <a:gd name="T22" fmla="*/ 150 w 294"/>
              <a:gd name="T23" fmla="*/ 226 h 412"/>
              <a:gd name="T24" fmla="*/ 122 w 294"/>
              <a:gd name="T25" fmla="*/ 266 h 412"/>
              <a:gd name="T26" fmla="*/ 124 w 294"/>
              <a:gd name="T27" fmla="*/ 340 h 412"/>
              <a:gd name="T28" fmla="*/ 156 w 294"/>
              <a:gd name="T29" fmla="*/ 344 h 412"/>
              <a:gd name="T30" fmla="*/ 162 w 294"/>
              <a:gd name="T31" fmla="*/ 328 h 412"/>
              <a:gd name="T32" fmla="*/ 144 w 294"/>
              <a:gd name="T33" fmla="*/ 276 h 412"/>
              <a:gd name="T34" fmla="*/ 154 w 294"/>
              <a:gd name="T35" fmla="*/ 250 h 412"/>
              <a:gd name="T36" fmla="*/ 180 w 294"/>
              <a:gd name="T37" fmla="*/ 240 h 412"/>
              <a:gd name="T38" fmla="*/ 212 w 294"/>
              <a:gd name="T39" fmla="*/ 256 h 412"/>
              <a:gd name="T40" fmla="*/ 218 w 294"/>
              <a:gd name="T41" fmla="*/ 322 h 412"/>
              <a:gd name="T42" fmla="*/ 200 w 294"/>
              <a:gd name="T43" fmla="*/ 328 h 412"/>
              <a:gd name="T44" fmla="*/ 206 w 294"/>
              <a:gd name="T45" fmla="*/ 344 h 412"/>
              <a:gd name="T46" fmla="*/ 240 w 294"/>
              <a:gd name="T47" fmla="*/ 390 h 412"/>
              <a:gd name="T48" fmla="*/ 294 w 294"/>
              <a:gd name="T49" fmla="*/ 250 h 412"/>
              <a:gd name="T50" fmla="*/ 272 w 294"/>
              <a:gd name="T51" fmla="*/ 192 h 412"/>
              <a:gd name="T52" fmla="*/ 192 w 294"/>
              <a:gd name="T53" fmla="*/ 166 h 412"/>
              <a:gd name="T54" fmla="*/ 202 w 294"/>
              <a:gd name="T55" fmla="*/ 222 h 412"/>
              <a:gd name="T56" fmla="*/ 236 w 294"/>
              <a:gd name="T57" fmla="*/ 256 h 412"/>
              <a:gd name="T58" fmla="*/ 240 w 294"/>
              <a:gd name="T59" fmla="*/ 334 h 412"/>
              <a:gd name="T60" fmla="*/ 92 w 294"/>
              <a:gd name="T61" fmla="*/ 122 h 412"/>
              <a:gd name="T62" fmla="*/ 136 w 294"/>
              <a:gd name="T63" fmla="*/ 146 h 412"/>
              <a:gd name="T64" fmla="*/ 178 w 294"/>
              <a:gd name="T65" fmla="*/ 140 h 412"/>
              <a:gd name="T66" fmla="*/ 214 w 294"/>
              <a:gd name="T67" fmla="*/ 106 h 412"/>
              <a:gd name="T68" fmla="*/ 148 w 294"/>
              <a:gd name="T69" fmla="*/ 84 h 412"/>
              <a:gd name="T70" fmla="*/ 82 w 294"/>
              <a:gd name="T71" fmla="*/ 106 h 412"/>
              <a:gd name="T72" fmla="*/ 148 w 294"/>
              <a:gd name="T73" fmla="*/ 0 h 412"/>
              <a:gd name="T74" fmla="*/ 208 w 294"/>
              <a:gd name="T75" fmla="*/ 32 h 412"/>
              <a:gd name="T76" fmla="*/ 220 w 294"/>
              <a:gd name="T77" fmla="*/ 90 h 412"/>
              <a:gd name="T78" fmla="*/ 148 w 294"/>
              <a:gd name="T79" fmla="*/ 68 h 412"/>
              <a:gd name="T80" fmla="*/ 76 w 294"/>
              <a:gd name="T81" fmla="*/ 90 h 412"/>
              <a:gd name="T82" fmla="*/ 80 w 294"/>
              <a:gd name="T83" fmla="*/ 44 h 412"/>
              <a:gd name="T84" fmla="*/ 132 w 294"/>
              <a:gd name="T85" fmla="*/ 2 h 412"/>
              <a:gd name="T86" fmla="*/ 156 w 294"/>
              <a:gd name="T87" fmla="*/ 18 h 412"/>
              <a:gd name="T88" fmla="*/ 148 w 294"/>
              <a:gd name="T89" fmla="*/ 10 h 412"/>
              <a:gd name="T90" fmla="*/ 140 w 294"/>
              <a:gd name="T91" fmla="*/ 28 h 412"/>
              <a:gd name="T92" fmla="*/ 122 w 294"/>
              <a:gd name="T93" fmla="*/ 34 h 412"/>
              <a:gd name="T94" fmla="*/ 126 w 294"/>
              <a:gd name="T95" fmla="*/ 44 h 412"/>
              <a:gd name="T96" fmla="*/ 140 w 294"/>
              <a:gd name="T97" fmla="*/ 58 h 412"/>
              <a:gd name="T98" fmla="*/ 150 w 294"/>
              <a:gd name="T99" fmla="*/ 62 h 412"/>
              <a:gd name="T100" fmla="*/ 166 w 294"/>
              <a:gd name="T101" fmla="*/ 44 h 412"/>
              <a:gd name="T102" fmla="*/ 174 w 294"/>
              <a:gd name="T103" fmla="*/ 36 h 412"/>
              <a:gd name="T104" fmla="*/ 166 w 294"/>
              <a:gd name="T105" fmla="*/ 28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4" h="412">
                <a:moveTo>
                  <a:pt x="218" y="344"/>
                </a:moveTo>
                <a:lnTo>
                  <a:pt x="218" y="400"/>
                </a:lnTo>
                <a:lnTo>
                  <a:pt x="218" y="400"/>
                </a:lnTo>
                <a:lnTo>
                  <a:pt x="202" y="404"/>
                </a:lnTo>
                <a:lnTo>
                  <a:pt x="184" y="408"/>
                </a:lnTo>
                <a:lnTo>
                  <a:pt x="166" y="412"/>
                </a:lnTo>
                <a:lnTo>
                  <a:pt x="148" y="412"/>
                </a:lnTo>
                <a:lnTo>
                  <a:pt x="148" y="412"/>
                </a:lnTo>
                <a:lnTo>
                  <a:pt x="130" y="412"/>
                </a:lnTo>
                <a:lnTo>
                  <a:pt x="112" y="410"/>
                </a:lnTo>
                <a:lnTo>
                  <a:pt x="94" y="406"/>
                </a:lnTo>
                <a:lnTo>
                  <a:pt x="78" y="400"/>
                </a:lnTo>
                <a:lnTo>
                  <a:pt x="78" y="264"/>
                </a:lnTo>
                <a:lnTo>
                  <a:pt x="54" y="264"/>
                </a:lnTo>
                <a:lnTo>
                  <a:pt x="54" y="390"/>
                </a:lnTo>
                <a:lnTo>
                  <a:pt x="54" y="390"/>
                </a:lnTo>
                <a:lnTo>
                  <a:pt x="40" y="382"/>
                </a:lnTo>
                <a:lnTo>
                  <a:pt x="26" y="372"/>
                </a:lnTo>
                <a:lnTo>
                  <a:pt x="12" y="362"/>
                </a:lnTo>
                <a:lnTo>
                  <a:pt x="0" y="350"/>
                </a:lnTo>
                <a:lnTo>
                  <a:pt x="0" y="248"/>
                </a:lnTo>
                <a:lnTo>
                  <a:pt x="0" y="248"/>
                </a:lnTo>
                <a:lnTo>
                  <a:pt x="2" y="232"/>
                </a:lnTo>
                <a:lnTo>
                  <a:pt x="6" y="216"/>
                </a:lnTo>
                <a:lnTo>
                  <a:pt x="14" y="202"/>
                </a:lnTo>
                <a:lnTo>
                  <a:pt x="24" y="190"/>
                </a:lnTo>
                <a:lnTo>
                  <a:pt x="36" y="180"/>
                </a:lnTo>
                <a:lnTo>
                  <a:pt x="48" y="172"/>
                </a:lnTo>
                <a:lnTo>
                  <a:pt x="64" y="168"/>
                </a:lnTo>
                <a:lnTo>
                  <a:pt x="80" y="166"/>
                </a:lnTo>
                <a:lnTo>
                  <a:pt x="84" y="166"/>
                </a:lnTo>
                <a:lnTo>
                  <a:pt x="84" y="200"/>
                </a:lnTo>
                <a:lnTo>
                  <a:pt x="84" y="200"/>
                </a:lnTo>
                <a:lnTo>
                  <a:pt x="78" y="204"/>
                </a:lnTo>
                <a:lnTo>
                  <a:pt x="74" y="210"/>
                </a:lnTo>
                <a:lnTo>
                  <a:pt x="72" y="216"/>
                </a:lnTo>
                <a:lnTo>
                  <a:pt x="70" y="222"/>
                </a:lnTo>
                <a:lnTo>
                  <a:pt x="70" y="222"/>
                </a:lnTo>
                <a:lnTo>
                  <a:pt x="72" y="232"/>
                </a:lnTo>
                <a:lnTo>
                  <a:pt x="78" y="240"/>
                </a:lnTo>
                <a:lnTo>
                  <a:pt x="84" y="246"/>
                </a:lnTo>
                <a:lnTo>
                  <a:pt x="94" y="248"/>
                </a:lnTo>
                <a:lnTo>
                  <a:pt x="94" y="248"/>
                </a:lnTo>
                <a:lnTo>
                  <a:pt x="104" y="246"/>
                </a:lnTo>
                <a:lnTo>
                  <a:pt x="112" y="240"/>
                </a:lnTo>
                <a:lnTo>
                  <a:pt x="116" y="232"/>
                </a:lnTo>
                <a:lnTo>
                  <a:pt x="118" y="222"/>
                </a:lnTo>
                <a:lnTo>
                  <a:pt x="118" y="222"/>
                </a:lnTo>
                <a:lnTo>
                  <a:pt x="118" y="216"/>
                </a:lnTo>
                <a:lnTo>
                  <a:pt x="114" y="210"/>
                </a:lnTo>
                <a:lnTo>
                  <a:pt x="110" y="204"/>
                </a:lnTo>
                <a:lnTo>
                  <a:pt x="104" y="200"/>
                </a:lnTo>
                <a:lnTo>
                  <a:pt x="104" y="166"/>
                </a:lnTo>
                <a:lnTo>
                  <a:pt x="170" y="166"/>
                </a:lnTo>
                <a:lnTo>
                  <a:pt x="170" y="166"/>
                </a:lnTo>
                <a:lnTo>
                  <a:pt x="170" y="168"/>
                </a:lnTo>
                <a:lnTo>
                  <a:pt x="170" y="218"/>
                </a:lnTo>
                <a:lnTo>
                  <a:pt x="170" y="218"/>
                </a:lnTo>
                <a:lnTo>
                  <a:pt x="160" y="222"/>
                </a:lnTo>
                <a:lnTo>
                  <a:pt x="150" y="226"/>
                </a:lnTo>
                <a:lnTo>
                  <a:pt x="142" y="232"/>
                </a:lnTo>
                <a:lnTo>
                  <a:pt x="136" y="238"/>
                </a:lnTo>
                <a:lnTo>
                  <a:pt x="130" y="248"/>
                </a:lnTo>
                <a:lnTo>
                  <a:pt x="126" y="256"/>
                </a:lnTo>
                <a:lnTo>
                  <a:pt x="122" y="266"/>
                </a:lnTo>
                <a:lnTo>
                  <a:pt x="122" y="276"/>
                </a:lnTo>
                <a:lnTo>
                  <a:pt x="122" y="332"/>
                </a:lnTo>
                <a:lnTo>
                  <a:pt x="122" y="332"/>
                </a:lnTo>
                <a:lnTo>
                  <a:pt x="122" y="338"/>
                </a:lnTo>
                <a:lnTo>
                  <a:pt x="124" y="340"/>
                </a:lnTo>
                <a:lnTo>
                  <a:pt x="128" y="344"/>
                </a:lnTo>
                <a:lnTo>
                  <a:pt x="132" y="344"/>
                </a:lnTo>
                <a:lnTo>
                  <a:pt x="152" y="344"/>
                </a:lnTo>
                <a:lnTo>
                  <a:pt x="152" y="344"/>
                </a:lnTo>
                <a:lnTo>
                  <a:pt x="156" y="344"/>
                </a:lnTo>
                <a:lnTo>
                  <a:pt x="160" y="340"/>
                </a:lnTo>
                <a:lnTo>
                  <a:pt x="162" y="338"/>
                </a:lnTo>
                <a:lnTo>
                  <a:pt x="164" y="332"/>
                </a:lnTo>
                <a:lnTo>
                  <a:pt x="164" y="332"/>
                </a:lnTo>
                <a:lnTo>
                  <a:pt x="162" y="328"/>
                </a:lnTo>
                <a:lnTo>
                  <a:pt x="160" y="326"/>
                </a:lnTo>
                <a:lnTo>
                  <a:pt x="156" y="322"/>
                </a:lnTo>
                <a:lnTo>
                  <a:pt x="152" y="322"/>
                </a:lnTo>
                <a:lnTo>
                  <a:pt x="144" y="322"/>
                </a:lnTo>
                <a:lnTo>
                  <a:pt x="144" y="276"/>
                </a:lnTo>
                <a:lnTo>
                  <a:pt x="144" y="276"/>
                </a:lnTo>
                <a:lnTo>
                  <a:pt x="144" y="270"/>
                </a:lnTo>
                <a:lnTo>
                  <a:pt x="146" y="262"/>
                </a:lnTo>
                <a:lnTo>
                  <a:pt x="150" y="256"/>
                </a:lnTo>
                <a:lnTo>
                  <a:pt x="154" y="250"/>
                </a:lnTo>
                <a:lnTo>
                  <a:pt x="160" y="246"/>
                </a:lnTo>
                <a:lnTo>
                  <a:pt x="166" y="242"/>
                </a:lnTo>
                <a:lnTo>
                  <a:pt x="174" y="240"/>
                </a:lnTo>
                <a:lnTo>
                  <a:pt x="180" y="240"/>
                </a:lnTo>
                <a:lnTo>
                  <a:pt x="180" y="240"/>
                </a:lnTo>
                <a:lnTo>
                  <a:pt x="188" y="240"/>
                </a:lnTo>
                <a:lnTo>
                  <a:pt x="196" y="242"/>
                </a:lnTo>
                <a:lnTo>
                  <a:pt x="202" y="246"/>
                </a:lnTo>
                <a:lnTo>
                  <a:pt x="208" y="250"/>
                </a:lnTo>
                <a:lnTo>
                  <a:pt x="212" y="256"/>
                </a:lnTo>
                <a:lnTo>
                  <a:pt x="216" y="262"/>
                </a:lnTo>
                <a:lnTo>
                  <a:pt x="218" y="270"/>
                </a:lnTo>
                <a:lnTo>
                  <a:pt x="218" y="276"/>
                </a:lnTo>
                <a:lnTo>
                  <a:pt x="218" y="278"/>
                </a:lnTo>
                <a:lnTo>
                  <a:pt x="218" y="322"/>
                </a:lnTo>
                <a:lnTo>
                  <a:pt x="210" y="322"/>
                </a:lnTo>
                <a:lnTo>
                  <a:pt x="210" y="322"/>
                </a:lnTo>
                <a:lnTo>
                  <a:pt x="206" y="322"/>
                </a:lnTo>
                <a:lnTo>
                  <a:pt x="202" y="326"/>
                </a:lnTo>
                <a:lnTo>
                  <a:pt x="200" y="328"/>
                </a:lnTo>
                <a:lnTo>
                  <a:pt x="198" y="332"/>
                </a:lnTo>
                <a:lnTo>
                  <a:pt x="198" y="332"/>
                </a:lnTo>
                <a:lnTo>
                  <a:pt x="200" y="338"/>
                </a:lnTo>
                <a:lnTo>
                  <a:pt x="202" y="340"/>
                </a:lnTo>
                <a:lnTo>
                  <a:pt x="206" y="344"/>
                </a:lnTo>
                <a:lnTo>
                  <a:pt x="210" y="344"/>
                </a:lnTo>
                <a:lnTo>
                  <a:pt x="218" y="344"/>
                </a:lnTo>
                <a:close/>
                <a:moveTo>
                  <a:pt x="240" y="334"/>
                </a:moveTo>
                <a:lnTo>
                  <a:pt x="240" y="390"/>
                </a:lnTo>
                <a:lnTo>
                  <a:pt x="240" y="390"/>
                </a:lnTo>
                <a:lnTo>
                  <a:pt x="254" y="382"/>
                </a:lnTo>
                <a:lnTo>
                  <a:pt x="270" y="372"/>
                </a:lnTo>
                <a:lnTo>
                  <a:pt x="282" y="362"/>
                </a:lnTo>
                <a:lnTo>
                  <a:pt x="294" y="350"/>
                </a:lnTo>
                <a:lnTo>
                  <a:pt x="294" y="250"/>
                </a:lnTo>
                <a:lnTo>
                  <a:pt x="294" y="250"/>
                </a:lnTo>
                <a:lnTo>
                  <a:pt x="294" y="234"/>
                </a:lnTo>
                <a:lnTo>
                  <a:pt x="288" y="218"/>
                </a:lnTo>
                <a:lnTo>
                  <a:pt x="282" y="204"/>
                </a:lnTo>
                <a:lnTo>
                  <a:pt x="272" y="192"/>
                </a:lnTo>
                <a:lnTo>
                  <a:pt x="260" y="182"/>
                </a:lnTo>
                <a:lnTo>
                  <a:pt x="246" y="174"/>
                </a:lnTo>
                <a:lnTo>
                  <a:pt x="230" y="168"/>
                </a:lnTo>
                <a:lnTo>
                  <a:pt x="214" y="166"/>
                </a:lnTo>
                <a:lnTo>
                  <a:pt x="192" y="166"/>
                </a:lnTo>
                <a:lnTo>
                  <a:pt x="192" y="166"/>
                </a:lnTo>
                <a:lnTo>
                  <a:pt x="192" y="168"/>
                </a:lnTo>
                <a:lnTo>
                  <a:pt x="192" y="218"/>
                </a:lnTo>
                <a:lnTo>
                  <a:pt x="192" y="218"/>
                </a:lnTo>
                <a:lnTo>
                  <a:pt x="202" y="222"/>
                </a:lnTo>
                <a:lnTo>
                  <a:pt x="212" y="226"/>
                </a:lnTo>
                <a:lnTo>
                  <a:pt x="220" y="232"/>
                </a:lnTo>
                <a:lnTo>
                  <a:pt x="226" y="238"/>
                </a:lnTo>
                <a:lnTo>
                  <a:pt x="232" y="248"/>
                </a:lnTo>
                <a:lnTo>
                  <a:pt x="236" y="256"/>
                </a:lnTo>
                <a:lnTo>
                  <a:pt x="240" y="266"/>
                </a:lnTo>
                <a:lnTo>
                  <a:pt x="240" y="276"/>
                </a:lnTo>
                <a:lnTo>
                  <a:pt x="240" y="332"/>
                </a:lnTo>
                <a:lnTo>
                  <a:pt x="240" y="332"/>
                </a:lnTo>
                <a:lnTo>
                  <a:pt x="240" y="334"/>
                </a:lnTo>
                <a:lnTo>
                  <a:pt x="240" y="334"/>
                </a:lnTo>
                <a:close/>
                <a:moveTo>
                  <a:pt x="82" y="106"/>
                </a:moveTo>
                <a:lnTo>
                  <a:pt x="82" y="106"/>
                </a:lnTo>
                <a:lnTo>
                  <a:pt x="86" y="116"/>
                </a:lnTo>
                <a:lnTo>
                  <a:pt x="92" y="122"/>
                </a:lnTo>
                <a:lnTo>
                  <a:pt x="100" y="130"/>
                </a:lnTo>
                <a:lnTo>
                  <a:pt x="108" y="136"/>
                </a:lnTo>
                <a:lnTo>
                  <a:pt x="118" y="140"/>
                </a:lnTo>
                <a:lnTo>
                  <a:pt x="126" y="144"/>
                </a:lnTo>
                <a:lnTo>
                  <a:pt x="136" y="146"/>
                </a:lnTo>
                <a:lnTo>
                  <a:pt x="148" y="148"/>
                </a:lnTo>
                <a:lnTo>
                  <a:pt x="148" y="148"/>
                </a:lnTo>
                <a:lnTo>
                  <a:pt x="158" y="146"/>
                </a:lnTo>
                <a:lnTo>
                  <a:pt x="168" y="144"/>
                </a:lnTo>
                <a:lnTo>
                  <a:pt x="178" y="140"/>
                </a:lnTo>
                <a:lnTo>
                  <a:pt x="186" y="136"/>
                </a:lnTo>
                <a:lnTo>
                  <a:pt x="196" y="130"/>
                </a:lnTo>
                <a:lnTo>
                  <a:pt x="202" y="122"/>
                </a:lnTo>
                <a:lnTo>
                  <a:pt x="208" y="116"/>
                </a:lnTo>
                <a:lnTo>
                  <a:pt x="214" y="106"/>
                </a:lnTo>
                <a:lnTo>
                  <a:pt x="214" y="106"/>
                </a:lnTo>
                <a:lnTo>
                  <a:pt x="200" y="96"/>
                </a:lnTo>
                <a:lnTo>
                  <a:pt x="184" y="90"/>
                </a:lnTo>
                <a:lnTo>
                  <a:pt x="166" y="84"/>
                </a:lnTo>
                <a:lnTo>
                  <a:pt x="148" y="84"/>
                </a:lnTo>
                <a:lnTo>
                  <a:pt x="148" y="84"/>
                </a:lnTo>
                <a:lnTo>
                  <a:pt x="130" y="84"/>
                </a:lnTo>
                <a:lnTo>
                  <a:pt x="112" y="90"/>
                </a:lnTo>
                <a:lnTo>
                  <a:pt x="96" y="96"/>
                </a:lnTo>
                <a:lnTo>
                  <a:pt x="82" y="106"/>
                </a:lnTo>
                <a:lnTo>
                  <a:pt x="82" y="106"/>
                </a:lnTo>
                <a:close/>
                <a:moveTo>
                  <a:pt x="148" y="0"/>
                </a:moveTo>
                <a:lnTo>
                  <a:pt x="148" y="0"/>
                </a:lnTo>
                <a:lnTo>
                  <a:pt x="148" y="0"/>
                </a:lnTo>
                <a:lnTo>
                  <a:pt x="148" y="0"/>
                </a:lnTo>
                <a:lnTo>
                  <a:pt x="162" y="2"/>
                </a:lnTo>
                <a:lnTo>
                  <a:pt x="176" y="6"/>
                </a:lnTo>
                <a:lnTo>
                  <a:pt x="190" y="12"/>
                </a:lnTo>
                <a:lnTo>
                  <a:pt x="200" y="22"/>
                </a:lnTo>
                <a:lnTo>
                  <a:pt x="208" y="32"/>
                </a:lnTo>
                <a:lnTo>
                  <a:pt x="216" y="44"/>
                </a:lnTo>
                <a:lnTo>
                  <a:pt x="220" y="58"/>
                </a:lnTo>
                <a:lnTo>
                  <a:pt x="222" y="74"/>
                </a:lnTo>
                <a:lnTo>
                  <a:pt x="222" y="74"/>
                </a:lnTo>
                <a:lnTo>
                  <a:pt x="220" y="90"/>
                </a:lnTo>
                <a:lnTo>
                  <a:pt x="220" y="90"/>
                </a:lnTo>
                <a:lnTo>
                  <a:pt x="204" y="80"/>
                </a:lnTo>
                <a:lnTo>
                  <a:pt x="186" y="74"/>
                </a:lnTo>
                <a:lnTo>
                  <a:pt x="168" y="68"/>
                </a:lnTo>
                <a:lnTo>
                  <a:pt x="148" y="68"/>
                </a:lnTo>
                <a:lnTo>
                  <a:pt x="148" y="68"/>
                </a:lnTo>
                <a:lnTo>
                  <a:pt x="128" y="68"/>
                </a:lnTo>
                <a:lnTo>
                  <a:pt x="110" y="74"/>
                </a:lnTo>
                <a:lnTo>
                  <a:pt x="92" y="80"/>
                </a:lnTo>
                <a:lnTo>
                  <a:pt x="76" y="90"/>
                </a:lnTo>
                <a:lnTo>
                  <a:pt x="76" y="90"/>
                </a:lnTo>
                <a:lnTo>
                  <a:pt x="74" y="74"/>
                </a:lnTo>
                <a:lnTo>
                  <a:pt x="74" y="74"/>
                </a:lnTo>
                <a:lnTo>
                  <a:pt x="76" y="58"/>
                </a:lnTo>
                <a:lnTo>
                  <a:pt x="80" y="44"/>
                </a:lnTo>
                <a:lnTo>
                  <a:pt x="86" y="32"/>
                </a:lnTo>
                <a:lnTo>
                  <a:pt x="96" y="22"/>
                </a:lnTo>
                <a:lnTo>
                  <a:pt x="106" y="12"/>
                </a:lnTo>
                <a:lnTo>
                  <a:pt x="118" y="6"/>
                </a:lnTo>
                <a:lnTo>
                  <a:pt x="132" y="2"/>
                </a:lnTo>
                <a:lnTo>
                  <a:pt x="148" y="0"/>
                </a:lnTo>
                <a:lnTo>
                  <a:pt x="148" y="0"/>
                </a:lnTo>
                <a:close/>
                <a:moveTo>
                  <a:pt x="156" y="28"/>
                </a:moveTo>
                <a:lnTo>
                  <a:pt x="156" y="18"/>
                </a:lnTo>
                <a:lnTo>
                  <a:pt x="156" y="18"/>
                </a:lnTo>
                <a:lnTo>
                  <a:pt x="154" y="16"/>
                </a:lnTo>
                <a:lnTo>
                  <a:pt x="152" y="12"/>
                </a:lnTo>
                <a:lnTo>
                  <a:pt x="150" y="10"/>
                </a:lnTo>
                <a:lnTo>
                  <a:pt x="148" y="10"/>
                </a:lnTo>
                <a:lnTo>
                  <a:pt x="148" y="10"/>
                </a:lnTo>
                <a:lnTo>
                  <a:pt x="144" y="10"/>
                </a:lnTo>
                <a:lnTo>
                  <a:pt x="142" y="12"/>
                </a:lnTo>
                <a:lnTo>
                  <a:pt x="140" y="16"/>
                </a:lnTo>
                <a:lnTo>
                  <a:pt x="140" y="18"/>
                </a:lnTo>
                <a:lnTo>
                  <a:pt x="140" y="28"/>
                </a:lnTo>
                <a:lnTo>
                  <a:pt x="130" y="28"/>
                </a:lnTo>
                <a:lnTo>
                  <a:pt x="130" y="28"/>
                </a:lnTo>
                <a:lnTo>
                  <a:pt x="126" y="28"/>
                </a:lnTo>
                <a:lnTo>
                  <a:pt x="124" y="30"/>
                </a:lnTo>
                <a:lnTo>
                  <a:pt x="122" y="34"/>
                </a:lnTo>
                <a:lnTo>
                  <a:pt x="122" y="36"/>
                </a:lnTo>
                <a:lnTo>
                  <a:pt x="122" y="36"/>
                </a:lnTo>
                <a:lnTo>
                  <a:pt x="122" y="40"/>
                </a:lnTo>
                <a:lnTo>
                  <a:pt x="124" y="42"/>
                </a:lnTo>
                <a:lnTo>
                  <a:pt x="126" y="44"/>
                </a:lnTo>
                <a:lnTo>
                  <a:pt x="130" y="44"/>
                </a:lnTo>
                <a:lnTo>
                  <a:pt x="140" y="44"/>
                </a:lnTo>
                <a:lnTo>
                  <a:pt x="140" y="54"/>
                </a:lnTo>
                <a:lnTo>
                  <a:pt x="140" y="54"/>
                </a:lnTo>
                <a:lnTo>
                  <a:pt x="140" y="58"/>
                </a:lnTo>
                <a:lnTo>
                  <a:pt x="142" y="60"/>
                </a:lnTo>
                <a:lnTo>
                  <a:pt x="144" y="62"/>
                </a:lnTo>
                <a:lnTo>
                  <a:pt x="148" y="62"/>
                </a:lnTo>
                <a:lnTo>
                  <a:pt x="148" y="62"/>
                </a:lnTo>
                <a:lnTo>
                  <a:pt x="150" y="62"/>
                </a:lnTo>
                <a:lnTo>
                  <a:pt x="152" y="60"/>
                </a:lnTo>
                <a:lnTo>
                  <a:pt x="154" y="58"/>
                </a:lnTo>
                <a:lnTo>
                  <a:pt x="156" y="54"/>
                </a:lnTo>
                <a:lnTo>
                  <a:pt x="156" y="44"/>
                </a:lnTo>
                <a:lnTo>
                  <a:pt x="166" y="44"/>
                </a:lnTo>
                <a:lnTo>
                  <a:pt x="166" y="44"/>
                </a:lnTo>
                <a:lnTo>
                  <a:pt x="168" y="44"/>
                </a:lnTo>
                <a:lnTo>
                  <a:pt x="170" y="42"/>
                </a:lnTo>
                <a:lnTo>
                  <a:pt x="172" y="40"/>
                </a:lnTo>
                <a:lnTo>
                  <a:pt x="174" y="36"/>
                </a:lnTo>
                <a:lnTo>
                  <a:pt x="174" y="36"/>
                </a:lnTo>
                <a:lnTo>
                  <a:pt x="172" y="34"/>
                </a:lnTo>
                <a:lnTo>
                  <a:pt x="170" y="30"/>
                </a:lnTo>
                <a:lnTo>
                  <a:pt x="168" y="28"/>
                </a:lnTo>
                <a:lnTo>
                  <a:pt x="166" y="28"/>
                </a:lnTo>
                <a:lnTo>
                  <a:pt x="156" y="28"/>
                </a:lnTo>
                <a:close/>
              </a:path>
            </a:pathLst>
          </a:custGeom>
          <a:solidFill>
            <a:srgbClr val="48BED8"/>
          </a:solidFill>
          <a:ln>
            <a:noFill/>
          </a:ln>
        </p:spPr>
        <p:txBody>
          <a:bodyPr vert="horz" wrap="square" lIns="50150" tIns="25075" rIns="50150" bIns="2507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1026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4" name="Group 876">
            <a:extLst>
              <a:ext uri="{FF2B5EF4-FFF2-40B4-BE49-F238E27FC236}">
                <a16:creationId xmlns:a16="http://schemas.microsoft.com/office/drawing/2014/main" xmlns="" id="{97752B77-7363-4DAA-B8D1-E90FE8CD7605}"/>
              </a:ext>
            </a:extLst>
          </p:cNvPr>
          <p:cNvGrpSpPr>
            <a:grpSpLocks/>
          </p:cNvGrpSpPr>
          <p:nvPr/>
        </p:nvGrpSpPr>
        <p:grpSpPr>
          <a:xfrm>
            <a:off x="1899715" y="4516483"/>
            <a:ext cx="553392" cy="566607"/>
            <a:chOff x="-1612900" y="2984500"/>
            <a:chExt cx="647699" cy="665163"/>
          </a:xfrm>
          <a:solidFill>
            <a:srgbClr val="9FC63B"/>
          </a:solidFill>
        </p:grpSpPr>
        <p:sp>
          <p:nvSpPr>
            <p:cNvPr id="35" name="Freeform 155">
              <a:extLst>
                <a:ext uri="{FF2B5EF4-FFF2-40B4-BE49-F238E27FC236}">
                  <a16:creationId xmlns:a16="http://schemas.microsoft.com/office/drawing/2014/main" xmlns="" id="{48B9D934-1518-4C5C-AD12-576F4A7912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52575" y="3049588"/>
              <a:ext cx="527050" cy="528638"/>
            </a:xfrm>
            <a:custGeom>
              <a:avLst/>
              <a:gdLst>
                <a:gd name="T0" fmla="*/ 262 w 1522"/>
                <a:gd name="T1" fmla="*/ 177 h 1529"/>
                <a:gd name="T2" fmla="*/ 99 w 1522"/>
                <a:gd name="T3" fmla="*/ 237 h 1529"/>
                <a:gd name="T4" fmla="*/ 145 w 1522"/>
                <a:gd name="T5" fmla="*/ 449 h 1529"/>
                <a:gd name="T6" fmla="*/ 308 w 1522"/>
                <a:gd name="T7" fmla="*/ 462 h 1529"/>
                <a:gd name="T8" fmla="*/ 465 w 1522"/>
                <a:gd name="T9" fmla="*/ 677 h 1529"/>
                <a:gd name="T10" fmla="*/ 505 w 1522"/>
                <a:gd name="T11" fmla="*/ 908 h 1529"/>
                <a:gd name="T12" fmla="*/ 692 w 1522"/>
                <a:gd name="T13" fmla="*/ 868 h 1529"/>
                <a:gd name="T14" fmla="*/ 831 w 1522"/>
                <a:gd name="T15" fmla="*/ 756 h 1529"/>
                <a:gd name="T16" fmla="*/ 833 w 1522"/>
                <a:gd name="T17" fmla="*/ 874 h 1529"/>
                <a:gd name="T18" fmla="*/ 1028 w 1522"/>
                <a:gd name="T19" fmla="*/ 908 h 1529"/>
                <a:gd name="T20" fmla="*/ 1059 w 1522"/>
                <a:gd name="T21" fmla="*/ 677 h 1529"/>
                <a:gd name="T22" fmla="*/ 1216 w 1522"/>
                <a:gd name="T23" fmla="*/ 464 h 1529"/>
                <a:gd name="T24" fmla="*/ 1383 w 1522"/>
                <a:gd name="T25" fmla="*/ 449 h 1529"/>
                <a:gd name="T26" fmla="*/ 1425 w 1522"/>
                <a:gd name="T27" fmla="*/ 217 h 1529"/>
                <a:gd name="T28" fmla="*/ 1261 w 1522"/>
                <a:gd name="T29" fmla="*/ 177 h 1529"/>
                <a:gd name="T30" fmla="*/ 1197 w 1522"/>
                <a:gd name="T31" fmla="*/ 3 h 1529"/>
                <a:gd name="T32" fmla="*/ 1462 w 1522"/>
                <a:gd name="T33" fmla="*/ 2 h 1529"/>
                <a:gd name="T34" fmla="*/ 1522 w 1522"/>
                <a:gd name="T35" fmla="*/ 1503 h 1529"/>
                <a:gd name="T36" fmla="*/ 3 w 1522"/>
                <a:gd name="T37" fmla="*/ 1529 h 1529"/>
                <a:gd name="T38" fmla="*/ 1 w 1522"/>
                <a:gd name="T39" fmla="*/ 357 h 1529"/>
                <a:gd name="T40" fmla="*/ 72 w 1522"/>
                <a:gd name="T41" fmla="*/ 1 h 1529"/>
                <a:gd name="T42" fmla="*/ 99 w 1522"/>
                <a:gd name="T43" fmla="*/ 773 h 1529"/>
                <a:gd name="T44" fmla="*/ 99 w 1522"/>
                <a:gd name="T45" fmla="*/ 869 h 1529"/>
                <a:gd name="T46" fmla="*/ 290 w 1522"/>
                <a:gd name="T47" fmla="*/ 908 h 1529"/>
                <a:gd name="T48" fmla="*/ 326 w 1522"/>
                <a:gd name="T49" fmla="*/ 674 h 1529"/>
                <a:gd name="T50" fmla="*/ 138 w 1522"/>
                <a:gd name="T51" fmla="*/ 637 h 1529"/>
                <a:gd name="T52" fmla="*/ 99 w 1522"/>
                <a:gd name="T53" fmla="*/ 773 h 1529"/>
                <a:gd name="T54" fmla="*/ 1198 w 1522"/>
                <a:gd name="T55" fmla="*/ 866 h 1529"/>
                <a:gd name="T56" fmla="*/ 1386 w 1522"/>
                <a:gd name="T57" fmla="*/ 908 h 1529"/>
                <a:gd name="T58" fmla="*/ 1425 w 1522"/>
                <a:gd name="T59" fmla="*/ 675 h 1529"/>
                <a:gd name="T60" fmla="*/ 1236 w 1522"/>
                <a:gd name="T61" fmla="*/ 637 h 1529"/>
                <a:gd name="T62" fmla="*/ 1198 w 1522"/>
                <a:gd name="T63" fmla="*/ 772 h 1529"/>
                <a:gd name="T64" fmla="*/ 1425 w 1522"/>
                <a:gd name="T65" fmla="*/ 1122 h 1529"/>
                <a:gd name="T66" fmla="*/ 1235 w 1522"/>
                <a:gd name="T67" fmla="*/ 1085 h 1529"/>
                <a:gd name="T68" fmla="*/ 1198 w 1522"/>
                <a:gd name="T69" fmla="*/ 1319 h 1529"/>
                <a:gd name="T70" fmla="*/ 1385 w 1522"/>
                <a:gd name="T71" fmla="*/ 1356 h 1529"/>
                <a:gd name="T72" fmla="*/ 1426 w 1522"/>
                <a:gd name="T73" fmla="*/ 1220 h 1529"/>
                <a:gd name="T74" fmla="*/ 327 w 1522"/>
                <a:gd name="T75" fmla="*/ 1219 h 1529"/>
                <a:gd name="T76" fmla="*/ 290 w 1522"/>
                <a:gd name="T77" fmla="*/ 1085 h 1529"/>
                <a:gd name="T78" fmla="*/ 99 w 1522"/>
                <a:gd name="T79" fmla="*/ 1123 h 1529"/>
                <a:gd name="T80" fmla="*/ 137 w 1522"/>
                <a:gd name="T81" fmla="*/ 1355 h 1529"/>
                <a:gd name="T82" fmla="*/ 326 w 1522"/>
                <a:gd name="T83" fmla="*/ 1317 h 1529"/>
                <a:gd name="T84" fmla="*/ 466 w 1522"/>
                <a:gd name="T85" fmla="*/ 1221 h 1529"/>
                <a:gd name="T86" fmla="*/ 500 w 1522"/>
                <a:gd name="T87" fmla="*/ 1355 h 1529"/>
                <a:gd name="T88" fmla="*/ 692 w 1522"/>
                <a:gd name="T89" fmla="*/ 1322 h 1529"/>
                <a:gd name="T90" fmla="*/ 657 w 1522"/>
                <a:gd name="T91" fmla="*/ 1085 h 1529"/>
                <a:gd name="T92" fmla="*/ 466 w 1522"/>
                <a:gd name="T93" fmla="*/ 1123 h 1529"/>
                <a:gd name="T94" fmla="*/ 833 w 1522"/>
                <a:gd name="T95" fmla="*/ 1220 h 1529"/>
                <a:gd name="T96" fmla="*/ 874 w 1522"/>
                <a:gd name="T97" fmla="*/ 1356 h 1529"/>
                <a:gd name="T98" fmla="*/ 1059 w 1522"/>
                <a:gd name="T99" fmla="*/ 1319 h 1529"/>
                <a:gd name="T100" fmla="*/ 1022 w 1522"/>
                <a:gd name="T101" fmla="*/ 1085 h 1529"/>
                <a:gd name="T102" fmla="*/ 833 w 1522"/>
                <a:gd name="T103" fmla="*/ 1120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2" h="1529">
                  <a:moveTo>
                    <a:pt x="328" y="2"/>
                  </a:moveTo>
                  <a:cubicBezTo>
                    <a:pt x="306" y="60"/>
                    <a:pt x="285" y="116"/>
                    <a:pt x="262" y="177"/>
                  </a:cubicBezTo>
                  <a:cubicBezTo>
                    <a:pt x="232" y="177"/>
                    <a:pt x="196" y="177"/>
                    <a:pt x="160" y="177"/>
                  </a:cubicBezTo>
                  <a:cubicBezTo>
                    <a:pt x="103" y="177"/>
                    <a:pt x="99" y="181"/>
                    <a:pt x="99" y="237"/>
                  </a:cubicBezTo>
                  <a:cubicBezTo>
                    <a:pt x="99" y="292"/>
                    <a:pt x="99" y="347"/>
                    <a:pt x="99" y="403"/>
                  </a:cubicBezTo>
                  <a:cubicBezTo>
                    <a:pt x="99" y="439"/>
                    <a:pt x="109" y="449"/>
                    <a:pt x="145" y="449"/>
                  </a:cubicBezTo>
                  <a:cubicBezTo>
                    <a:pt x="193" y="449"/>
                    <a:pt x="240" y="450"/>
                    <a:pt x="287" y="449"/>
                  </a:cubicBezTo>
                  <a:cubicBezTo>
                    <a:pt x="298" y="449"/>
                    <a:pt x="304" y="452"/>
                    <a:pt x="308" y="462"/>
                  </a:cubicBezTo>
                  <a:cubicBezTo>
                    <a:pt x="342" y="537"/>
                    <a:pt x="391" y="600"/>
                    <a:pt x="454" y="652"/>
                  </a:cubicBezTo>
                  <a:cubicBezTo>
                    <a:pt x="461" y="658"/>
                    <a:pt x="465" y="669"/>
                    <a:pt x="465" y="677"/>
                  </a:cubicBezTo>
                  <a:cubicBezTo>
                    <a:pt x="466" y="741"/>
                    <a:pt x="466" y="804"/>
                    <a:pt x="466" y="867"/>
                  </a:cubicBezTo>
                  <a:cubicBezTo>
                    <a:pt x="466" y="897"/>
                    <a:pt x="476" y="908"/>
                    <a:pt x="505" y="908"/>
                  </a:cubicBezTo>
                  <a:cubicBezTo>
                    <a:pt x="554" y="909"/>
                    <a:pt x="604" y="909"/>
                    <a:pt x="653" y="908"/>
                  </a:cubicBezTo>
                  <a:cubicBezTo>
                    <a:pt x="683" y="908"/>
                    <a:pt x="692" y="898"/>
                    <a:pt x="692" y="868"/>
                  </a:cubicBezTo>
                  <a:cubicBezTo>
                    <a:pt x="692" y="830"/>
                    <a:pt x="692" y="793"/>
                    <a:pt x="692" y="756"/>
                  </a:cubicBezTo>
                  <a:cubicBezTo>
                    <a:pt x="739" y="756"/>
                    <a:pt x="784" y="756"/>
                    <a:pt x="831" y="756"/>
                  </a:cubicBezTo>
                  <a:cubicBezTo>
                    <a:pt x="832" y="762"/>
                    <a:pt x="832" y="769"/>
                    <a:pt x="832" y="776"/>
                  </a:cubicBezTo>
                  <a:cubicBezTo>
                    <a:pt x="833" y="808"/>
                    <a:pt x="832" y="841"/>
                    <a:pt x="833" y="874"/>
                  </a:cubicBezTo>
                  <a:cubicBezTo>
                    <a:pt x="833" y="895"/>
                    <a:pt x="843" y="907"/>
                    <a:pt x="864" y="908"/>
                  </a:cubicBezTo>
                  <a:cubicBezTo>
                    <a:pt x="918" y="909"/>
                    <a:pt x="973" y="909"/>
                    <a:pt x="1028" y="908"/>
                  </a:cubicBezTo>
                  <a:cubicBezTo>
                    <a:pt x="1049" y="907"/>
                    <a:pt x="1059" y="894"/>
                    <a:pt x="1059" y="871"/>
                  </a:cubicBezTo>
                  <a:cubicBezTo>
                    <a:pt x="1059" y="807"/>
                    <a:pt x="1058" y="742"/>
                    <a:pt x="1059" y="677"/>
                  </a:cubicBezTo>
                  <a:cubicBezTo>
                    <a:pt x="1060" y="668"/>
                    <a:pt x="1065" y="657"/>
                    <a:pt x="1072" y="651"/>
                  </a:cubicBezTo>
                  <a:cubicBezTo>
                    <a:pt x="1134" y="600"/>
                    <a:pt x="1183" y="538"/>
                    <a:pt x="1216" y="464"/>
                  </a:cubicBezTo>
                  <a:cubicBezTo>
                    <a:pt x="1221" y="452"/>
                    <a:pt x="1229" y="449"/>
                    <a:pt x="1241" y="449"/>
                  </a:cubicBezTo>
                  <a:cubicBezTo>
                    <a:pt x="1289" y="450"/>
                    <a:pt x="1336" y="449"/>
                    <a:pt x="1383" y="449"/>
                  </a:cubicBezTo>
                  <a:cubicBezTo>
                    <a:pt x="1414" y="449"/>
                    <a:pt x="1426" y="438"/>
                    <a:pt x="1426" y="407"/>
                  </a:cubicBezTo>
                  <a:cubicBezTo>
                    <a:pt x="1426" y="343"/>
                    <a:pt x="1426" y="280"/>
                    <a:pt x="1425" y="217"/>
                  </a:cubicBezTo>
                  <a:cubicBezTo>
                    <a:pt x="1425" y="188"/>
                    <a:pt x="1414" y="177"/>
                    <a:pt x="1385" y="177"/>
                  </a:cubicBezTo>
                  <a:cubicBezTo>
                    <a:pt x="1344" y="177"/>
                    <a:pt x="1303" y="177"/>
                    <a:pt x="1261" y="177"/>
                  </a:cubicBezTo>
                  <a:cubicBezTo>
                    <a:pt x="1260" y="177"/>
                    <a:pt x="1259" y="176"/>
                    <a:pt x="1261" y="177"/>
                  </a:cubicBezTo>
                  <a:cubicBezTo>
                    <a:pt x="1239" y="117"/>
                    <a:pt x="1218" y="60"/>
                    <a:pt x="1197" y="3"/>
                  </a:cubicBezTo>
                  <a:cubicBezTo>
                    <a:pt x="1199" y="3"/>
                    <a:pt x="1204" y="2"/>
                    <a:pt x="1210" y="2"/>
                  </a:cubicBezTo>
                  <a:cubicBezTo>
                    <a:pt x="1294" y="2"/>
                    <a:pt x="1378" y="2"/>
                    <a:pt x="1462" y="2"/>
                  </a:cubicBezTo>
                  <a:cubicBezTo>
                    <a:pt x="1500" y="2"/>
                    <a:pt x="1522" y="24"/>
                    <a:pt x="1522" y="61"/>
                  </a:cubicBezTo>
                  <a:cubicBezTo>
                    <a:pt x="1522" y="542"/>
                    <a:pt x="1522" y="1022"/>
                    <a:pt x="1522" y="1503"/>
                  </a:cubicBezTo>
                  <a:cubicBezTo>
                    <a:pt x="1522" y="1511"/>
                    <a:pt x="1522" y="1519"/>
                    <a:pt x="1522" y="1529"/>
                  </a:cubicBezTo>
                  <a:cubicBezTo>
                    <a:pt x="1015" y="1529"/>
                    <a:pt x="510" y="1529"/>
                    <a:pt x="3" y="1529"/>
                  </a:cubicBezTo>
                  <a:cubicBezTo>
                    <a:pt x="2" y="1523"/>
                    <a:pt x="1" y="1516"/>
                    <a:pt x="1" y="1509"/>
                  </a:cubicBezTo>
                  <a:cubicBezTo>
                    <a:pt x="1" y="1125"/>
                    <a:pt x="1" y="741"/>
                    <a:pt x="1" y="357"/>
                  </a:cubicBezTo>
                  <a:cubicBezTo>
                    <a:pt x="1" y="263"/>
                    <a:pt x="3" y="168"/>
                    <a:pt x="1" y="73"/>
                  </a:cubicBezTo>
                  <a:cubicBezTo>
                    <a:pt x="0" y="24"/>
                    <a:pt x="31" y="0"/>
                    <a:pt x="72" y="1"/>
                  </a:cubicBezTo>
                  <a:cubicBezTo>
                    <a:pt x="158" y="4"/>
                    <a:pt x="244" y="2"/>
                    <a:pt x="328" y="2"/>
                  </a:cubicBezTo>
                  <a:close/>
                  <a:moveTo>
                    <a:pt x="99" y="773"/>
                  </a:moveTo>
                  <a:cubicBezTo>
                    <a:pt x="99" y="773"/>
                    <a:pt x="99" y="773"/>
                    <a:pt x="99" y="773"/>
                  </a:cubicBezTo>
                  <a:cubicBezTo>
                    <a:pt x="99" y="805"/>
                    <a:pt x="99" y="837"/>
                    <a:pt x="99" y="869"/>
                  </a:cubicBezTo>
                  <a:cubicBezTo>
                    <a:pt x="100" y="896"/>
                    <a:pt x="110" y="908"/>
                    <a:pt x="136" y="908"/>
                  </a:cubicBezTo>
                  <a:cubicBezTo>
                    <a:pt x="188" y="909"/>
                    <a:pt x="239" y="909"/>
                    <a:pt x="290" y="908"/>
                  </a:cubicBezTo>
                  <a:cubicBezTo>
                    <a:pt x="315" y="908"/>
                    <a:pt x="326" y="895"/>
                    <a:pt x="326" y="870"/>
                  </a:cubicBezTo>
                  <a:cubicBezTo>
                    <a:pt x="327" y="805"/>
                    <a:pt x="327" y="739"/>
                    <a:pt x="326" y="674"/>
                  </a:cubicBezTo>
                  <a:cubicBezTo>
                    <a:pt x="326" y="648"/>
                    <a:pt x="315" y="637"/>
                    <a:pt x="288" y="637"/>
                  </a:cubicBezTo>
                  <a:cubicBezTo>
                    <a:pt x="238" y="637"/>
                    <a:pt x="188" y="637"/>
                    <a:pt x="138" y="637"/>
                  </a:cubicBezTo>
                  <a:cubicBezTo>
                    <a:pt x="110" y="637"/>
                    <a:pt x="100" y="647"/>
                    <a:pt x="99" y="675"/>
                  </a:cubicBezTo>
                  <a:cubicBezTo>
                    <a:pt x="99" y="708"/>
                    <a:pt x="99" y="741"/>
                    <a:pt x="99" y="773"/>
                  </a:cubicBezTo>
                  <a:close/>
                  <a:moveTo>
                    <a:pt x="1198" y="772"/>
                  </a:moveTo>
                  <a:cubicBezTo>
                    <a:pt x="1198" y="803"/>
                    <a:pt x="1198" y="835"/>
                    <a:pt x="1198" y="866"/>
                  </a:cubicBezTo>
                  <a:cubicBezTo>
                    <a:pt x="1198" y="897"/>
                    <a:pt x="1208" y="908"/>
                    <a:pt x="1240" y="908"/>
                  </a:cubicBezTo>
                  <a:cubicBezTo>
                    <a:pt x="1289" y="909"/>
                    <a:pt x="1337" y="908"/>
                    <a:pt x="1386" y="908"/>
                  </a:cubicBezTo>
                  <a:cubicBezTo>
                    <a:pt x="1414" y="908"/>
                    <a:pt x="1425" y="897"/>
                    <a:pt x="1425" y="869"/>
                  </a:cubicBezTo>
                  <a:cubicBezTo>
                    <a:pt x="1426" y="805"/>
                    <a:pt x="1426" y="740"/>
                    <a:pt x="1425" y="675"/>
                  </a:cubicBezTo>
                  <a:cubicBezTo>
                    <a:pt x="1425" y="648"/>
                    <a:pt x="1414" y="637"/>
                    <a:pt x="1386" y="637"/>
                  </a:cubicBezTo>
                  <a:cubicBezTo>
                    <a:pt x="1336" y="637"/>
                    <a:pt x="1286" y="637"/>
                    <a:pt x="1236" y="637"/>
                  </a:cubicBezTo>
                  <a:cubicBezTo>
                    <a:pt x="1209" y="637"/>
                    <a:pt x="1198" y="648"/>
                    <a:pt x="1198" y="676"/>
                  </a:cubicBezTo>
                  <a:cubicBezTo>
                    <a:pt x="1198" y="708"/>
                    <a:pt x="1198" y="740"/>
                    <a:pt x="1198" y="772"/>
                  </a:cubicBezTo>
                  <a:close/>
                  <a:moveTo>
                    <a:pt x="1426" y="1220"/>
                  </a:moveTo>
                  <a:cubicBezTo>
                    <a:pt x="1426" y="1187"/>
                    <a:pt x="1426" y="1155"/>
                    <a:pt x="1425" y="1122"/>
                  </a:cubicBezTo>
                  <a:cubicBezTo>
                    <a:pt x="1425" y="1095"/>
                    <a:pt x="1414" y="1085"/>
                    <a:pt x="1387" y="1085"/>
                  </a:cubicBezTo>
                  <a:cubicBezTo>
                    <a:pt x="1337" y="1085"/>
                    <a:pt x="1286" y="1084"/>
                    <a:pt x="1235" y="1085"/>
                  </a:cubicBezTo>
                  <a:cubicBezTo>
                    <a:pt x="1210" y="1085"/>
                    <a:pt x="1198" y="1096"/>
                    <a:pt x="1198" y="1121"/>
                  </a:cubicBezTo>
                  <a:cubicBezTo>
                    <a:pt x="1198" y="1187"/>
                    <a:pt x="1198" y="1253"/>
                    <a:pt x="1198" y="1319"/>
                  </a:cubicBezTo>
                  <a:cubicBezTo>
                    <a:pt x="1198" y="1344"/>
                    <a:pt x="1210" y="1355"/>
                    <a:pt x="1235" y="1355"/>
                  </a:cubicBezTo>
                  <a:cubicBezTo>
                    <a:pt x="1285" y="1356"/>
                    <a:pt x="1335" y="1356"/>
                    <a:pt x="1385" y="1356"/>
                  </a:cubicBezTo>
                  <a:cubicBezTo>
                    <a:pt x="1415" y="1355"/>
                    <a:pt x="1425" y="1345"/>
                    <a:pt x="1426" y="1314"/>
                  </a:cubicBezTo>
                  <a:cubicBezTo>
                    <a:pt x="1426" y="1283"/>
                    <a:pt x="1426" y="1251"/>
                    <a:pt x="1426" y="1220"/>
                  </a:cubicBezTo>
                  <a:close/>
                  <a:moveTo>
                    <a:pt x="326" y="1219"/>
                  </a:moveTo>
                  <a:cubicBezTo>
                    <a:pt x="327" y="1219"/>
                    <a:pt x="327" y="1219"/>
                    <a:pt x="327" y="1219"/>
                  </a:cubicBezTo>
                  <a:cubicBezTo>
                    <a:pt x="327" y="1187"/>
                    <a:pt x="327" y="1154"/>
                    <a:pt x="326" y="1121"/>
                  </a:cubicBezTo>
                  <a:cubicBezTo>
                    <a:pt x="326" y="1096"/>
                    <a:pt x="315" y="1085"/>
                    <a:pt x="290" y="1085"/>
                  </a:cubicBezTo>
                  <a:cubicBezTo>
                    <a:pt x="239" y="1084"/>
                    <a:pt x="188" y="1085"/>
                    <a:pt x="138" y="1085"/>
                  </a:cubicBezTo>
                  <a:cubicBezTo>
                    <a:pt x="110" y="1085"/>
                    <a:pt x="99" y="1095"/>
                    <a:pt x="99" y="1123"/>
                  </a:cubicBezTo>
                  <a:cubicBezTo>
                    <a:pt x="99" y="1188"/>
                    <a:pt x="99" y="1253"/>
                    <a:pt x="99" y="1317"/>
                  </a:cubicBezTo>
                  <a:cubicBezTo>
                    <a:pt x="99" y="1344"/>
                    <a:pt x="110" y="1355"/>
                    <a:pt x="137" y="1355"/>
                  </a:cubicBezTo>
                  <a:cubicBezTo>
                    <a:pt x="188" y="1356"/>
                    <a:pt x="238" y="1356"/>
                    <a:pt x="289" y="1355"/>
                  </a:cubicBezTo>
                  <a:cubicBezTo>
                    <a:pt x="316" y="1355"/>
                    <a:pt x="326" y="1344"/>
                    <a:pt x="326" y="1317"/>
                  </a:cubicBezTo>
                  <a:cubicBezTo>
                    <a:pt x="327" y="1285"/>
                    <a:pt x="326" y="1252"/>
                    <a:pt x="326" y="1219"/>
                  </a:cubicBezTo>
                  <a:close/>
                  <a:moveTo>
                    <a:pt x="466" y="1221"/>
                  </a:moveTo>
                  <a:cubicBezTo>
                    <a:pt x="466" y="1253"/>
                    <a:pt x="466" y="1286"/>
                    <a:pt x="466" y="1319"/>
                  </a:cubicBezTo>
                  <a:cubicBezTo>
                    <a:pt x="466" y="1343"/>
                    <a:pt x="477" y="1355"/>
                    <a:pt x="500" y="1355"/>
                  </a:cubicBezTo>
                  <a:cubicBezTo>
                    <a:pt x="553" y="1356"/>
                    <a:pt x="606" y="1356"/>
                    <a:pt x="658" y="1355"/>
                  </a:cubicBezTo>
                  <a:cubicBezTo>
                    <a:pt x="681" y="1355"/>
                    <a:pt x="692" y="1344"/>
                    <a:pt x="692" y="1322"/>
                  </a:cubicBezTo>
                  <a:cubicBezTo>
                    <a:pt x="692" y="1254"/>
                    <a:pt x="692" y="1186"/>
                    <a:pt x="692" y="1118"/>
                  </a:cubicBezTo>
                  <a:cubicBezTo>
                    <a:pt x="692" y="1095"/>
                    <a:pt x="680" y="1085"/>
                    <a:pt x="657" y="1085"/>
                  </a:cubicBezTo>
                  <a:cubicBezTo>
                    <a:pt x="606" y="1084"/>
                    <a:pt x="554" y="1084"/>
                    <a:pt x="503" y="1085"/>
                  </a:cubicBezTo>
                  <a:cubicBezTo>
                    <a:pt x="477" y="1085"/>
                    <a:pt x="466" y="1096"/>
                    <a:pt x="466" y="1123"/>
                  </a:cubicBezTo>
                  <a:cubicBezTo>
                    <a:pt x="466" y="1155"/>
                    <a:pt x="466" y="1188"/>
                    <a:pt x="466" y="1221"/>
                  </a:cubicBezTo>
                  <a:close/>
                  <a:moveTo>
                    <a:pt x="833" y="1220"/>
                  </a:moveTo>
                  <a:cubicBezTo>
                    <a:pt x="833" y="1251"/>
                    <a:pt x="832" y="1282"/>
                    <a:pt x="833" y="1314"/>
                  </a:cubicBezTo>
                  <a:cubicBezTo>
                    <a:pt x="833" y="1346"/>
                    <a:pt x="842" y="1355"/>
                    <a:pt x="874" y="1356"/>
                  </a:cubicBezTo>
                  <a:cubicBezTo>
                    <a:pt x="923" y="1356"/>
                    <a:pt x="973" y="1356"/>
                    <a:pt x="1022" y="1355"/>
                  </a:cubicBezTo>
                  <a:cubicBezTo>
                    <a:pt x="1047" y="1355"/>
                    <a:pt x="1059" y="1344"/>
                    <a:pt x="1059" y="1319"/>
                  </a:cubicBezTo>
                  <a:cubicBezTo>
                    <a:pt x="1059" y="1253"/>
                    <a:pt x="1059" y="1187"/>
                    <a:pt x="1059" y="1121"/>
                  </a:cubicBezTo>
                  <a:cubicBezTo>
                    <a:pt x="1059" y="1096"/>
                    <a:pt x="1047" y="1085"/>
                    <a:pt x="1022" y="1085"/>
                  </a:cubicBezTo>
                  <a:cubicBezTo>
                    <a:pt x="971" y="1084"/>
                    <a:pt x="919" y="1085"/>
                    <a:pt x="868" y="1085"/>
                  </a:cubicBezTo>
                  <a:cubicBezTo>
                    <a:pt x="844" y="1085"/>
                    <a:pt x="833" y="1095"/>
                    <a:pt x="833" y="1120"/>
                  </a:cubicBezTo>
                  <a:cubicBezTo>
                    <a:pt x="832" y="1153"/>
                    <a:pt x="833" y="1187"/>
                    <a:pt x="833" y="1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9843" tIns="29922" rIns="59843" bIns="29922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sz="1026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6">
              <a:extLst>
                <a:ext uri="{FF2B5EF4-FFF2-40B4-BE49-F238E27FC236}">
                  <a16:creationId xmlns:a16="http://schemas.microsoft.com/office/drawing/2014/main" xmlns="" id="{49C03167-D55E-4735-9A09-BB26BCC4A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2900" y="3598863"/>
              <a:ext cx="647699" cy="50800"/>
            </a:xfrm>
            <a:custGeom>
              <a:avLst/>
              <a:gdLst>
                <a:gd name="T0" fmla="*/ 933 w 1867"/>
                <a:gd name="T1" fmla="*/ 0 h 148"/>
                <a:gd name="T2" fmla="*/ 1829 w 1867"/>
                <a:gd name="T3" fmla="*/ 0 h 148"/>
                <a:gd name="T4" fmla="*/ 1866 w 1867"/>
                <a:gd name="T5" fmla="*/ 37 h 148"/>
                <a:gd name="T6" fmla="*/ 1866 w 1867"/>
                <a:gd name="T7" fmla="*/ 107 h 148"/>
                <a:gd name="T8" fmla="*/ 1824 w 1867"/>
                <a:gd name="T9" fmla="*/ 148 h 148"/>
                <a:gd name="T10" fmla="*/ 1044 w 1867"/>
                <a:gd name="T11" fmla="*/ 148 h 148"/>
                <a:gd name="T12" fmla="*/ 45 w 1867"/>
                <a:gd name="T13" fmla="*/ 148 h 148"/>
                <a:gd name="T14" fmla="*/ 0 w 1867"/>
                <a:gd name="T15" fmla="*/ 103 h 148"/>
                <a:gd name="T16" fmla="*/ 0 w 1867"/>
                <a:gd name="T17" fmla="*/ 37 h 148"/>
                <a:gd name="T18" fmla="*/ 37 w 1867"/>
                <a:gd name="T19" fmla="*/ 0 h 148"/>
                <a:gd name="T20" fmla="*/ 565 w 1867"/>
                <a:gd name="T21" fmla="*/ 0 h 148"/>
                <a:gd name="T22" fmla="*/ 933 w 1867"/>
                <a:gd name="T2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7" h="148">
                  <a:moveTo>
                    <a:pt x="933" y="0"/>
                  </a:moveTo>
                  <a:cubicBezTo>
                    <a:pt x="1232" y="0"/>
                    <a:pt x="1530" y="0"/>
                    <a:pt x="1829" y="0"/>
                  </a:cubicBezTo>
                  <a:cubicBezTo>
                    <a:pt x="1857" y="0"/>
                    <a:pt x="1866" y="8"/>
                    <a:pt x="1866" y="37"/>
                  </a:cubicBezTo>
                  <a:cubicBezTo>
                    <a:pt x="1867" y="60"/>
                    <a:pt x="1866" y="84"/>
                    <a:pt x="1866" y="107"/>
                  </a:cubicBezTo>
                  <a:cubicBezTo>
                    <a:pt x="1866" y="139"/>
                    <a:pt x="1858" y="148"/>
                    <a:pt x="1824" y="148"/>
                  </a:cubicBezTo>
                  <a:cubicBezTo>
                    <a:pt x="1564" y="148"/>
                    <a:pt x="1304" y="148"/>
                    <a:pt x="1044" y="148"/>
                  </a:cubicBezTo>
                  <a:cubicBezTo>
                    <a:pt x="711" y="148"/>
                    <a:pt x="378" y="148"/>
                    <a:pt x="45" y="148"/>
                  </a:cubicBezTo>
                  <a:cubicBezTo>
                    <a:pt x="8" y="148"/>
                    <a:pt x="0" y="140"/>
                    <a:pt x="0" y="103"/>
                  </a:cubicBezTo>
                  <a:cubicBezTo>
                    <a:pt x="0" y="81"/>
                    <a:pt x="0" y="59"/>
                    <a:pt x="0" y="37"/>
                  </a:cubicBezTo>
                  <a:cubicBezTo>
                    <a:pt x="1" y="8"/>
                    <a:pt x="9" y="0"/>
                    <a:pt x="37" y="0"/>
                  </a:cubicBezTo>
                  <a:cubicBezTo>
                    <a:pt x="213" y="0"/>
                    <a:pt x="389" y="0"/>
                    <a:pt x="565" y="0"/>
                  </a:cubicBezTo>
                  <a:cubicBezTo>
                    <a:pt x="688" y="0"/>
                    <a:pt x="811" y="0"/>
                    <a:pt x="9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9843" tIns="29922" rIns="59843" bIns="29922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sz="1026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157">
              <a:extLst>
                <a:ext uri="{FF2B5EF4-FFF2-40B4-BE49-F238E27FC236}">
                  <a16:creationId xmlns:a16="http://schemas.microsoft.com/office/drawing/2014/main" xmlns="" id="{65643ADC-E117-491A-9321-C5C66461D3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46213" y="2984500"/>
              <a:ext cx="312737" cy="307975"/>
            </a:xfrm>
            <a:custGeom>
              <a:avLst/>
              <a:gdLst>
                <a:gd name="T0" fmla="*/ 453 w 903"/>
                <a:gd name="T1" fmla="*/ 888 h 890"/>
                <a:gd name="T2" fmla="*/ 11 w 903"/>
                <a:gd name="T3" fmla="*/ 424 h 890"/>
                <a:gd name="T4" fmla="*/ 456 w 903"/>
                <a:gd name="T5" fmla="*/ 1 h 890"/>
                <a:gd name="T6" fmla="*/ 899 w 903"/>
                <a:gd name="T7" fmla="*/ 456 h 890"/>
                <a:gd name="T8" fmla="*/ 453 w 903"/>
                <a:gd name="T9" fmla="*/ 888 h 890"/>
                <a:gd name="T10" fmla="*/ 841 w 903"/>
                <a:gd name="T11" fmla="*/ 445 h 890"/>
                <a:gd name="T12" fmla="*/ 458 w 903"/>
                <a:gd name="T13" fmla="*/ 59 h 890"/>
                <a:gd name="T14" fmla="*/ 68 w 903"/>
                <a:gd name="T15" fmla="*/ 445 h 890"/>
                <a:gd name="T16" fmla="*/ 452 w 903"/>
                <a:gd name="T17" fmla="*/ 831 h 890"/>
                <a:gd name="T18" fmla="*/ 841 w 903"/>
                <a:gd name="T19" fmla="*/ 445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3" h="890">
                  <a:moveTo>
                    <a:pt x="453" y="888"/>
                  </a:moveTo>
                  <a:cubicBezTo>
                    <a:pt x="212" y="890"/>
                    <a:pt x="0" y="685"/>
                    <a:pt x="11" y="424"/>
                  </a:cubicBezTo>
                  <a:cubicBezTo>
                    <a:pt x="20" y="200"/>
                    <a:pt x="204" y="0"/>
                    <a:pt x="456" y="1"/>
                  </a:cubicBezTo>
                  <a:cubicBezTo>
                    <a:pt x="714" y="2"/>
                    <a:pt x="903" y="215"/>
                    <a:pt x="899" y="456"/>
                  </a:cubicBezTo>
                  <a:cubicBezTo>
                    <a:pt x="894" y="692"/>
                    <a:pt x="694" y="889"/>
                    <a:pt x="453" y="888"/>
                  </a:cubicBezTo>
                  <a:close/>
                  <a:moveTo>
                    <a:pt x="841" y="445"/>
                  </a:moveTo>
                  <a:cubicBezTo>
                    <a:pt x="841" y="232"/>
                    <a:pt x="670" y="59"/>
                    <a:pt x="458" y="59"/>
                  </a:cubicBezTo>
                  <a:cubicBezTo>
                    <a:pt x="241" y="58"/>
                    <a:pt x="67" y="230"/>
                    <a:pt x="68" y="445"/>
                  </a:cubicBezTo>
                  <a:cubicBezTo>
                    <a:pt x="69" y="658"/>
                    <a:pt x="241" y="831"/>
                    <a:pt x="452" y="831"/>
                  </a:cubicBezTo>
                  <a:cubicBezTo>
                    <a:pt x="667" y="832"/>
                    <a:pt x="840" y="659"/>
                    <a:pt x="841" y="4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9843" tIns="29922" rIns="59843" bIns="29922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sz="1026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158">
              <a:extLst>
                <a:ext uri="{FF2B5EF4-FFF2-40B4-BE49-F238E27FC236}">
                  <a16:creationId xmlns:a16="http://schemas.microsoft.com/office/drawing/2014/main" xmlns="" id="{2992C960-8786-4298-9F46-A4B6613A3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2238" y="3033713"/>
              <a:ext cx="206375" cy="207963"/>
            </a:xfrm>
            <a:custGeom>
              <a:avLst/>
              <a:gdLst>
                <a:gd name="T0" fmla="*/ 395 w 599"/>
                <a:gd name="T1" fmla="*/ 395 h 600"/>
                <a:gd name="T2" fmla="*/ 395 w 599"/>
                <a:gd name="T3" fmla="*/ 559 h 600"/>
                <a:gd name="T4" fmla="*/ 355 w 599"/>
                <a:gd name="T5" fmla="*/ 600 h 600"/>
                <a:gd name="T6" fmla="*/ 243 w 599"/>
                <a:gd name="T7" fmla="*/ 600 h 600"/>
                <a:gd name="T8" fmla="*/ 204 w 599"/>
                <a:gd name="T9" fmla="*/ 560 h 600"/>
                <a:gd name="T10" fmla="*/ 204 w 599"/>
                <a:gd name="T11" fmla="*/ 420 h 600"/>
                <a:gd name="T12" fmla="*/ 204 w 599"/>
                <a:gd name="T13" fmla="*/ 395 h 600"/>
                <a:gd name="T14" fmla="*/ 177 w 599"/>
                <a:gd name="T15" fmla="*/ 395 h 600"/>
                <a:gd name="T16" fmla="*/ 39 w 599"/>
                <a:gd name="T17" fmla="*/ 395 h 600"/>
                <a:gd name="T18" fmla="*/ 0 w 599"/>
                <a:gd name="T19" fmla="*/ 356 h 600"/>
                <a:gd name="T20" fmla="*/ 0 w 599"/>
                <a:gd name="T21" fmla="*/ 244 h 600"/>
                <a:gd name="T22" fmla="*/ 38 w 599"/>
                <a:gd name="T23" fmla="*/ 205 h 600"/>
                <a:gd name="T24" fmla="*/ 180 w 599"/>
                <a:gd name="T25" fmla="*/ 205 h 600"/>
                <a:gd name="T26" fmla="*/ 204 w 599"/>
                <a:gd name="T27" fmla="*/ 205 h 600"/>
                <a:gd name="T28" fmla="*/ 204 w 599"/>
                <a:gd name="T29" fmla="*/ 133 h 600"/>
                <a:gd name="T30" fmla="*/ 204 w 599"/>
                <a:gd name="T31" fmla="*/ 35 h 600"/>
                <a:gd name="T32" fmla="*/ 237 w 599"/>
                <a:gd name="T33" fmla="*/ 0 h 600"/>
                <a:gd name="T34" fmla="*/ 361 w 599"/>
                <a:gd name="T35" fmla="*/ 0 h 600"/>
                <a:gd name="T36" fmla="*/ 395 w 599"/>
                <a:gd name="T37" fmla="*/ 38 h 600"/>
                <a:gd name="T38" fmla="*/ 395 w 599"/>
                <a:gd name="T39" fmla="*/ 204 h 600"/>
                <a:gd name="T40" fmla="*/ 417 w 599"/>
                <a:gd name="T41" fmla="*/ 205 h 600"/>
                <a:gd name="T42" fmla="*/ 559 w 599"/>
                <a:gd name="T43" fmla="*/ 205 h 600"/>
                <a:gd name="T44" fmla="*/ 599 w 599"/>
                <a:gd name="T45" fmla="*/ 245 h 600"/>
                <a:gd name="T46" fmla="*/ 599 w 599"/>
                <a:gd name="T47" fmla="*/ 361 h 600"/>
                <a:gd name="T48" fmla="*/ 565 w 599"/>
                <a:gd name="T49" fmla="*/ 395 h 600"/>
                <a:gd name="T50" fmla="*/ 419 w 599"/>
                <a:gd name="T51" fmla="*/ 395 h 600"/>
                <a:gd name="T52" fmla="*/ 395 w 599"/>
                <a:gd name="T53" fmla="*/ 39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9" h="600">
                  <a:moveTo>
                    <a:pt x="395" y="395"/>
                  </a:moveTo>
                  <a:cubicBezTo>
                    <a:pt x="395" y="452"/>
                    <a:pt x="395" y="505"/>
                    <a:pt x="395" y="559"/>
                  </a:cubicBezTo>
                  <a:cubicBezTo>
                    <a:pt x="395" y="590"/>
                    <a:pt x="385" y="600"/>
                    <a:pt x="355" y="600"/>
                  </a:cubicBezTo>
                  <a:cubicBezTo>
                    <a:pt x="317" y="600"/>
                    <a:pt x="280" y="600"/>
                    <a:pt x="243" y="600"/>
                  </a:cubicBezTo>
                  <a:cubicBezTo>
                    <a:pt x="214" y="600"/>
                    <a:pt x="204" y="590"/>
                    <a:pt x="204" y="560"/>
                  </a:cubicBezTo>
                  <a:cubicBezTo>
                    <a:pt x="204" y="513"/>
                    <a:pt x="204" y="466"/>
                    <a:pt x="204" y="420"/>
                  </a:cubicBezTo>
                  <a:cubicBezTo>
                    <a:pt x="204" y="413"/>
                    <a:pt x="204" y="405"/>
                    <a:pt x="204" y="395"/>
                  </a:cubicBezTo>
                  <a:cubicBezTo>
                    <a:pt x="194" y="395"/>
                    <a:pt x="185" y="395"/>
                    <a:pt x="177" y="395"/>
                  </a:cubicBezTo>
                  <a:cubicBezTo>
                    <a:pt x="131" y="395"/>
                    <a:pt x="85" y="395"/>
                    <a:pt x="39" y="395"/>
                  </a:cubicBezTo>
                  <a:cubicBezTo>
                    <a:pt x="9" y="395"/>
                    <a:pt x="0" y="386"/>
                    <a:pt x="0" y="356"/>
                  </a:cubicBezTo>
                  <a:cubicBezTo>
                    <a:pt x="0" y="318"/>
                    <a:pt x="0" y="281"/>
                    <a:pt x="0" y="244"/>
                  </a:cubicBezTo>
                  <a:cubicBezTo>
                    <a:pt x="0" y="216"/>
                    <a:pt x="10" y="205"/>
                    <a:pt x="38" y="205"/>
                  </a:cubicBezTo>
                  <a:cubicBezTo>
                    <a:pt x="86" y="205"/>
                    <a:pt x="133" y="205"/>
                    <a:pt x="180" y="205"/>
                  </a:cubicBezTo>
                  <a:cubicBezTo>
                    <a:pt x="188" y="205"/>
                    <a:pt x="195" y="205"/>
                    <a:pt x="204" y="205"/>
                  </a:cubicBezTo>
                  <a:cubicBezTo>
                    <a:pt x="204" y="179"/>
                    <a:pt x="204" y="156"/>
                    <a:pt x="204" y="133"/>
                  </a:cubicBezTo>
                  <a:cubicBezTo>
                    <a:pt x="204" y="100"/>
                    <a:pt x="204" y="68"/>
                    <a:pt x="204" y="35"/>
                  </a:cubicBezTo>
                  <a:cubicBezTo>
                    <a:pt x="204" y="14"/>
                    <a:pt x="216" y="1"/>
                    <a:pt x="237" y="0"/>
                  </a:cubicBezTo>
                  <a:cubicBezTo>
                    <a:pt x="278" y="0"/>
                    <a:pt x="320" y="0"/>
                    <a:pt x="361" y="0"/>
                  </a:cubicBezTo>
                  <a:cubicBezTo>
                    <a:pt x="383" y="1"/>
                    <a:pt x="395" y="14"/>
                    <a:pt x="395" y="38"/>
                  </a:cubicBezTo>
                  <a:cubicBezTo>
                    <a:pt x="395" y="93"/>
                    <a:pt x="395" y="147"/>
                    <a:pt x="395" y="204"/>
                  </a:cubicBezTo>
                  <a:cubicBezTo>
                    <a:pt x="403" y="204"/>
                    <a:pt x="410" y="205"/>
                    <a:pt x="417" y="205"/>
                  </a:cubicBezTo>
                  <a:cubicBezTo>
                    <a:pt x="465" y="205"/>
                    <a:pt x="512" y="205"/>
                    <a:pt x="559" y="205"/>
                  </a:cubicBezTo>
                  <a:cubicBezTo>
                    <a:pt x="589" y="205"/>
                    <a:pt x="599" y="216"/>
                    <a:pt x="599" y="245"/>
                  </a:cubicBezTo>
                  <a:cubicBezTo>
                    <a:pt x="599" y="283"/>
                    <a:pt x="599" y="322"/>
                    <a:pt x="599" y="361"/>
                  </a:cubicBezTo>
                  <a:cubicBezTo>
                    <a:pt x="599" y="384"/>
                    <a:pt x="588" y="395"/>
                    <a:pt x="565" y="395"/>
                  </a:cubicBezTo>
                  <a:cubicBezTo>
                    <a:pt x="516" y="395"/>
                    <a:pt x="467" y="395"/>
                    <a:pt x="419" y="395"/>
                  </a:cubicBezTo>
                  <a:cubicBezTo>
                    <a:pt x="412" y="395"/>
                    <a:pt x="405" y="395"/>
                    <a:pt x="395" y="3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9843" tIns="29922" rIns="59843" bIns="29922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sz="1026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C281837D-AEC7-451B-9C84-F9A9582D5904}"/>
              </a:ext>
            </a:extLst>
          </p:cNvPr>
          <p:cNvSpPr/>
          <p:nvPr/>
        </p:nvSpPr>
        <p:spPr>
          <a:xfrm>
            <a:off x="2332285" y="2042739"/>
            <a:ext cx="2817843" cy="408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26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 каждом здании будут вести прием врачи </a:t>
            </a:r>
            <a:r>
              <a:rPr lang="ru-RU" sz="1026" b="1" dirty="0">
                <a:solidFill>
                  <a:srgbClr val="48BED8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8</a:t>
            </a:r>
            <a:r>
              <a:rPr lang="ru-RU" sz="1026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ru-RU" sz="1026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специальностей</a:t>
            </a:r>
            <a:endParaRPr lang="ru-RU" sz="1026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C12C3070-5CB5-4596-988E-D7A1180A7368}"/>
              </a:ext>
            </a:extLst>
          </p:cNvPr>
          <p:cNvSpPr/>
          <p:nvPr/>
        </p:nvSpPr>
        <p:spPr>
          <a:xfrm>
            <a:off x="6922094" y="2193925"/>
            <a:ext cx="3067544" cy="33645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16077" algn="just">
              <a:lnSpc>
                <a:spcPct val="107000"/>
              </a:lnSpc>
              <a:spcBef>
                <a:spcPts val="192"/>
              </a:spcBef>
              <a:defRPr/>
            </a:pPr>
            <a:r>
              <a:rPr lang="ru-RU" sz="1026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филиалах будут располагаться маммографы, рентген-аппараты, аппараты УЗИ, </a:t>
            </a:r>
            <a:br>
              <a:rPr lang="ru-RU" sz="1026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26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также оборудование функциональной диагностики: система мониторирования артериального давления, 12-канальный электрокардиограф</a:t>
            </a:r>
          </a:p>
          <a:p>
            <a:pPr marL="116077" algn="just">
              <a:lnSpc>
                <a:spcPct val="107000"/>
              </a:lnSpc>
              <a:spcBef>
                <a:spcPts val="192"/>
              </a:spcBef>
              <a:defRPr/>
            </a:pPr>
            <a:endParaRPr lang="en-US" sz="1026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6077" algn="just">
              <a:lnSpc>
                <a:spcPct val="107000"/>
              </a:lnSpc>
              <a:spcBef>
                <a:spcPts val="192"/>
              </a:spcBef>
              <a:defRPr/>
            </a:pPr>
            <a:endParaRPr lang="ru-RU" sz="1026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6077" algn="just">
              <a:lnSpc>
                <a:spcPct val="107000"/>
              </a:lnSpc>
              <a:spcBef>
                <a:spcPts val="192"/>
              </a:spcBef>
              <a:defRPr/>
            </a:pPr>
            <a:r>
              <a:rPr lang="ru-RU" sz="1026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каждом головном здании поликлиник будут располагаться аппараты МРТ, КТ, денситометр, аппарат УЗИ экспертного класса, </a:t>
            </a:r>
            <a:r>
              <a:rPr lang="ru-RU" sz="1026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тредмил</a:t>
            </a:r>
            <a:r>
              <a:rPr lang="ru-RU" sz="1026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эндоскопическое оборудование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A3A2604-954B-4836-9AEC-D6464E01F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57" y="2969644"/>
            <a:ext cx="1039572" cy="1033054"/>
          </a:xfrm>
          <a:prstGeom prst="rect">
            <a:avLst/>
          </a:prstGeom>
        </p:spPr>
      </p:pic>
      <p:sp>
        <p:nvSpPr>
          <p:cNvPr id="45" name="Прямоугольник 31">
            <a:extLst>
              <a:ext uri="{FF2B5EF4-FFF2-40B4-BE49-F238E27FC236}">
                <a16:creationId xmlns:a16="http://schemas.microsoft.com/office/drawing/2014/main" xmlns="" id="{571629DE-A03A-4452-A88E-0D0AEC6840AB}"/>
              </a:ext>
            </a:extLst>
          </p:cNvPr>
          <p:cNvSpPr/>
          <p:nvPr/>
        </p:nvSpPr>
        <p:spPr>
          <a:xfrm>
            <a:off x="1432408" y="180974"/>
            <a:ext cx="4211622" cy="265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077">
              <a:lnSpc>
                <a:spcPct val="107000"/>
              </a:lnSpc>
              <a:spcBef>
                <a:spcPts val="192"/>
              </a:spcBef>
              <a:defRPr/>
            </a:pPr>
            <a:r>
              <a:rPr lang="ru-RU" sz="115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БОЛЬШЕ ВРАЧЕЙ И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010742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xmlns="" id="{8C044FF5-E3BE-4002-B9A8-A68C4D4A17C2}"/>
              </a:ext>
            </a:extLst>
          </p:cNvPr>
          <p:cNvGrpSpPr/>
          <p:nvPr/>
        </p:nvGrpSpPr>
        <p:grpSpPr>
          <a:xfrm flipH="1" flipV="1">
            <a:off x="1518082" y="-4906"/>
            <a:ext cx="6553925" cy="602589"/>
            <a:chOff x="3254046" y="4745829"/>
            <a:chExt cx="8934778" cy="1817442"/>
          </a:xfrm>
          <a:solidFill>
            <a:srgbClr val="48BED8"/>
          </a:solidFill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xmlns="" id="{22C70F5E-4105-42EE-85F4-45683B973A8C}"/>
                </a:ext>
              </a:extLst>
            </p:cNvPr>
            <p:cNvSpPr/>
            <p:nvPr/>
          </p:nvSpPr>
          <p:spPr>
            <a:xfrm>
              <a:off x="3928744" y="4745830"/>
              <a:ext cx="8260080" cy="18174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6320">
                <a:defRPr/>
              </a:pPr>
              <a:endParaRPr lang="en-US" sz="115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ight Triangle 2">
              <a:extLst>
                <a:ext uri="{FF2B5EF4-FFF2-40B4-BE49-F238E27FC236}">
                  <a16:creationId xmlns:a16="http://schemas.microsoft.com/office/drawing/2014/main" xmlns="" id="{4034A310-3E42-4164-8F6E-0BCE2B134997}"/>
                </a:ext>
              </a:extLst>
            </p:cNvPr>
            <p:cNvSpPr/>
            <p:nvPr/>
          </p:nvSpPr>
          <p:spPr>
            <a:xfrm rot="16200000">
              <a:off x="2688265" y="5311610"/>
              <a:ext cx="1817439" cy="68587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6320">
                <a:defRPr/>
              </a:pPr>
              <a:endParaRPr lang="en-US" sz="1154">
                <a:solidFill>
                  <a:prstClr val="white"/>
                </a:solidFill>
                <a:latin typeface="Calibri"/>
              </a:endParaRPr>
            </a:p>
          </p:txBody>
        </p:sp>
      </p:grp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672535" y="1019"/>
          <a:ext cx="1019" cy="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Слайд think-cell" r:id="rId4" imgW="180" imgH="180" progId="TCLayout.ActiveDocument.1">
                  <p:embed/>
                </p:oleObj>
              </mc:Choice>
              <mc:Fallback>
                <p:oleObj name="Слайд think-cell" r:id="rId4" imgW="180" imgH="18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2535" y="1019"/>
                        <a:ext cx="1019" cy="1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517502" y="6500683"/>
            <a:ext cx="9150499" cy="357319"/>
          </a:xfrm>
          <a:prstGeom prst="rect">
            <a:avLst/>
          </a:prstGeom>
          <a:solidFill>
            <a:srgbClr val="48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5"/>
          </a:p>
        </p:txBody>
      </p:sp>
      <p:sp>
        <p:nvSpPr>
          <p:cNvPr id="22" name="Rectangle 54"/>
          <p:cNvSpPr txBox="1">
            <a:spLocks noChangeArrowheads="1"/>
          </p:cNvSpPr>
          <p:nvPr/>
        </p:nvSpPr>
        <p:spPr bwMode="gray">
          <a:xfrm>
            <a:off x="1903945" y="6608797"/>
            <a:ext cx="619768" cy="21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13" dirty="0">
                <a:solidFill>
                  <a:schemeClr val="bg1"/>
                </a:solidFill>
                <a:latin typeface="+mn-lt"/>
              </a:rPr>
              <a:t>Департамент здравоохранения города Москвы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769" y1="32272" x2="32308" y2="45445"/>
                        <a14:foregroundMark x1="66703" y1="31723" x2="66703" y2="46323"/>
                        <a14:foregroundMark x1="66923" y1="66850" x2="53736" y2="68277"/>
                        <a14:foregroundMark x1="43297" y1="70033" x2="34505" y2="62898"/>
                        <a14:foregroundMark x1="50659" y1="56751" x2="49780" y2="56202"/>
                        <a14:foregroundMark x1="68901" y1="55653" x2="64945" y2="61800"/>
                        <a14:foregroundMark x1="29451" y1="53677" x2="69780" y2="62898"/>
                        <a14:foregroundMark x1="35055" y1="26015" x2="67253" y2="24698"/>
                        <a14:foregroundMark x1="70000" y1="30296" x2="70000" y2="57300"/>
                        <a14:foregroundMark x1="29231" y1="28321" x2="30330" y2="60154"/>
                        <a14:foregroundMark x1="28571" y1="59824" x2="50659" y2="73655"/>
                        <a14:foregroundMark x1="68901" y1="71131" x2="50000" y2="70801"/>
                        <a14:foregroundMark x1="53956" y1="63776" x2="46923" y2="52799"/>
                        <a14:foregroundMark x1="51978" y1="66850" x2="49780" y2="62678"/>
                        <a14:foregroundMark x1="29780" y1="26894" x2="34835" y2="25467"/>
                        <a14:foregroundMark x1="70879" y1="27442" x2="61648" y2="25796"/>
                        <a14:foregroundMark x1="68132" y1="54775" x2="66703" y2="50274"/>
                        <a14:foregroundMark x1="70879" y1="66081" x2="68901" y2="68606"/>
                        <a14:foregroundMark x1="36813" y1="62130" x2="32857" y2="56422"/>
                        <a14:foregroundMark x1="29780" y1="62898" x2="29780" y2="68277"/>
                        <a14:foregroundMark x1="40769" y1="72009" x2="31978" y2="70033"/>
                        <a14:foregroundMark x1="45824" y1="66850" x2="41538" y2="60922"/>
                        <a14:foregroundMark x1="49231" y1="29418" x2="33736" y2="31394"/>
                        <a14:foregroundMark x1="46813" y1="51592" x2="46813" y2="51592"/>
                        <a14:foregroundMark x1="46593" y1="50604" x2="48462" y2="40724"/>
                        <a14:foregroundMark x1="50659" y1="45884" x2="50879" y2="46981"/>
                        <a14:foregroundMark x1="50659" y1="53458" x2="53187" y2="48408"/>
                        <a14:foregroundMark x1="62308" y1="42920" x2="61538" y2="36004"/>
                        <a14:foregroundMark x1="44396" y1="34468" x2="37473" y2="41932"/>
                        <a14:foregroundMark x1="56703" y1="28760" x2="46923" y2="324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5591" y="6508073"/>
            <a:ext cx="413220" cy="41367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8675567" y="6618727"/>
            <a:ext cx="2149942" cy="165127"/>
          </a:xfrm>
          <a:prstGeom prst="rect">
            <a:avLst/>
          </a:prstGeom>
        </p:spPr>
        <p:txBody>
          <a:bodyPr wrap="square" tIns="23091" bIns="23091">
            <a:spAutoFit/>
          </a:bodyPr>
          <a:lstStyle/>
          <a:p>
            <a:r>
              <a:rPr lang="ru-RU" sz="770" dirty="0">
                <a:solidFill>
                  <a:schemeClr val="bg1"/>
                </a:solidFill>
              </a:rPr>
              <a:t>Новый московский стандарт поликлиники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065" y1="12717" x2="51613" y2="210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1498" y="6597725"/>
            <a:ext cx="230109" cy="214027"/>
          </a:xfrm>
          <a:prstGeom prst="rect">
            <a:avLst/>
          </a:prstGeom>
        </p:spPr>
      </p:pic>
      <p:pic>
        <p:nvPicPr>
          <p:cNvPr id="49" name="Picture 20">
            <a:extLst>
              <a:ext uri="{FF2B5EF4-FFF2-40B4-BE49-F238E27FC236}">
                <a16:creationId xmlns:a16="http://schemas.microsoft.com/office/drawing/2014/main" xmlns="" id="{97B09067-E430-4767-B494-F6665517DB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 r="10145"/>
          <a:stretch/>
        </p:blipFill>
        <p:spPr>
          <a:xfrm>
            <a:off x="2523713" y="741199"/>
            <a:ext cx="3496542" cy="2730595"/>
          </a:xfrm>
          <a:prstGeom prst="rect">
            <a:avLst/>
          </a:prstGeom>
        </p:spPr>
      </p:pic>
      <p:pic>
        <p:nvPicPr>
          <p:cNvPr id="51" name="Picture 1">
            <a:extLst>
              <a:ext uri="{FF2B5EF4-FFF2-40B4-BE49-F238E27FC236}">
                <a16:creationId xmlns:a16="http://schemas.microsoft.com/office/drawing/2014/main" xmlns="" id="{82B7A216-09C9-459F-ADCD-C7D9B32EB23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3887" t="5877" r="6057" b="5038"/>
          <a:stretch/>
        </p:blipFill>
        <p:spPr>
          <a:xfrm>
            <a:off x="2523713" y="3579908"/>
            <a:ext cx="3487442" cy="2730595"/>
          </a:xfrm>
          <a:prstGeom prst="rect">
            <a:avLst/>
          </a:prstGeom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xmlns="" id="{5AD4DFE0-3941-45D3-BDBA-BADE43FC026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r="8437" b="700"/>
          <a:stretch/>
        </p:blipFill>
        <p:spPr>
          <a:xfrm>
            <a:off x="6115002" y="741199"/>
            <a:ext cx="3502186" cy="2730595"/>
          </a:xfrm>
          <a:prstGeom prst="rect">
            <a:avLst/>
          </a:prstGeom>
        </p:spPr>
      </p:pic>
      <p:pic>
        <p:nvPicPr>
          <p:cNvPr id="53" name="Picture 8">
            <a:extLst>
              <a:ext uri="{FF2B5EF4-FFF2-40B4-BE49-F238E27FC236}">
                <a16:creationId xmlns:a16="http://schemas.microsoft.com/office/drawing/2014/main" xmlns="" id="{12A08AC3-455D-4D5C-9119-AE784B8F603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3057" b="12828"/>
          <a:stretch/>
        </p:blipFill>
        <p:spPr>
          <a:xfrm>
            <a:off x="6115002" y="3579907"/>
            <a:ext cx="3502185" cy="2736566"/>
          </a:xfrm>
          <a:prstGeom prst="rect">
            <a:avLst/>
          </a:prstGeom>
        </p:spPr>
      </p:pic>
      <p:sp>
        <p:nvSpPr>
          <p:cNvPr id="19" name="Прямоугольник 31">
            <a:extLst>
              <a:ext uri="{FF2B5EF4-FFF2-40B4-BE49-F238E27FC236}">
                <a16:creationId xmlns:a16="http://schemas.microsoft.com/office/drawing/2014/main" xmlns="" id="{CCD4883A-7190-4D1B-88E4-FC77E11B897D}"/>
              </a:ext>
            </a:extLst>
          </p:cNvPr>
          <p:cNvSpPr/>
          <p:nvPr/>
        </p:nvSpPr>
        <p:spPr>
          <a:xfrm>
            <a:off x="1432408" y="180974"/>
            <a:ext cx="4211622" cy="265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077">
              <a:lnSpc>
                <a:spcPct val="107000"/>
              </a:lnSpc>
              <a:spcBef>
                <a:spcPts val="192"/>
              </a:spcBef>
              <a:defRPr/>
            </a:pPr>
            <a:r>
              <a:rPr lang="ru-RU" sz="1155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НОВЫЙ МОСКОВСКИЙ СТАНДАРТ</a:t>
            </a:r>
          </a:p>
        </p:txBody>
      </p:sp>
    </p:spTree>
    <p:extLst>
      <p:ext uri="{BB962C8B-B14F-4D97-AF65-F5344CB8AC3E}">
        <p14:creationId xmlns:p14="http://schemas.microsoft.com/office/powerpoint/2010/main" val="90283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2019 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042815437"/>
              </p:ext>
            </p:extLst>
          </p:nvPr>
        </p:nvGraphicFramePr>
        <p:xfrm>
          <a:off x="263352" y="1844824"/>
          <a:ext cx="979308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983431" y="429309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нормативный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472264" y="4293096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345" y="450912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Терапевты/</a:t>
            </a:r>
          </a:p>
          <a:p>
            <a:pPr algn="r"/>
            <a:r>
              <a:rPr lang="ru-RU" sz="12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9336" y="3573016"/>
            <a:ext cx="1080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5355" y="233407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err="1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Специалиы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r>
              <a:rPr lang="en-US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6,7</a:t>
            </a:r>
            <a:r>
              <a:rPr lang="en-US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 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n-US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терапевтов/ВОП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5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2019 году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19320692"/>
              </p:ext>
            </p:extLst>
          </p:nvPr>
        </p:nvGraphicFramePr>
        <p:xfrm>
          <a:off x="6384032" y="1089480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76 213</a:t>
            </a:r>
          </a:p>
          <a:p>
            <a:endParaRPr lang="en-US" sz="3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2019 году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750" r="32046"/>
          <a:stretch/>
        </p:blipFill>
        <p:spPr>
          <a:xfrm>
            <a:off x="-7786" y="-2960"/>
            <a:ext cx="4417168" cy="6860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7713" y="2564904"/>
            <a:ext cx="633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2018 году 78 345 посещений, из них 45 566 по заболеваниям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39261"/>
              </p:ext>
            </p:extLst>
          </p:nvPr>
        </p:nvGraphicFramePr>
        <p:xfrm>
          <a:off x="4797712" y="3717032"/>
          <a:ext cx="6482864" cy="21389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58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2279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r>
                        <a:rPr lang="ru-RU" sz="1200" b="0" dirty="0"/>
                        <a:t>План</a:t>
                      </a: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r>
                        <a:rPr lang="ru-RU" sz="1200" b="0" dirty="0"/>
                        <a:t>Факт</a:t>
                      </a: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Процент выполнения</a:t>
                      </a:r>
                    </a:p>
                  </a:txBody>
                  <a:tcPr marL="91455" marR="91455" marT="45704" marB="4570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177">
                <a:tc>
                  <a:txBody>
                    <a:bodyPr/>
                    <a:lstStyle/>
                    <a:p>
                      <a:r>
                        <a:rPr lang="ru-RU" sz="1200" b="0"/>
                        <a:t>Посещения с профилактической целью</a:t>
                      </a:r>
                      <a:endParaRPr lang="ru-RU" sz="1200" b="0" dirty="0"/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304 368</a:t>
                      </a: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304 425</a:t>
                      </a: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100%</a:t>
                      </a:r>
                    </a:p>
                  </a:txBody>
                  <a:tcPr marL="91455" marR="91455" marT="45704" marB="4570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177">
                <a:tc>
                  <a:txBody>
                    <a:bodyPr/>
                    <a:lstStyle/>
                    <a:p>
                      <a:r>
                        <a:rPr lang="ru-RU" sz="1200" b="0" dirty="0"/>
                        <a:t>Посещения по неотложной помощи</a:t>
                      </a: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20 085</a:t>
                      </a: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20 092</a:t>
                      </a: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100%</a:t>
                      </a:r>
                    </a:p>
                  </a:txBody>
                  <a:tcPr marL="91455" marR="91455" marT="45704" marB="4570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177">
                <a:tc>
                  <a:txBody>
                    <a:bodyPr/>
                    <a:lstStyle/>
                    <a:p>
                      <a:r>
                        <a:rPr lang="ru-RU" sz="1200" b="0" dirty="0"/>
                        <a:t>Обращения по поводу</a:t>
                      </a:r>
                      <a:r>
                        <a:rPr lang="ru-RU" sz="1200" b="0" baseline="0" dirty="0"/>
                        <a:t> заболеваний</a:t>
                      </a:r>
                      <a:endParaRPr lang="ru-RU" sz="1200" b="0" dirty="0"/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266 587</a:t>
                      </a: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266 592</a:t>
                      </a: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100%</a:t>
                      </a:r>
                    </a:p>
                  </a:txBody>
                  <a:tcPr marL="91455" marR="91455" marT="45704" marB="4570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177">
                <a:tc>
                  <a:txBody>
                    <a:bodyPr/>
                    <a:lstStyle/>
                    <a:p>
                      <a:r>
                        <a:rPr lang="ru-RU" sz="1200" b="0" dirty="0"/>
                        <a:t>Обращения</a:t>
                      </a:r>
                      <a:r>
                        <a:rPr lang="ru-RU" sz="1200" b="0" baseline="0" dirty="0"/>
                        <a:t> в условиях дневного стационара</a:t>
                      </a:r>
                      <a:endParaRPr lang="ru-RU" sz="1200" b="0" dirty="0"/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2 553</a:t>
                      </a: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2 554</a:t>
                      </a: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100%</a:t>
                      </a:r>
                    </a:p>
                  </a:txBody>
                  <a:tcPr marL="91455" marR="91455" marT="45704" marB="4570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1"/>
            <a:ext cx="12192000" cy="6984775"/>
          </a:xfrm>
          <a:prstGeom prst="rect">
            <a:avLst/>
          </a:prstGeom>
        </p:spPr>
      </p:pic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1962182541"/>
              </p:ext>
            </p:extLst>
          </p:nvPr>
        </p:nvGraphicFramePr>
        <p:xfrm>
          <a:off x="695250" y="1968447"/>
          <a:ext cx="4928096" cy="494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495002" y="566093"/>
            <a:ext cx="5328592" cy="541655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в филиале №5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67408" y="4695527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текущий год с учетом возрастной категории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09087" y="2535287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839416" y="2916823"/>
            <a:ext cx="3240360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1 986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839416" y="508518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2 710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 , из них: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0" y="1315371"/>
            <a:ext cx="720413" cy="72041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93" y="1376980"/>
            <a:ext cx="665148" cy="6651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18791"/>
          <a:stretch/>
        </p:blipFill>
        <p:spPr>
          <a:xfrm>
            <a:off x="5879976" y="-128069"/>
            <a:ext cx="6305128" cy="70161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9416" y="4077072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2018 году прошло диспансеризацию 1 465 человек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4D6416-7CC2-4909-A836-3AFFC7A24D73}"/>
              </a:ext>
            </a:extLst>
          </p:cNvPr>
          <p:cNvSpPr txBox="1"/>
          <p:nvPr/>
        </p:nvSpPr>
        <p:spPr>
          <a:xfrm>
            <a:off x="839416" y="630872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Выполнено 91% от плана</a:t>
            </a:r>
          </a:p>
        </p:txBody>
      </p:sp>
    </p:spTree>
    <p:extLst>
      <p:ext uri="{BB962C8B-B14F-4D97-AF65-F5344CB8AC3E}">
        <p14:creationId xmlns:p14="http://schemas.microsoft.com/office/powerpoint/2010/main" val="295190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695326" y="1772816"/>
            <a:ext cx="10729266" cy="4536504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7187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и профилактические осмотры </a:t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№5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1793859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565623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9336063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623392" y="3712159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793859" y="3707740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профилактических медицинских осмотров 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623392" y="2363383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695249" y="2367249"/>
            <a:ext cx="10945291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 взрослого населения</a:t>
            </a: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623392" y="5085184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551309" y="5089050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периодических осмотров </a:t>
            </a:r>
          </a:p>
        </p:txBody>
      </p:sp>
      <p:sp>
        <p:nvSpPr>
          <p:cNvPr id="42" name="Овал 41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48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2161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1986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91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569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767333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463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4583832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81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8328397" y="554692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94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10396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Рисунок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>
            <a:fillRect/>
          </a:stretch>
        </p:blipFill>
        <p:spPr bwMode="auto">
          <a:xfrm>
            <a:off x="0" y="-100013"/>
            <a:ext cx="12192000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Заголовок 1"/>
          <p:cNvSpPr txBox="1">
            <a:spLocks/>
          </p:cNvSpPr>
          <p:nvPr/>
        </p:nvSpPr>
        <p:spPr bwMode="auto">
          <a:xfrm>
            <a:off x="695325" y="695325"/>
            <a:ext cx="10801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3000">
                <a:latin typeface="Roboto"/>
                <a:ea typeface="Roboto"/>
                <a:cs typeface="Roboto"/>
              </a:rPr>
              <a:t>Санитарно-гигиеническое обучение населения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55800" y="1341438"/>
            <a:ext cx="82804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/>
              <a:t>Школы-здоровья:</a:t>
            </a:r>
          </a:p>
          <a:p>
            <a:pPr algn="ctr">
              <a:defRPr/>
            </a:pPr>
            <a:r>
              <a:rPr lang="ru-RU" dirty="0"/>
              <a:t>Проучено</a:t>
            </a:r>
          </a:p>
          <a:p>
            <a:pPr algn="ctr">
              <a:defRPr/>
            </a:pPr>
            <a:r>
              <a:rPr lang="ru-RU" sz="3600" b="1" dirty="0"/>
              <a:t>671</a:t>
            </a:r>
          </a:p>
          <a:p>
            <a:pPr>
              <a:defRPr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Школа отказа от курения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Школа здорового образа жизни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Школа профилактики инсульта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Школа профилактики сахарного диабета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Школа профилактики бронхиальной астмы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Школа профилактики артериальной гипертензии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Школа для пациентов с заболеваниями костно-мышечной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78861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>
            <a:fillRect/>
          </a:stretch>
        </p:blipFill>
        <p:spPr bwMode="auto">
          <a:xfrm>
            <a:off x="0" y="-100013"/>
            <a:ext cx="12192000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695325" y="31750"/>
            <a:ext cx="11161713" cy="503238"/>
          </a:xfrm>
        </p:spPr>
        <p:txBody>
          <a:bodyPr anchor="t"/>
          <a:lstStyle/>
          <a:p>
            <a:pPr eaLnBrk="1" hangingPunct="1"/>
            <a:r>
              <a:rPr lang="ru-RU" altLang="ru-RU" sz="3000">
                <a:latin typeface="Roboto"/>
                <a:ea typeface="Roboto"/>
                <a:cs typeface="Roboto"/>
              </a:rPr>
              <a:t>Прививочная работа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6350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8620125" y="1697038"/>
            <a:ext cx="3313113" cy="3022600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896225" y="3208338"/>
            <a:ext cx="747713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96225" y="765175"/>
            <a:ext cx="0" cy="5400675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Прямоугольник 15"/>
          <p:cNvSpPr>
            <a:spLocks noChangeArrowheads="1"/>
          </p:cNvSpPr>
          <p:nvPr/>
        </p:nvSpPr>
        <p:spPr bwMode="auto">
          <a:xfrm>
            <a:off x="7608888" y="5014913"/>
            <a:ext cx="30241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50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106%</a:t>
            </a:r>
            <a:endParaRPr lang="ru-RU" altLang="ru-RU" sz="5000">
              <a:solidFill>
                <a:schemeClr val="bg1"/>
              </a:solidFill>
            </a:endParaRPr>
          </a:p>
        </p:txBody>
      </p:sp>
      <p:sp>
        <p:nvSpPr>
          <p:cNvPr id="12297" name="Прямоугольник 16"/>
          <p:cNvSpPr>
            <a:spLocks noChangeArrowheads="1"/>
          </p:cNvSpPr>
          <p:nvPr/>
        </p:nvSpPr>
        <p:spPr bwMode="auto">
          <a:xfrm>
            <a:off x="8439150" y="3133725"/>
            <a:ext cx="36734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14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План по вакцинации </a:t>
            </a:r>
            <a:br>
              <a:rPr lang="ru-RU" altLang="ru-RU" sz="14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r>
              <a:rPr lang="ru-RU" altLang="ru-RU" sz="14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на 2019 год выполнен на </a:t>
            </a:r>
          </a:p>
          <a:p>
            <a:pPr algn="ctr">
              <a:lnSpc>
                <a:spcPct val="150000"/>
              </a:lnSpc>
            </a:pPr>
            <a:r>
              <a:rPr lang="ru-RU" altLang="ru-RU" sz="2800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100%</a:t>
            </a:r>
          </a:p>
        </p:txBody>
      </p:sp>
      <p:pic>
        <p:nvPicPr>
          <p:cNvPr id="1229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88" y="1800225"/>
            <a:ext cx="1270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604132"/>
              </p:ext>
            </p:extLst>
          </p:nvPr>
        </p:nvGraphicFramePr>
        <p:xfrm>
          <a:off x="139700" y="980728"/>
          <a:ext cx="7469188" cy="506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73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4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10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66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1068">
                <a:tc>
                  <a:txBody>
                    <a:bodyPr/>
                    <a:lstStyle/>
                    <a:p>
                      <a:r>
                        <a:rPr lang="ru-RU" sz="1000" dirty="0"/>
                        <a:t>Название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Количество</a:t>
                      </a:r>
                      <a:r>
                        <a:rPr lang="ru-RU" sz="1000" baseline="0" dirty="0"/>
                        <a:t> запланированных</a:t>
                      </a:r>
                      <a:endParaRPr lang="ru-RU" sz="1000" dirty="0"/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Количество выполненных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% выполнения плана</a:t>
                      </a:r>
                    </a:p>
                  </a:txBody>
                  <a:tcPr marL="91448" marR="91448" marT="45722" marB="457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56">
                <a:tc>
                  <a:txBody>
                    <a:bodyPr/>
                    <a:lstStyle/>
                    <a:p>
                      <a:r>
                        <a:rPr lang="ru-RU" sz="1000" dirty="0"/>
                        <a:t>Вакцинация против гриппа (</a:t>
                      </a:r>
                      <a:r>
                        <a:rPr lang="ru-RU" sz="1000" dirty="0" err="1"/>
                        <a:t>Гриппол</a:t>
                      </a:r>
                      <a:r>
                        <a:rPr lang="ru-RU" sz="1000" dirty="0"/>
                        <a:t>,</a:t>
                      </a:r>
                      <a:r>
                        <a:rPr lang="ru-RU" sz="1000" baseline="0" dirty="0"/>
                        <a:t> </a:t>
                      </a:r>
                      <a:r>
                        <a:rPr lang="ru-RU" sz="1000" baseline="0" dirty="0" err="1"/>
                        <a:t>Совигрипп</a:t>
                      </a:r>
                      <a:r>
                        <a:rPr lang="ru-RU" sz="1000" baseline="0" dirty="0"/>
                        <a:t>, Ультрикс-4-х валентная (Россия)</a:t>
                      </a:r>
                    </a:p>
                    <a:p>
                      <a:r>
                        <a:rPr lang="ru-RU" sz="1000" baseline="0" dirty="0" err="1"/>
                        <a:t>Ваксигрипп</a:t>
                      </a:r>
                      <a:r>
                        <a:rPr lang="ru-RU" sz="1000" baseline="0" dirty="0"/>
                        <a:t> (Франция)</a:t>
                      </a:r>
                      <a:endParaRPr lang="ru-RU" sz="1000" dirty="0"/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72 866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72 866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100</a:t>
                      </a:r>
                    </a:p>
                  </a:txBody>
                  <a:tcPr marL="91448" marR="91448" marT="45722" marB="457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147">
                <a:tc>
                  <a:txBody>
                    <a:bodyPr/>
                    <a:lstStyle/>
                    <a:p>
                      <a:r>
                        <a:rPr lang="ru-RU" sz="1000" dirty="0"/>
                        <a:t>Вакцинация</a:t>
                      </a:r>
                      <a:r>
                        <a:rPr lang="ru-RU" sz="1000" baseline="0" dirty="0"/>
                        <a:t> против дифтерии/столбняка (АДС-М, Россия)</a:t>
                      </a:r>
                      <a:endParaRPr lang="ru-RU" sz="1000" dirty="0"/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400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414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103</a:t>
                      </a:r>
                    </a:p>
                  </a:txBody>
                  <a:tcPr marL="91448" marR="91448" marT="45722" marB="4572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56">
                <a:tc>
                  <a:txBody>
                    <a:bodyPr/>
                    <a:lstStyle/>
                    <a:p>
                      <a:r>
                        <a:rPr lang="ru-RU" sz="1000" dirty="0"/>
                        <a:t>Ревакцинация против дифтерии/столбняка (адсорбированная дифтерийно-столбнячная, Россия)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3</a:t>
                      </a:r>
                      <a:r>
                        <a:rPr lang="ru-RU" sz="1000" baseline="0" dirty="0"/>
                        <a:t> 300</a:t>
                      </a:r>
                      <a:endParaRPr lang="ru-RU" sz="1000" dirty="0"/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3 621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109,7</a:t>
                      </a:r>
                    </a:p>
                  </a:txBody>
                  <a:tcPr marL="91448" marR="91448" marT="45722" marB="4572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842">
                <a:tc>
                  <a:txBody>
                    <a:bodyPr/>
                    <a:lstStyle/>
                    <a:p>
                      <a:r>
                        <a:rPr lang="ru-RU" sz="1000" dirty="0"/>
                        <a:t>Вакцинация против кори (живая</a:t>
                      </a:r>
                      <a:r>
                        <a:rPr lang="ru-RU" sz="1000" baseline="0" dirty="0"/>
                        <a:t> коревая вакцина, Россия)</a:t>
                      </a:r>
                      <a:endParaRPr lang="ru-RU" sz="1000" dirty="0"/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1000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1244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124,4</a:t>
                      </a:r>
                    </a:p>
                  </a:txBody>
                  <a:tcPr marL="91448" marR="91448" marT="45722" marB="4572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44">
                <a:tc>
                  <a:txBody>
                    <a:bodyPr/>
                    <a:lstStyle/>
                    <a:p>
                      <a:r>
                        <a:rPr lang="ru-RU" sz="1000" dirty="0"/>
                        <a:t>Вакцинация против краснухи (Россия)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100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100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100</a:t>
                      </a:r>
                    </a:p>
                  </a:txBody>
                  <a:tcPr marL="91448" marR="91448" marT="45722" marB="4572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3850">
                <a:tc>
                  <a:txBody>
                    <a:bodyPr/>
                    <a:lstStyle/>
                    <a:p>
                      <a:r>
                        <a:rPr lang="ru-RU" sz="1000" dirty="0"/>
                        <a:t>Ревакцинация против краснухи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180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171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95</a:t>
                      </a:r>
                    </a:p>
                  </a:txBody>
                  <a:tcPr marL="91448" marR="91448" marT="45722" marB="45722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0227">
                <a:tc>
                  <a:txBody>
                    <a:bodyPr/>
                    <a:lstStyle/>
                    <a:p>
                      <a:r>
                        <a:rPr lang="ru-RU" sz="1000" dirty="0"/>
                        <a:t>Вакцинация против вирусного гепатита А (</a:t>
                      </a:r>
                      <a:r>
                        <a:rPr lang="ru-RU" sz="1000" dirty="0" err="1"/>
                        <a:t>Алгавак</a:t>
                      </a:r>
                      <a:r>
                        <a:rPr lang="ru-RU" sz="1000" dirty="0"/>
                        <a:t>, Россия)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200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391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195,5</a:t>
                      </a:r>
                    </a:p>
                  </a:txBody>
                  <a:tcPr marL="91448" marR="91448" marT="45722" marB="45722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3850">
                <a:tc>
                  <a:txBody>
                    <a:bodyPr/>
                    <a:lstStyle/>
                    <a:p>
                      <a:r>
                        <a:rPr lang="ru-RU" sz="1000" dirty="0"/>
                        <a:t>Ревакцинация против вирусного гепатита</a:t>
                      </a:r>
                      <a:r>
                        <a:rPr lang="ru-RU" sz="1000" baseline="0" dirty="0"/>
                        <a:t> А</a:t>
                      </a:r>
                      <a:endParaRPr lang="ru-RU" sz="1000" dirty="0"/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230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442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192,2</a:t>
                      </a:r>
                    </a:p>
                  </a:txBody>
                  <a:tcPr marL="91448" marR="91448" marT="45722" marB="45722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0227">
                <a:tc>
                  <a:txBody>
                    <a:bodyPr/>
                    <a:lstStyle/>
                    <a:p>
                      <a:r>
                        <a:rPr lang="ru-RU" sz="1000" dirty="0"/>
                        <a:t>Вакцинация против</a:t>
                      </a:r>
                      <a:r>
                        <a:rPr lang="ru-RU" sz="1000" baseline="0" dirty="0"/>
                        <a:t> вирусного гепатита В (</a:t>
                      </a:r>
                      <a:r>
                        <a:rPr lang="ru-RU" sz="1000" baseline="0" dirty="0" err="1"/>
                        <a:t>Регевак</a:t>
                      </a:r>
                      <a:r>
                        <a:rPr lang="ru-RU" sz="1000" baseline="0" dirty="0"/>
                        <a:t> и </a:t>
                      </a:r>
                      <a:r>
                        <a:rPr lang="ru-RU" sz="1000" baseline="0" dirty="0" err="1"/>
                        <a:t>Комбиотек</a:t>
                      </a:r>
                      <a:r>
                        <a:rPr lang="ru-RU" sz="1000" baseline="0" dirty="0"/>
                        <a:t>, Россия)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2350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1620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69</a:t>
                      </a:r>
                    </a:p>
                  </a:txBody>
                  <a:tcPr marL="91448" marR="91448" marT="45722" marB="45722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3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Ревакцинация против вирусного гепатита</a:t>
                      </a:r>
                      <a:r>
                        <a:rPr lang="ru-RU" sz="1000" baseline="0" dirty="0"/>
                        <a:t> В (</a:t>
                      </a:r>
                      <a:r>
                        <a:rPr lang="ru-RU" sz="1000" baseline="0" dirty="0" err="1"/>
                        <a:t>Регевак</a:t>
                      </a:r>
                      <a:r>
                        <a:rPr lang="ru-RU" sz="1000" baseline="0" dirty="0"/>
                        <a:t> и </a:t>
                      </a:r>
                      <a:r>
                        <a:rPr lang="ru-RU" sz="1000" baseline="0" dirty="0" err="1"/>
                        <a:t>Комбиотек</a:t>
                      </a:r>
                      <a:r>
                        <a:rPr lang="ru-RU" sz="1000" baseline="0" dirty="0"/>
                        <a:t> Россия)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2350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2048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87</a:t>
                      </a:r>
                    </a:p>
                  </a:txBody>
                  <a:tcPr marL="91448" marR="91448" marT="45722" marB="45722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3850">
                <a:tc>
                  <a:txBody>
                    <a:bodyPr/>
                    <a:lstStyle/>
                    <a:p>
                      <a:r>
                        <a:rPr lang="ru-RU" sz="1000" dirty="0"/>
                        <a:t>Вакцинация против клещевого энцефалита (Клещ-Э-</a:t>
                      </a:r>
                      <a:r>
                        <a:rPr lang="ru-RU" sz="1000" dirty="0" err="1"/>
                        <a:t>Вак</a:t>
                      </a:r>
                      <a:r>
                        <a:rPr lang="ru-RU" sz="1000" dirty="0"/>
                        <a:t>,</a:t>
                      </a:r>
                      <a:r>
                        <a:rPr lang="ru-RU" sz="1000" baseline="0" dirty="0"/>
                        <a:t> Россия)</a:t>
                      </a:r>
                      <a:endParaRPr lang="ru-RU" sz="1000" dirty="0"/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140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191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136,4</a:t>
                      </a:r>
                    </a:p>
                  </a:txBody>
                  <a:tcPr marL="91448" marR="91448" marT="45722" marB="45722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3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Ревакцинация против клещевого энцефалита (Клещ-Э-</a:t>
                      </a:r>
                      <a:r>
                        <a:rPr lang="ru-RU" sz="1000" dirty="0" err="1"/>
                        <a:t>Вак</a:t>
                      </a:r>
                      <a:r>
                        <a:rPr lang="ru-RU" sz="1000" dirty="0"/>
                        <a:t>,</a:t>
                      </a:r>
                      <a:r>
                        <a:rPr lang="ru-RU" sz="1000" baseline="0" dirty="0"/>
                        <a:t> Россия)</a:t>
                      </a:r>
                      <a:endParaRPr lang="ru-RU" sz="1000" dirty="0"/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130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198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152,3</a:t>
                      </a:r>
                    </a:p>
                  </a:txBody>
                  <a:tcPr marL="91448" marR="91448" marT="45722" marB="45722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3417">
                <a:tc>
                  <a:txBody>
                    <a:bodyPr/>
                    <a:lstStyle/>
                    <a:p>
                      <a:r>
                        <a:rPr lang="ru-RU" sz="1000" dirty="0"/>
                        <a:t>Вакцинация против </a:t>
                      </a:r>
                      <a:r>
                        <a:rPr lang="ru-RU" sz="1000" dirty="0" err="1"/>
                        <a:t>менингококовой</a:t>
                      </a:r>
                      <a:r>
                        <a:rPr lang="ru-RU" sz="1000" dirty="0"/>
                        <a:t> инфекции (</a:t>
                      </a:r>
                      <a:r>
                        <a:rPr lang="ru-RU" sz="1000" dirty="0" err="1"/>
                        <a:t>Менактра</a:t>
                      </a:r>
                      <a:r>
                        <a:rPr lang="ru-RU" sz="1000" dirty="0"/>
                        <a:t>,  Франция)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24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91448" marR="91448" marT="45722" marB="45722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6256">
                <a:tc>
                  <a:txBody>
                    <a:bodyPr/>
                    <a:lstStyle/>
                    <a:p>
                      <a:r>
                        <a:rPr lang="ru-RU" sz="1000" dirty="0"/>
                        <a:t>Вакцинация против </a:t>
                      </a:r>
                      <a:r>
                        <a:rPr lang="ru-RU" sz="1000" dirty="0" err="1"/>
                        <a:t>пневмококовой</a:t>
                      </a:r>
                      <a:r>
                        <a:rPr lang="ru-RU" sz="1000" dirty="0"/>
                        <a:t> инфекции</a:t>
                      </a:r>
                      <a:r>
                        <a:rPr lang="ru-RU" sz="1000" baseline="0" dirty="0"/>
                        <a:t> (Превенар-13 (Россия), Пневмовакс-23 (Франция)</a:t>
                      </a:r>
                      <a:endParaRPr lang="ru-RU" sz="1000" dirty="0"/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5600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5332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95,2</a:t>
                      </a:r>
                    </a:p>
                  </a:txBody>
                  <a:tcPr marL="91448" marR="91448" marT="45722" marB="45722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9442">
                <a:tc>
                  <a:txBody>
                    <a:bodyPr/>
                    <a:lstStyle/>
                    <a:p>
                      <a:r>
                        <a:rPr lang="ru-RU" sz="1000" dirty="0"/>
                        <a:t>Вакцинация против дизентерии (</a:t>
                      </a:r>
                      <a:r>
                        <a:rPr lang="ru-RU" sz="1000" dirty="0" err="1"/>
                        <a:t>Шигеллвак</a:t>
                      </a:r>
                      <a:r>
                        <a:rPr lang="ru-RU" sz="1000" dirty="0"/>
                        <a:t>, Россия)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600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890</a:t>
                      </a:r>
                    </a:p>
                  </a:txBody>
                  <a:tcPr marL="91448" marR="91448" marT="45722" marB="45722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148,3</a:t>
                      </a:r>
                    </a:p>
                  </a:txBody>
                  <a:tcPr marL="91448" marR="91448" marT="45722" marB="45722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2386" name="TextBox 3"/>
          <p:cNvSpPr txBox="1">
            <a:spLocks noChangeArrowheads="1"/>
          </p:cNvSpPr>
          <p:nvPr/>
        </p:nvSpPr>
        <p:spPr bwMode="auto">
          <a:xfrm>
            <a:off x="8439150" y="5014913"/>
            <a:ext cx="3417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dirty="0"/>
              <a:t>План: 89 446</a:t>
            </a:r>
          </a:p>
          <a:p>
            <a:pPr eaLnBrk="1" hangingPunct="1"/>
            <a:r>
              <a:rPr lang="ru-RU" altLang="ru-RU" dirty="0"/>
              <a:t>Выполнено: 89 552(с учетом проведенных вакцинаций по эпидемическим показаниям)</a:t>
            </a:r>
          </a:p>
        </p:txBody>
      </p:sp>
    </p:spTree>
    <p:extLst>
      <p:ext uri="{BB962C8B-B14F-4D97-AF65-F5344CB8AC3E}">
        <p14:creationId xmlns:p14="http://schemas.microsoft.com/office/powerpoint/2010/main" val="33463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75920" y="549275"/>
            <a:ext cx="5904656" cy="93550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показатели. Инвалиды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участники ВОВ по ГБУЗ «ГП № 175 ДЗМ»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75920" y="549275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447928" y="1628800"/>
            <a:ext cx="6556954" cy="504056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488658"/>
              </p:ext>
            </p:extLst>
          </p:nvPr>
        </p:nvGraphicFramePr>
        <p:xfrm>
          <a:off x="5663952" y="1844824"/>
          <a:ext cx="6192688" cy="42846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82041551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33448366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68174681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Участники ВОВ (кроме ИОВ)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Инвалиды 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89115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93941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Вновь взято под диспансерное наблюдение в отчетном году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922998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Снято с диспансерного наблюдения в течении отчетного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636022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755171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Состоит под диспансерным наблюдением на конец отчетного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575714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том числе по группам инвалидности: 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4014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38244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059482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Охвачено комплексными медицинскими осмотрами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07055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Нуждались в стационарном лечении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548551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стационарное лечение из числа нуждавшихся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24435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санаторно-курортное лечение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740009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34253"/>
          <a:stretch/>
        </p:blipFill>
        <p:spPr>
          <a:xfrm>
            <a:off x="-4226" y="0"/>
            <a:ext cx="5231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14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14396</TotalTime>
  <Words>1650</Words>
  <Application>Microsoft Office PowerPoint</Application>
  <PresentationFormat>Широкоэкранный</PresentationFormat>
  <Paragraphs>509</Paragraphs>
  <Slides>23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Roboto</vt:lpstr>
      <vt:lpstr>Times New Roman</vt:lpstr>
      <vt:lpstr>Verdana</vt:lpstr>
      <vt:lpstr>Тема Office</vt:lpstr>
      <vt:lpstr>Слайд think-cell</vt:lpstr>
      <vt:lpstr>Годовой отчет 2019</vt:lpstr>
      <vt:lpstr>Основные показатели</vt:lpstr>
      <vt:lpstr>Презентация PowerPoint</vt:lpstr>
      <vt:lpstr>Посещения поликлиники в 2019 году </vt:lpstr>
      <vt:lpstr>Диспансеризация в филиале №5</vt:lpstr>
      <vt:lpstr>Диспансеризация и профилактические осмотры  Филиал №5</vt:lpstr>
      <vt:lpstr>Презентация PowerPoint</vt:lpstr>
      <vt:lpstr>Прививочная работа</vt:lpstr>
      <vt:lpstr>Основные показатели. Инвалиды  и участники ВОВ по ГБУЗ «ГП № 175 ДЗМ» </vt:lpstr>
      <vt:lpstr>Основные показатели. Инвалиды  и участники ВОВ по филиалу № 5 «ГП № 175 ДЗМ» </vt:lpstr>
      <vt:lpstr>Презентация PowerPoint</vt:lpstr>
      <vt:lpstr>Основные показатели. Проведение медицинской реабилитации инвалидам</vt:lpstr>
      <vt:lpstr>Показатели заболеваемости</vt:lpstr>
      <vt:lpstr>поселок Акулово</vt:lpstr>
      <vt:lpstr>Обучение врачей</vt:lpstr>
      <vt:lpstr>Работа по рассмотрению жалоб и обращений граждан</vt:lpstr>
      <vt:lpstr>Оборудование поликлиники</vt:lpstr>
      <vt:lpstr>ГБУЗ «ГП № 175 ДЗМ» оказывает медицинскую помощь по «Новому московскому стандарту поликлиники», прием ведут врачи следующих специальностей:</vt:lpstr>
      <vt:lpstr>Участие в массовых акциях</vt:lpstr>
      <vt:lpstr>Направления развития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User</cp:lastModifiedBy>
  <cp:revision>369</cp:revision>
  <cp:lastPrinted>2019-02-21T07:39:25Z</cp:lastPrinted>
  <dcterms:created xsi:type="dcterms:W3CDTF">2019-02-11T07:19:05Z</dcterms:created>
  <dcterms:modified xsi:type="dcterms:W3CDTF">2020-03-23T13:01:58Z</dcterms:modified>
</cp:coreProperties>
</file>