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Default Extension="jpg" ContentType="image/jpg"/>
  <Override PartName="/ppt/slides/slide1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Default Extension="fntdata" ContentType="application/x-fontdata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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</p:sldIdLst>
  <p:sldSz cx="9144000" cy="6858000"/>
  <p:notesSz cx="9144000" cy="6858000"/>
  <p:defaultTextStyle>
    <a:defPPr>
      <a:defRPr kern="0"/>
    </a:defPPr>
  </p:defaultTextStyle>
  <p:embeddedFontLst>
    <p:embeddedFont>
      <p:font typeface="Arial" panose="00000000000000000000" pitchFamily="34" charset="1"/>
      <p:regular r:id="rId46"/>
      <p:bold r:id="rId47"/>
    </p:embeddedFont>
    <p:embeddedFont>
      <p:font typeface="Calibri" panose="00000000000000000000" pitchFamily="34" charset="1"/>
      <p:regular r:id="rId48"/>
      <p:bold r:id="rId49"/>
      <p:boldItalic r:id="rId51"/>
    </p:embeddedFont>
    <p:embeddedFont>
      <p:font typeface="Calibri Light" panose="00000000000000000000" pitchFamily="34" charset="1"/>
      <p:regular r:id="rId50"/>
    </p:embeddedFont>
    <p:embeddedFont>
      <p:font typeface="Times New Roman" panose="00000000000000000000" pitchFamily="18" charset="1"/>
      <p:regular r:id="rId45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<Relationship Id="rId43" Type="http://schemas.openxmlformats.org/officeDocument/2006/relationships/slide" Target="slides/slide38.xml"/><Relationship Id="rId44" Type="http://schemas.openxmlformats.org/officeDocument/2006/relationships/slide" Target="slides/slide39.xml"/><Relationship Id="rId45" Type="http://schemas.openxmlformats.org/officeDocument/2006/relationships/font" Target="fonts/font1.fntdata"/><Relationship Id="rId46" Type="http://schemas.openxmlformats.org/officeDocument/2006/relationships/font" Target="fonts/font2.fntdata"/><Relationship Id="rId47" Type="http://schemas.openxmlformats.org/officeDocument/2006/relationships/font" Target="fonts/font3.fntdata"/><Relationship Id="rId48" Type="http://schemas.openxmlformats.org/officeDocument/2006/relationships/font" Target="fonts/font4.fntdata"/><Relationship Id="rId49" Type="http://schemas.openxmlformats.org/officeDocument/2006/relationships/font" Target="fonts/font5.fntdata"/><Relationship Id="rId50" Type="http://schemas.openxmlformats.org/officeDocument/2006/relationships/font" Target="fonts/font6.fntdata"/><Relationship Id="rId51" Type="http://schemas.openxmlformats.org/officeDocument/2006/relationships/font" Target="fonts/font7.fntdata"/></Relationships>
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Relationship Id="rId3" Type="http://schemas.openxmlformats.org/officeDocument/2006/relationships/image" Target="../media/image2.jpg"/><Relationship Id="rId4" Type="http://schemas.openxmlformats.org/officeDocument/2006/relationships/image" Target="../media/image3.jpg"/><Relationship Id="rId5" Type="http://schemas.openxmlformats.org/officeDocument/2006/relationships/image" Target="../media/image4.jpg"/></Relationships>
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1810"/>
              </a:lnSpc>
            </a:pPr>
            <a:fld id="{81D60167-4931-47E6-BA6A-407CBD079E47}" type="slidenum">
              <a:rPr dirty="0" spc="-25"/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chemeClr val="bg1"/>
                </a:solidFill>
                <a:latin typeface="Calibri Light"/>
                <a:cs typeface="Calibri Light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1810"/>
              </a:lnSpc>
            </a:pPr>
            <a:fld id="{81D60167-4931-47E6-BA6A-407CBD079E47}" type="slidenum">
              <a:rPr dirty="0" spc="-25"/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8028431" y="6452615"/>
            <a:ext cx="917575" cy="405765"/>
          </a:xfrm>
          <a:custGeom>
            <a:avLst/>
            <a:gdLst/>
            <a:ahLst/>
            <a:cxnLst/>
            <a:rect l="l" t="t" r="r" b="b"/>
            <a:pathLst>
              <a:path w="917575" h="405765">
                <a:moveTo>
                  <a:pt x="917448" y="0"/>
                </a:moveTo>
                <a:lnTo>
                  <a:pt x="0" y="0"/>
                </a:lnTo>
                <a:lnTo>
                  <a:pt x="0" y="405382"/>
                </a:lnTo>
                <a:lnTo>
                  <a:pt x="917448" y="405382"/>
                </a:lnTo>
                <a:lnTo>
                  <a:pt x="917448" y="0"/>
                </a:lnTo>
                <a:close/>
              </a:path>
            </a:pathLst>
          </a:custGeom>
          <a:solidFill>
            <a:srgbClr val="53823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bg object 17"/>
          <p:cNvSpPr/>
          <p:nvPr/>
        </p:nvSpPr>
        <p:spPr>
          <a:xfrm>
            <a:off x="5143500" y="1461516"/>
            <a:ext cx="3935095" cy="1262380"/>
          </a:xfrm>
          <a:custGeom>
            <a:avLst/>
            <a:gdLst/>
            <a:ahLst/>
            <a:cxnLst/>
            <a:rect l="l" t="t" r="r" b="b"/>
            <a:pathLst>
              <a:path w="3935095" h="1262380">
                <a:moveTo>
                  <a:pt x="3724655" y="0"/>
                </a:moveTo>
                <a:lnTo>
                  <a:pt x="210312" y="0"/>
                </a:lnTo>
                <a:lnTo>
                  <a:pt x="162072" y="5551"/>
                </a:lnTo>
                <a:lnTo>
                  <a:pt x="117798" y="21367"/>
                </a:lnTo>
                <a:lnTo>
                  <a:pt x="78750" y="46186"/>
                </a:lnTo>
                <a:lnTo>
                  <a:pt x="46186" y="78750"/>
                </a:lnTo>
                <a:lnTo>
                  <a:pt x="21367" y="117798"/>
                </a:lnTo>
                <a:lnTo>
                  <a:pt x="5551" y="162072"/>
                </a:lnTo>
                <a:lnTo>
                  <a:pt x="0" y="210312"/>
                </a:lnTo>
                <a:lnTo>
                  <a:pt x="0" y="1051560"/>
                </a:lnTo>
                <a:lnTo>
                  <a:pt x="5551" y="1099799"/>
                </a:lnTo>
                <a:lnTo>
                  <a:pt x="21367" y="1144073"/>
                </a:lnTo>
                <a:lnTo>
                  <a:pt x="46186" y="1183121"/>
                </a:lnTo>
                <a:lnTo>
                  <a:pt x="78750" y="1215685"/>
                </a:lnTo>
                <a:lnTo>
                  <a:pt x="117798" y="1240504"/>
                </a:lnTo>
                <a:lnTo>
                  <a:pt x="162072" y="1256320"/>
                </a:lnTo>
                <a:lnTo>
                  <a:pt x="210312" y="1261872"/>
                </a:lnTo>
                <a:lnTo>
                  <a:pt x="3724655" y="1261872"/>
                </a:lnTo>
                <a:lnTo>
                  <a:pt x="3772895" y="1256320"/>
                </a:lnTo>
                <a:lnTo>
                  <a:pt x="3817169" y="1240504"/>
                </a:lnTo>
                <a:lnTo>
                  <a:pt x="3856217" y="1215685"/>
                </a:lnTo>
                <a:lnTo>
                  <a:pt x="3888781" y="1183121"/>
                </a:lnTo>
                <a:lnTo>
                  <a:pt x="3913600" y="1144073"/>
                </a:lnTo>
                <a:lnTo>
                  <a:pt x="3929416" y="1099799"/>
                </a:lnTo>
                <a:lnTo>
                  <a:pt x="3934968" y="1051560"/>
                </a:lnTo>
                <a:lnTo>
                  <a:pt x="3934968" y="210312"/>
                </a:lnTo>
                <a:lnTo>
                  <a:pt x="3929416" y="162072"/>
                </a:lnTo>
                <a:lnTo>
                  <a:pt x="3913600" y="117798"/>
                </a:lnTo>
                <a:lnTo>
                  <a:pt x="3888781" y="78750"/>
                </a:lnTo>
                <a:lnTo>
                  <a:pt x="3856217" y="46186"/>
                </a:lnTo>
                <a:lnTo>
                  <a:pt x="3817169" y="21367"/>
                </a:lnTo>
                <a:lnTo>
                  <a:pt x="3772895" y="5551"/>
                </a:lnTo>
                <a:lnTo>
                  <a:pt x="3724655" y="0"/>
                </a:lnTo>
                <a:close/>
              </a:path>
            </a:pathLst>
          </a:custGeom>
          <a:solidFill>
            <a:srgbClr val="E1EFD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bg object 18"/>
          <p:cNvSpPr/>
          <p:nvPr/>
        </p:nvSpPr>
        <p:spPr>
          <a:xfrm>
            <a:off x="0" y="0"/>
            <a:ext cx="9144000" cy="1053465"/>
          </a:xfrm>
          <a:custGeom>
            <a:avLst/>
            <a:gdLst/>
            <a:ahLst/>
            <a:cxnLst/>
            <a:rect l="l" t="t" r="r" b="b"/>
            <a:pathLst>
              <a:path w="9144000" h="1053465">
                <a:moveTo>
                  <a:pt x="9144000" y="0"/>
                </a:moveTo>
                <a:lnTo>
                  <a:pt x="0" y="0"/>
                </a:lnTo>
                <a:lnTo>
                  <a:pt x="0" y="1053084"/>
                </a:lnTo>
                <a:lnTo>
                  <a:pt x="9144000" y="1053084"/>
                </a:lnTo>
                <a:lnTo>
                  <a:pt x="9144000" y="0"/>
                </a:lnTo>
                <a:close/>
              </a:path>
            </a:pathLst>
          </a:custGeom>
          <a:solidFill>
            <a:srgbClr val="189B8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chemeClr val="bg1"/>
                </a:solidFill>
                <a:latin typeface="Calibri Light"/>
                <a:cs typeface="Calibri Light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1810"/>
              </a:lnSpc>
            </a:pPr>
            <a:fld id="{81D60167-4931-47E6-BA6A-407CBD079E47}" type="slidenum">
              <a:rPr dirty="0" spc="-25"/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4064506"/>
            <a:ext cx="2854451" cy="2793491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003291" y="870201"/>
            <a:ext cx="4140708" cy="5987796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836675"/>
            <a:ext cx="5003291" cy="3387852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854451" y="4224526"/>
            <a:ext cx="2148840" cy="2633471"/>
          </a:xfrm>
          <a:prstGeom prst="rect">
            <a:avLst/>
          </a:prstGeom>
        </p:spPr>
      </p:pic>
      <p:sp>
        <p:nvSpPr>
          <p:cNvPr id="20" name="bg object 20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8945880" y="6451092"/>
                </a:moveTo>
                <a:lnTo>
                  <a:pt x="8028432" y="6451092"/>
                </a:lnTo>
                <a:lnTo>
                  <a:pt x="8028432" y="6858000"/>
                </a:lnTo>
                <a:lnTo>
                  <a:pt x="8945880" y="6858000"/>
                </a:lnTo>
                <a:lnTo>
                  <a:pt x="8945880" y="6451092"/>
                </a:lnTo>
                <a:close/>
              </a:path>
              <a:path w="9144000" h="6858000">
                <a:moveTo>
                  <a:pt x="9144000" y="0"/>
                </a:moveTo>
                <a:lnTo>
                  <a:pt x="0" y="0"/>
                </a:lnTo>
                <a:lnTo>
                  <a:pt x="0" y="1033272"/>
                </a:lnTo>
                <a:lnTo>
                  <a:pt x="9144000" y="1033272"/>
                </a:lnTo>
                <a:lnTo>
                  <a:pt x="9144000" y="0"/>
                </a:lnTo>
                <a:close/>
              </a:path>
            </a:pathLst>
          </a:custGeom>
          <a:solidFill>
            <a:srgbClr val="189B8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chemeClr val="bg1"/>
                </a:solidFill>
                <a:latin typeface="Calibri Light"/>
                <a:cs typeface="Calibri Light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1810"/>
              </a:lnSpc>
            </a:pPr>
            <a:fld id="{81D60167-4931-47E6-BA6A-407CBD079E47}" type="slidenum">
              <a:rPr dirty="0" spc="-25"/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1810"/>
              </a:lnSpc>
            </a:pPr>
            <a:fld id="{81D60167-4931-47E6-BA6A-407CBD079E47}" type="slidenum">
              <a:rPr dirty="0" spc="-25"/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/Relationships>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86512" y="20192"/>
            <a:ext cx="8770975" cy="8356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chemeClr val="bg1"/>
                </a:solidFill>
                <a:latin typeface="Calibri Light"/>
                <a:cs typeface="Calibri Light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90550" y="1070864"/>
            <a:ext cx="8505190" cy="22282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8356345" y="6527241"/>
            <a:ext cx="320675" cy="2755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1810"/>
              </a:lnSpc>
            </a:pPr>
            <a:fld id="{81D60167-4931-47E6-BA6A-407CBD079E47}" type="slidenum">
              <a:rPr dirty="0" spc="-25"/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
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g"/></Relationships>
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3.jpg"/><Relationship Id="rId3" Type="http://schemas.openxmlformats.org/officeDocument/2006/relationships/image" Target="../media/image24.png"/><Relationship Id="rId4" Type="http://schemas.openxmlformats.org/officeDocument/2006/relationships/image" Target="../media/image25.jpg"/><Relationship Id="rId5" Type="http://schemas.openxmlformats.org/officeDocument/2006/relationships/image" Target="../media/image26.png"/><Relationship Id="rId6" Type="http://schemas.openxmlformats.org/officeDocument/2006/relationships/image" Target="../media/image27.jpg"/><Relationship Id="rId7" Type="http://schemas.openxmlformats.org/officeDocument/2006/relationships/image" Target="../media/image28.png"/></Relationships>
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g"/></Relationships>
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g"/></Relationships>
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g"/><Relationship Id="rId3" Type="http://schemas.openxmlformats.org/officeDocument/2006/relationships/image" Target="../media/image32.jpg"/><Relationship Id="rId4" Type="http://schemas.openxmlformats.org/officeDocument/2006/relationships/image" Target="../media/image33.png"/></Relationships>
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g"/><Relationship Id="rId3" Type="http://schemas.openxmlformats.org/officeDocument/2006/relationships/image" Target="../media/image35.jpg"/><Relationship Id="rId4" Type="http://schemas.openxmlformats.org/officeDocument/2006/relationships/image" Target="../media/image36.jpg"/></Relationships>
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g"/></Relationships>
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
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6" Type="http://schemas.openxmlformats.org/officeDocument/2006/relationships/image" Target="../media/image42.png"/><Relationship Id="rId7" Type="http://schemas.openxmlformats.org/officeDocument/2006/relationships/image" Target="../media/image43.png"/><Relationship Id="rId8" Type="http://schemas.openxmlformats.org/officeDocument/2006/relationships/image" Target="../media/image44.png"/><Relationship Id="rId9" Type="http://schemas.openxmlformats.org/officeDocument/2006/relationships/image" Target="../media/image45.png"/></Relationships>
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jpg"/></Relationships>
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jpg"/><Relationship Id="rId3" Type="http://schemas.openxmlformats.org/officeDocument/2006/relationships/image" Target="../media/image48.jpg"/><Relationship Id="rId4" Type="http://schemas.openxmlformats.org/officeDocument/2006/relationships/image" Target="../media/image49.jpg"/><Relationship Id="rId5" Type="http://schemas.openxmlformats.org/officeDocument/2006/relationships/image" Target="../media/image50.jpg"/></Relationships>
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
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2.png"/><Relationship Id="rId3" Type="http://schemas.openxmlformats.org/officeDocument/2006/relationships/image" Target="../media/image53.jpg"/></Relationships>
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
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jpg"/><Relationship Id="rId3" Type="http://schemas.openxmlformats.org/officeDocument/2006/relationships/image" Target="../media/image56.jpg"/><Relationship Id="rId4" Type="http://schemas.openxmlformats.org/officeDocument/2006/relationships/image" Target="../media/image57.png"/></Relationships>
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/Relationships>
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8.jpg"/><Relationship Id="rId3" Type="http://schemas.openxmlformats.org/officeDocument/2006/relationships/image" Target="../media/image59.jpg"/><Relationship Id="rId4" Type="http://schemas.openxmlformats.org/officeDocument/2006/relationships/image" Target="../media/image60.jpg"/></Relationships>
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1.jpg"/><Relationship Id="rId3" Type="http://schemas.openxmlformats.org/officeDocument/2006/relationships/image" Target="../media/image62.jpg"/><Relationship Id="rId4" Type="http://schemas.openxmlformats.org/officeDocument/2006/relationships/image" Target="../media/image63.png"/></Relationships>
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jpg"/><Relationship Id="rId3" Type="http://schemas.openxmlformats.org/officeDocument/2006/relationships/image" Target="../media/image65.jpg"/><Relationship Id="rId4" Type="http://schemas.openxmlformats.org/officeDocument/2006/relationships/image" Target="../media/image66.jpg"/><Relationship Id="rId5" Type="http://schemas.openxmlformats.org/officeDocument/2006/relationships/image" Target="../media/image67.jpg"/></Relationships>
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8.png"/><Relationship Id="rId3" Type="http://schemas.openxmlformats.org/officeDocument/2006/relationships/image" Target="../media/image69.png"/><Relationship Id="rId4" Type="http://schemas.openxmlformats.org/officeDocument/2006/relationships/image" Target="../media/image70.png"/><Relationship Id="rId5" Type="http://schemas.openxmlformats.org/officeDocument/2006/relationships/image" Target="../media/image71.png"/></Relationships>
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jpg"/><Relationship Id="rId3" Type="http://schemas.openxmlformats.org/officeDocument/2006/relationships/image" Target="../media/image73.jpg"/><Relationship Id="rId4" Type="http://schemas.openxmlformats.org/officeDocument/2006/relationships/image" Target="../media/image74.jpg"/><Relationship Id="rId5" Type="http://schemas.openxmlformats.org/officeDocument/2006/relationships/image" Target="../media/image75.jpg"/><Relationship Id="rId6" Type="http://schemas.openxmlformats.org/officeDocument/2006/relationships/image" Target="../media/image76.jpg"/><Relationship Id="rId7" Type="http://schemas.openxmlformats.org/officeDocument/2006/relationships/hyperlink" Target="http://tcso-vostizmailovo.ru/" TargetMode="External"/><Relationship Id="rId8" Type="http://schemas.openxmlformats.org/officeDocument/2006/relationships/hyperlink" Target="https://www.facebook.com/vostizmailovo" TargetMode="External"/><Relationship Id="rId9" Type="http://schemas.openxmlformats.org/officeDocument/2006/relationships/hyperlink" Target="https://vk.com/vost_izmailovo" TargetMode="External"/><Relationship Id="rId10" Type="http://schemas.openxmlformats.org/officeDocument/2006/relationships/hyperlink" Target="https://www.instagram.com/vi_izm" TargetMode="External"/><Relationship Id="rId11" Type="http://schemas.openxmlformats.org/officeDocument/2006/relationships/hyperlink" Target="https://ok.ru/group/59012326031474" TargetMode="External"/><Relationship Id="rId12" Type="http://schemas.openxmlformats.org/officeDocument/2006/relationships/hyperlink" Target="https://vm.tiktok.com/ZSeQWyKhT/" TargetMode="External"/><Relationship Id="rId13" Type="http://schemas.openxmlformats.org/officeDocument/2006/relationships/hyperlink" Target="https://www.youtube.com/channel/UCFF9o_-4HmNOXDveQBKc1sw" TargetMode="External"/><Relationship Id="rId14" Type="http://schemas.openxmlformats.org/officeDocument/2006/relationships/hyperlink" Target="https://zen.yandex.ru/id/60759ba2c9af4442c68e6c8e" TargetMode="External"/><Relationship Id="rId15" Type="http://schemas.openxmlformats.org/officeDocument/2006/relationships/image" Target="../media/image77.png"/><Relationship Id="rId16" Type="http://schemas.openxmlformats.org/officeDocument/2006/relationships/image" Target="../media/image78.jpg"/><Relationship Id="rId17" Type="http://schemas.openxmlformats.org/officeDocument/2006/relationships/image" Target="../media/image79.jpg"/><Relationship Id="rId18" Type="http://schemas.openxmlformats.org/officeDocument/2006/relationships/image" Target="../media/image80.jpg"/><Relationship Id="rId19" Type="http://schemas.openxmlformats.org/officeDocument/2006/relationships/image" Target="../media/image81.jpg"/></Relationships>
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png"/></Relationships>
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
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jpg"/><Relationship Id="rId3" Type="http://schemas.openxmlformats.org/officeDocument/2006/relationships/image" Target="../media/image84.jpg"/></Relationships>
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jpg"/></Relationships>
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6.jpg"/><Relationship Id="rId3" Type="http://schemas.openxmlformats.org/officeDocument/2006/relationships/image" Target="../media/image87.png"/></Relationships>
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jpg"/></Relationships>
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
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Relationship Id="rId3" Type="http://schemas.openxmlformats.org/officeDocument/2006/relationships/image" Target="../media/image19.jpg"/></Relationships>
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/Relationships>
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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381000"/>
            <a:ext cx="9144000" cy="6474460"/>
            <a:chOff x="0" y="381000"/>
            <a:chExt cx="9144000" cy="647446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381000"/>
              <a:ext cx="9143999" cy="6096000"/>
            </a:xfrm>
            <a:prstGeom prst="rect">
              <a:avLst/>
            </a:prstGeom>
          </p:spPr>
        </p:pic>
        <p:sp>
          <p:nvSpPr>
            <p:cNvPr id="4" name="object 4" descr=""/>
            <p:cNvSpPr/>
            <p:nvPr/>
          </p:nvSpPr>
          <p:spPr>
            <a:xfrm>
              <a:off x="0" y="6204204"/>
              <a:ext cx="9144000" cy="650875"/>
            </a:xfrm>
            <a:custGeom>
              <a:avLst/>
              <a:gdLst/>
              <a:ahLst/>
              <a:cxnLst/>
              <a:rect l="l" t="t" r="r" b="b"/>
              <a:pathLst>
                <a:path w="9144000" h="650875">
                  <a:moveTo>
                    <a:pt x="0" y="0"/>
                  </a:moveTo>
                  <a:lnTo>
                    <a:pt x="0" y="650747"/>
                  </a:lnTo>
                  <a:lnTo>
                    <a:pt x="9143999" y="650747"/>
                  </a:lnTo>
                  <a:lnTo>
                    <a:pt x="914399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89B82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 descr=""/>
          <p:cNvSpPr txBox="1"/>
          <p:nvPr/>
        </p:nvSpPr>
        <p:spPr>
          <a:xfrm>
            <a:off x="624636" y="6348780"/>
            <a:ext cx="7879080" cy="3308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К</a:t>
            </a:r>
            <a:r>
              <a:rPr dirty="0" sz="2000" spc="-8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заседанию</a:t>
            </a:r>
            <a:r>
              <a:rPr dirty="0" sz="2000" spc="-1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10">
                <a:solidFill>
                  <a:srgbClr val="FFFFFF"/>
                </a:solidFill>
                <a:latin typeface="Arial"/>
                <a:cs typeface="Arial"/>
              </a:rPr>
              <a:t>Совета</a:t>
            </a:r>
            <a:r>
              <a:rPr dirty="0" sz="2000" spc="-8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10">
                <a:solidFill>
                  <a:srgbClr val="FFFFFF"/>
                </a:solidFill>
                <a:latin typeface="Arial"/>
                <a:cs typeface="Arial"/>
              </a:rPr>
              <a:t>депутатов</a:t>
            </a:r>
            <a:r>
              <a:rPr dirty="0" sz="2000" spc="-7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муниципального</a:t>
            </a:r>
            <a:r>
              <a:rPr dirty="0" sz="2000" spc="-1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округа</a:t>
            </a:r>
            <a:r>
              <a:rPr dirty="0" sz="2000" spc="-8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10">
                <a:solidFill>
                  <a:srgbClr val="FFFFFF"/>
                </a:solidFill>
                <a:latin typeface="Arial"/>
                <a:cs typeface="Arial"/>
              </a:rPr>
              <a:t>Восточный</a:t>
            </a:r>
            <a:endParaRPr sz="2000">
              <a:latin typeface="Arial"/>
              <a:cs typeface="Arial"/>
            </a:endParaRPr>
          </a:p>
        </p:txBody>
      </p:sp>
      <p:sp>
        <p:nvSpPr>
          <p:cNvPr id="6" name="object 6" descr=""/>
          <p:cNvSpPr/>
          <p:nvPr/>
        </p:nvSpPr>
        <p:spPr>
          <a:xfrm>
            <a:off x="0" y="0"/>
            <a:ext cx="9144000" cy="1845945"/>
          </a:xfrm>
          <a:custGeom>
            <a:avLst/>
            <a:gdLst/>
            <a:ahLst/>
            <a:cxnLst/>
            <a:rect l="l" t="t" r="r" b="b"/>
            <a:pathLst>
              <a:path w="9144000" h="1845945">
                <a:moveTo>
                  <a:pt x="0" y="0"/>
                </a:moveTo>
                <a:lnTo>
                  <a:pt x="0" y="1845564"/>
                </a:lnTo>
                <a:lnTo>
                  <a:pt x="9143999" y="1845564"/>
                </a:lnTo>
                <a:lnTo>
                  <a:pt x="9143999" y="0"/>
                </a:lnTo>
                <a:lnTo>
                  <a:pt x="0" y="0"/>
                </a:lnTo>
                <a:close/>
              </a:path>
            </a:pathLst>
          </a:custGeom>
          <a:solidFill>
            <a:srgbClr val="189B8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764844" y="206756"/>
            <a:ext cx="7584440" cy="148971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algn="ctr"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3200" b="1">
                <a:latin typeface="Arial"/>
                <a:cs typeface="Arial"/>
              </a:rPr>
              <a:t>Итоги</a:t>
            </a:r>
            <a:r>
              <a:rPr dirty="0" sz="3200" spc="-60" b="1">
                <a:latin typeface="Arial"/>
                <a:cs typeface="Arial"/>
              </a:rPr>
              <a:t> </a:t>
            </a:r>
            <a:r>
              <a:rPr dirty="0" sz="3200" b="1">
                <a:latin typeface="Arial"/>
                <a:cs typeface="Arial"/>
              </a:rPr>
              <a:t>работы</a:t>
            </a:r>
            <a:r>
              <a:rPr dirty="0" sz="3200" spc="-55" b="1">
                <a:latin typeface="Arial"/>
                <a:cs typeface="Arial"/>
              </a:rPr>
              <a:t> </a:t>
            </a:r>
            <a:r>
              <a:rPr dirty="0" sz="3200" b="1">
                <a:latin typeface="Arial"/>
                <a:cs typeface="Arial"/>
              </a:rPr>
              <a:t>филиала</a:t>
            </a:r>
            <a:r>
              <a:rPr dirty="0" sz="3200" spc="-55" b="1">
                <a:latin typeface="Arial"/>
                <a:cs typeface="Arial"/>
              </a:rPr>
              <a:t> </a:t>
            </a:r>
            <a:r>
              <a:rPr dirty="0" sz="3200" spc="-10" b="1">
                <a:latin typeface="Arial"/>
                <a:cs typeface="Arial"/>
              </a:rPr>
              <a:t>«Восточный» </a:t>
            </a:r>
            <a:r>
              <a:rPr dirty="0" sz="3200" b="1">
                <a:latin typeface="Arial"/>
                <a:cs typeface="Arial"/>
              </a:rPr>
              <a:t>ГБУ</a:t>
            </a:r>
            <a:r>
              <a:rPr dirty="0" sz="3200" spc="-105" b="1">
                <a:latin typeface="Arial"/>
                <a:cs typeface="Arial"/>
              </a:rPr>
              <a:t> </a:t>
            </a:r>
            <a:r>
              <a:rPr dirty="0" sz="3200" b="1">
                <a:latin typeface="Arial"/>
                <a:cs typeface="Arial"/>
              </a:rPr>
              <a:t>ТЦСО</a:t>
            </a:r>
            <a:r>
              <a:rPr dirty="0" sz="3200" spc="-110" b="1">
                <a:latin typeface="Arial"/>
                <a:cs typeface="Arial"/>
              </a:rPr>
              <a:t> </a:t>
            </a:r>
            <a:r>
              <a:rPr dirty="0" sz="3200" spc="-10" b="1">
                <a:latin typeface="Arial"/>
                <a:cs typeface="Arial"/>
              </a:rPr>
              <a:t>«Восточное</a:t>
            </a:r>
            <a:r>
              <a:rPr dirty="0" sz="3200" spc="-135" b="1">
                <a:latin typeface="Arial"/>
                <a:cs typeface="Arial"/>
              </a:rPr>
              <a:t> </a:t>
            </a:r>
            <a:r>
              <a:rPr dirty="0" sz="3200" spc="-10" b="1">
                <a:latin typeface="Arial"/>
                <a:cs typeface="Arial"/>
              </a:rPr>
              <a:t>Измайлово» </a:t>
            </a:r>
            <a:r>
              <a:rPr dirty="0" sz="3200" b="1">
                <a:latin typeface="Arial"/>
                <a:cs typeface="Arial"/>
              </a:rPr>
              <a:t>за</a:t>
            </a:r>
            <a:r>
              <a:rPr dirty="0" sz="3200" spc="-70" b="1">
                <a:latin typeface="Arial"/>
                <a:cs typeface="Arial"/>
              </a:rPr>
              <a:t> </a:t>
            </a:r>
            <a:r>
              <a:rPr dirty="0" sz="3200" b="1">
                <a:latin typeface="Arial"/>
                <a:cs typeface="Arial"/>
              </a:rPr>
              <a:t>2021</a:t>
            </a:r>
            <a:r>
              <a:rPr dirty="0" sz="3200" spc="-55" b="1">
                <a:latin typeface="Arial"/>
                <a:cs typeface="Arial"/>
              </a:rPr>
              <a:t> </a:t>
            </a:r>
            <a:r>
              <a:rPr dirty="0" sz="3200" spc="-25" b="1">
                <a:latin typeface="Arial"/>
                <a:cs typeface="Arial"/>
              </a:rPr>
              <a:t>год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8028431" y="6452615"/>
            <a:ext cx="917575" cy="405765"/>
          </a:xfrm>
          <a:custGeom>
            <a:avLst/>
            <a:gdLst/>
            <a:ahLst/>
            <a:cxnLst/>
            <a:rect l="l" t="t" r="r" b="b"/>
            <a:pathLst>
              <a:path w="917575" h="405765">
                <a:moveTo>
                  <a:pt x="917448" y="0"/>
                </a:moveTo>
                <a:lnTo>
                  <a:pt x="0" y="0"/>
                </a:lnTo>
                <a:lnTo>
                  <a:pt x="0" y="405382"/>
                </a:lnTo>
                <a:lnTo>
                  <a:pt x="917448" y="405382"/>
                </a:lnTo>
                <a:lnTo>
                  <a:pt x="917448" y="0"/>
                </a:lnTo>
                <a:close/>
              </a:path>
            </a:pathLst>
          </a:custGeom>
          <a:solidFill>
            <a:srgbClr val="189B8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/>
          <p:nvPr/>
        </p:nvSpPr>
        <p:spPr>
          <a:xfrm>
            <a:off x="0" y="0"/>
            <a:ext cx="9144000" cy="1053465"/>
          </a:xfrm>
          <a:custGeom>
            <a:avLst/>
            <a:gdLst/>
            <a:ahLst/>
            <a:cxnLst/>
            <a:rect l="l" t="t" r="r" b="b"/>
            <a:pathLst>
              <a:path w="9144000" h="1053465">
                <a:moveTo>
                  <a:pt x="0" y="1053084"/>
                </a:moveTo>
                <a:lnTo>
                  <a:pt x="9144000" y="1053084"/>
                </a:lnTo>
                <a:lnTo>
                  <a:pt x="9144000" y="0"/>
                </a:lnTo>
                <a:lnTo>
                  <a:pt x="0" y="0"/>
                </a:lnTo>
                <a:lnTo>
                  <a:pt x="0" y="1053084"/>
                </a:lnTo>
                <a:close/>
              </a:path>
            </a:pathLst>
          </a:custGeom>
          <a:solidFill>
            <a:srgbClr val="189B8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665477" y="327152"/>
            <a:ext cx="6322695" cy="43688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700" spc="-20"/>
              <a:t>Количество</a:t>
            </a:r>
            <a:r>
              <a:rPr dirty="0" sz="2700" spc="-75"/>
              <a:t> </a:t>
            </a:r>
            <a:r>
              <a:rPr dirty="0" sz="2700" spc="-10"/>
              <a:t>наиболее</a:t>
            </a:r>
            <a:r>
              <a:rPr dirty="0" sz="2700" spc="-70"/>
              <a:t> </a:t>
            </a:r>
            <a:r>
              <a:rPr dirty="0" sz="2700" spc="-25"/>
              <a:t>востребованных</a:t>
            </a:r>
            <a:r>
              <a:rPr dirty="0" sz="2700" spc="-60"/>
              <a:t> </a:t>
            </a:r>
            <a:r>
              <a:rPr dirty="0" sz="2700" spc="-10"/>
              <a:t>услуг</a:t>
            </a:r>
            <a:endParaRPr sz="2700"/>
          </a:p>
        </p:txBody>
      </p:sp>
      <p:grpSp>
        <p:nvGrpSpPr>
          <p:cNvPr id="5" name="object 5" descr=""/>
          <p:cNvGrpSpPr/>
          <p:nvPr/>
        </p:nvGrpSpPr>
        <p:grpSpPr>
          <a:xfrm>
            <a:off x="4212145" y="1798320"/>
            <a:ext cx="3667125" cy="4224655"/>
            <a:chOff x="4212145" y="1798320"/>
            <a:chExt cx="3667125" cy="4224655"/>
          </a:xfrm>
        </p:grpSpPr>
        <p:sp>
          <p:nvSpPr>
            <p:cNvPr id="6" name="object 6" descr=""/>
            <p:cNvSpPr/>
            <p:nvPr/>
          </p:nvSpPr>
          <p:spPr>
            <a:xfrm>
              <a:off x="5367528" y="5041392"/>
              <a:ext cx="0" cy="981710"/>
            </a:xfrm>
            <a:custGeom>
              <a:avLst/>
              <a:gdLst/>
              <a:ahLst/>
              <a:cxnLst/>
              <a:rect l="l" t="t" r="r" b="b"/>
              <a:pathLst>
                <a:path w="0" h="981710">
                  <a:moveTo>
                    <a:pt x="0" y="844295"/>
                  </a:moveTo>
                  <a:lnTo>
                    <a:pt x="0" y="981455"/>
                  </a:lnTo>
                </a:path>
                <a:path w="0" h="981710">
                  <a:moveTo>
                    <a:pt x="0" y="422147"/>
                  </a:moveTo>
                  <a:lnTo>
                    <a:pt x="0" y="694943"/>
                  </a:lnTo>
                </a:path>
                <a:path w="0" h="981710">
                  <a:moveTo>
                    <a:pt x="0" y="0"/>
                  </a:moveTo>
                  <a:lnTo>
                    <a:pt x="0" y="272795"/>
                  </a:lnTo>
                </a:path>
              </a:pathLst>
            </a:custGeom>
            <a:ln w="952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 descr=""/>
            <p:cNvSpPr/>
            <p:nvPr/>
          </p:nvSpPr>
          <p:spPr>
            <a:xfrm>
              <a:off x="4216908" y="5314188"/>
              <a:ext cx="1948180" cy="149860"/>
            </a:xfrm>
            <a:custGeom>
              <a:avLst/>
              <a:gdLst/>
              <a:ahLst/>
              <a:cxnLst/>
              <a:rect l="l" t="t" r="r" b="b"/>
              <a:pathLst>
                <a:path w="1948179" h="149860">
                  <a:moveTo>
                    <a:pt x="1947672" y="0"/>
                  </a:moveTo>
                  <a:lnTo>
                    <a:pt x="0" y="0"/>
                  </a:lnTo>
                  <a:lnTo>
                    <a:pt x="0" y="149352"/>
                  </a:lnTo>
                  <a:lnTo>
                    <a:pt x="1947672" y="149352"/>
                  </a:lnTo>
                  <a:lnTo>
                    <a:pt x="1947672" y="0"/>
                  </a:lnTo>
                  <a:close/>
                </a:path>
              </a:pathLst>
            </a:custGeom>
            <a:solidFill>
              <a:srgbClr val="2D75B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 descr=""/>
            <p:cNvSpPr/>
            <p:nvPr/>
          </p:nvSpPr>
          <p:spPr>
            <a:xfrm>
              <a:off x="5367528" y="4619244"/>
              <a:ext cx="0" cy="271780"/>
            </a:xfrm>
            <a:custGeom>
              <a:avLst/>
              <a:gdLst/>
              <a:ahLst/>
              <a:cxnLst/>
              <a:rect l="l" t="t" r="r" b="b"/>
              <a:pathLst>
                <a:path w="0" h="271779">
                  <a:moveTo>
                    <a:pt x="0" y="0"/>
                  </a:moveTo>
                  <a:lnTo>
                    <a:pt x="0" y="271271"/>
                  </a:lnTo>
                </a:path>
              </a:pathLst>
            </a:custGeom>
            <a:ln w="952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 descr=""/>
            <p:cNvSpPr/>
            <p:nvPr/>
          </p:nvSpPr>
          <p:spPr>
            <a:xfrm>
              <a:off x="4216908" y="4890516"/>
              <a:ext cx="1175385" cy="151130"/>
            </a:xfrm>
            <a:custGeom>
              <a:avLst/>
              <a:gdLst/>
              <a:ahLst/>
              <a:cxnLst/>
              <a:rect l="l" t="t" r="r" b="b"/>
              <a:pathLst>
                <a:path w="1175385" h="151129">
                  <a:moveTo>
                    <a:pt x="1175003" y="0"/>
                  </a:moveTo>
                  <a:lnTo>
                    <a:pt x="0" y="0"/>
                  </a:lnTo>
                  <a:lnTo>
                    <a:pt x="0" y="150875"/>
                  </a:lnTo>
                  <a:lnTo>
                    <a:pt x="1175003" y="150875"/>
                  </a:lnTo>
                  <a:lnTo>
                    <a:pt x="1175003" y="0"/>
                  </a:lnTo>
                  <a:close/>
                </a:path>
              </a:pathLst>
            </a:custGeom>
            <a:solidFill>
              <a:srgbClr val="BE9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 descr=""/>
            <p:cNvSpPr/>
            <p:nvPr/>
          </p:nvSpPr>
          <p:spPr>
            <a:xfrm>
              <a:off x="5367528" y="1798320"/>
              <a:ext cx="0" cy="2670175"/>
            </a:xfrm>
            <a:custGeom>
              <a:avLst/>
              <a:gdLst/>
              <a:ahLst/>
              <a:cxnLst/>
              <a:rect l="l" t="t" r="r" b="b"/>
              <a:pathLst>
                <a:path w="0" h="2670175">
                  <a:moveTo>
                    <a:pt x="0" y="0"/>
                  </a:moveTo>
                  <a:lnTo>
                    <a:pt x="0" y="2670047"/>
                  </a:lnTo>
                </a:path>
              </a:pathLst>
            </a:custGeom>
            <a:ln w="952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 descr=""/>
            <p:cNvSpPr/>
            <p:nvPr/>
          </p:nvSpPr>
          <p:spPr>
            <a:xfrm>
              <a:off x="4216908" y="4468368"/>
              <a:ext cx="2181225" cy="151130"/>
            </a:xfrm>
            <a:custGeom>
              <a:avLst/>
              <a:gdLst/>
              <a:ahLst/>
              <a:cxnLst/>
              <a:rect l="l" t="t" r="r" b="b"/>
              <a:pathLst>
                <a:path w="2181225" h="151129">
                  <a:moveTo>
                    <a:pt x="2180843" y="0"/>
                  </a:moveTo>
                  <a:lnTo>
                    <a:pt x="0" y="0"/>
                  </a:lnTo>
                  <a:lnTo>
                    <a:pt x="0" y="150875"/>
                  </a:lnTo>
                  <a:lnTo>
                    <a:pt x="2180843" y="150875"/>
                  </a:lnTo>
                  <a:lnTo>
                    <a:pt x="2180843" y="0"/>
                  </a:lnTo>
                  <a:close/>
                </a:path>
              </a:pathLst>
            </a:custGeom>
            <a:solidFill>
              <a:srgbClr val="00AF5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 descr=""/>
            <p:cNvSpPr/>
            <p:nvPr/>
          </p:nvSpPr>
          <p:spPr>
            <a:xfrm>
              <a:off x="4216908" y="4046220"/>
              <a:ext cx="5080" cy="149860"/>
            </a:xfrm>
            <a:custGeom>
              <a:avLst/>
              <a:gdLst/>
              <a:ahLst/>
              <a:cxnLst/>
              <a:rect l="l" t="t" r="r" b="b"/>
              <a:pathLst>
                <a:path w="5079" h="149860">
                  <a:moveTo>
                    <a:pt x="4571" y="0"/>
                  </a:moveTo>
                  <a:lnTo>
                    <a:pt x="0" y="0"/>
                  </a:lnTo>
                  <a:lnTo>
                    <a:pt x="0" y="149351"/>
                  </a:lnTo>
                  <a:lnTo>
                    <a:pt x="4571" y="149351"/>
                  </a:lnTo>
                  <a:lnTo>
                    <a:pt x="4571" y="0"/>
                  </a:lnTo>
                  <a:close/>
                </a:path>
              </a:pathLst>
            </a:custGeom>
            <a:solidFill>
              <a:srgbClr val="6F2F9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 descr=""/>
            <p:cNvSpPr/>
            <p:nvPr/>
          </p:nvSpPr>
          <p:spPr>
            <a:xfrm>
              <a:off x="4216908" y="3624072"/>
              <a:ext cx="664845" cy="149860"/>
            </a:xfrm>
            <a:custGeom>
              <a:avLst/>
              <a:gdLst/>
              <a:ahLst/>
              <a:cxnLst/>
              <a:rect l="l" t="t" r="r" b="b"/>
              <a:pathLst>
                <a:path w="664845" h="149860">
                  <a:moveTo>
                    <a:pt x="664463" y="0"/>
                  </a:moveTo>
                  <a:lnTo>
                    <a:pt x="0" y="0"/>
                  </a:lnTo>
                  <a:lnTo>
                    <a:pt x="0" y="149351"/>
                  </a:lnTo>
                  <a:lnTo>
                    <a:pt x="664463" y="149351"/>
                  </a:lnTo>
                  <a:lnTo>
                    <a:pt x="664463" y="0"/>
                  </a:lnTo>
                  <a:close/>
                </a:path>
              </a:pathLst>
            </a:custGeom>
            <a:solidFill>
              <a:srgbClr val="B5D07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 descr=""/>
            <p:cNvSpPr/>
            <p:nvPr/>
          </p:nvSpPr>
          <p:spPr>
            <a:xfrm>
              <a:off x="4216908" y="3201924"/>
              <a:ext cx="524510" cy="149860"/>
            </a:xfrm>
            <a:custGeom>
              <a:avLst/>
              <a:gdLst/>
              <a:ahLst/>
              <a:cxnLst/>
              <a:rect l="l" t="t" r="r" b="b"/>
              <a:pathLst>
                <a:path w="524510" h="149860">
                  <a:moveTo>
                    <a:pt x="524256" y="0"/>
                  </a:moveTo>
                  <a:lnTo>
                    <a:pt x="0" y="0"/>
                  </a:lnTo>
                  <a:lnTo>
                    <a:pt x="0" y="149351"/>
                  </a:lnTo>
                  <a:lnTo>
                    <a:pt x="524256" y="149351"/>
                  </a:lnTo>
                  <a:lnTo>
                    <a:pt x="524256" y="0"/>
                  </a:lnTo>
                  <a:close/>
                </a:path>
              </a:pathLst>
            </a:custGeom>
            <a:solidFill>
              <a:srgbClr val="FFD96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 descr=""/>
            <p:cNvSpPr/>
            <p:nvPr/>
          </p:nvSpPr>
          <p:spPr>
            <a:xfrm>
              <a:off x="4216908" y="2778252"/>
              <a:ext cx="561340" cy="151130"/>
            </a:xfrm>
            <a:custGeom>
              <a:avLst/>
              <a:gdLst/>
              <a:ahLst/>
              <a:cxnLst/>
              <a:rect l="l" t="t" r="r" b="b"/>
              <a:pathLst>
                <a:path w="561339" h="151130">
                  <a:moveTo>
                    <a:pt x="560832" y="0"/>
                  </a:moveTo>
                  <a:lnTo>
                    <a:pt x="0" y="0"/>
                  </a:lnTo>
                  <a:lnTo>
                    <a:pt x="0" y="150875"/>
                  </a:lnTo>
                  <a:lnTo>
                    <a:pt x="560832" y="150875"/>
                  </a:lnTo>
                  <a:lnTo>
                    <a:pt x="560832" y="0"/>
                  </a:lnTo>
                  <a:close/>
                </a:path>
              </a:pathLst>
            </a:custGeom>
            <a:solidFill>
              <a:srgbClr val="BCD6E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 descr=""/>
            <p:cNvSpPr/>
            <p:nvPr/>
          </p:nvSpPr>
          <p:spPr>
            <a:xfrm>
              <a:off x="4216908" y="2356104"/>
              <a:ext cx="287020" cy="151130"/>
            </a:xfrm>
            <a:custGeom>
              <a:avLst/>
              <a:gdLst/>
              <a:ahLst/>
              <a:cxnLst/>
              <a:rect l="l" t="t" r="r" b="b"/>
              <a:pathLst>
                <a:path w="287020" h="151130">
                  <a:moveTo>
                    <a:pt x="286512" y="0"/>
                  </a:moveTo>
                  <a:lnTo>
                    <a:pt x="0" y="0"/>
                  </a:lnTo>
                  <a:lnTo>
                    <a:pt x="0" y="150875"/>
                  </a:lnTo>
                  <a:lnTo>
                    <a:pt x="286512" y="150875"/>
                  </a:lnTo>
                  <a:lnTo>
                    <a:pt x="286512" y="0"/>
                  </a:lnTo>
                  <a:close/>
                </a:path>
              </a:pathLst>
            </a:custGeom>
            <a:solidFill>
              <a:srgbClr val="C55A1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 descr=""/>
            <p:cNvSpPr/>
            <p:nvPr/>
          </p:nvSpPr>
          <p:spPr>
            <a:xfrm>
              <a:off x="4216908" y="1933956"/>
              <a:ext cx="684530" cy="149860"/>
            </a:xfrm>
            <a:custGeom>
              <a:avLst/>
              <a:gdLst/>
              <a:ahLst/>
              <a:cxnLst/>
              <a:rect l="l" t="t" r="r" b="b"/>
              <a:pathLst>
                <a:path w="684529" h="149860">
                  <a:moveTo>
                    <a:pt x="684276" y="0"/>
                  </a:moveTo>
                  <a:lnTo>
                    <a:pt x="0" y="0"/>
                  </a:lnTo>
                  <a:lnTo>
                    <a:pt x="0" y="149351"/>
                  </a:lnTo>
                  <a:lnTo>
                    <a:pt x="684276" y="149351"/>
                  </a:lnTo>
                  <a:lnTo>
                    <a:pt x="684276" y="0"/>
                  </a:lnTo>
                  <a:close/>
                </a:path>
              </a:pathLst>
            </a:custGeom>
            <a:solidFill>
              <a:srgbClr val="8496A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 descr=""/>
            <p:cNvSpPr/>
            <p:nvPr/>
          </p:nvSpPr>
          <p:spPr>
            <a:xfrm>
              <a:off x="6516624" y="1798320"/>
              <a:ext cx="1149350" cy="4224655"/>
            </a:xfrm>
            <a:custGeom>
              <a:avLst/>
              <a:gdLst/>
              <a:ahLst/>
              <a:cxnLst/>
              <a:rect l="l" t="t" r="r" b="b"/>
              <a:pathLst>
                <a:path w="1149350" h="4224655">
                  <a:moveTo>
                    <a:pt x="0" y="4087367"/>
                  </a:moveTo>
                  <a:lnTo>
                    <a:pt x="0" y="4224528"/>
                  </a:lnTo>
                </a:path>
                <a:path w="1149350" h="4224655">
                  <a:moveTo>
                    <a:pt x="0" y="0"/>
                  </a:moveTo>
                  <a:lnTo>
                    <a:pt x="0" y="3938016"/>
                  </a:lnTo>
                </a:path>
                <a:path w="1149350" h="4224655">
                  <a:moveTo>
                    <a:pt x="1149096" y="4087367"/>
                  </a:moveTo>
                  <a:lnTo>
                    <a:pt x="1149096" y="4224528"/>
                  </a:lnTo>
                </a:path>
                <a:path w="1149350" h="4224655">
                  <a:moveTo>
                    <a:pt x="1149096" y="0"/>
                  </a:moveTo>
                  <a:lnTo>
                    <a:pt x="1149096" y="3938016"/>
                  </a:lnTo>
                </a:path>
              </a:pathLst>
            </a:custGeom>
            <a:ln w="952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 descr=""/>
            <p:cNvSpPr/>
            <p:nvPr/>
          </p:nvSpPr>
          <p:spPr>
            <a:xfrm>
              <a:off x="4216908" y="5736335"/>
              <a:ext cx="3662679" cy="149860"/>
            </a:xfrm>
            <a:custGeom>
              <a:avLst/>
              <a:gdLst/>
              <a:ahLst/>
              <a:cxnLst/>
              <a:rect l="l" t="t" r="r" b="b"/>
              <a:pathLst>
                <a:path w="3662679" h="149860">
                  <a:moveTo>
                    <a:pt x="3662172" y="0"/>
                  </a:moveTo>
                  <a:lnTo>
                    <a:pt x="0" y="0"/>
                  </a:lnTo>
                  <a:lnTo>
                    <a:pt x="0" y="149351"/>
                  </a:lnTo>
                  <a:lnTo>
                    <a:pt x="3662172" y="149351"/>
                  </a:lnTo>
                  <a:lnTo>
                    <a:pt x="3662172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 descr=""/>
            <p:cNvSpPr/>
            <p:nvPr/>
          </p:nvSpPr>
          <p:spPr>
            <a:xfrm>
              <a:off x="4216908" y="1798320"/>
              <a:ext cx="0" cy="4224655"/>
            </a:xfrm>
            <a:custGeom>
              <a:avLst/>
              <a:gdLst/>
              <a:ahLst/>
              <a:cxnLst/>
              <a:rect l="l" t="t" r="r" b="b"/>
              <a:pathLst>
                <a:path w="0" h="4224655">
                  <a:moveTo>
                    <a:pt x="0" y="4224528"/>
                  </a:moveTo>
                  <a:lnTo>
                    <a:pt x="0" y="0"/>
                  </a:lnTo>
                </a:path>
              </a:pathLst>
            </a:custGeom>
            <a:ln w="952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1" name="object 21" descr=""/>
          <p:cNvSpPr/>
          <p:nvPr/>
        </p:nvSpPr>
        <p:spPr>
          <a:xfrm>
            <a:off x="8816340" y="1798320"/>
            <a:ext cx="0" cy="4224655"/>
          </a:xfrm>
          <a:custGeom>
            <a:avLst/>
            <a:gdLst/>
            <a:ahLst/>
            <a:cxnLst/>
            <a:rect l="l" t="t" r="r" b="b"/>
            <a:pathLst>
              <a:path w="0" h="4224655">
                <a:moveTo>
                  <a:pt x="0" y="0"/>
                </a:moveTo>
                <a:lnTo>
                  <a:pt x="0" y="4224528"/>
                </a:lnTo>
              </a:path>
            </a:pathLst>
          </a:custGeom>
          <a:ln w="9525">
            <a:solidFill>
              <a:srgbClr val="D9D9D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object 22" descr=""/>
          <p:cNvSpPr txBox="1"/>
          <p:nvPr/>
        </p:nvSpPr>
        <p:spPr>
          <a:xfrm>
            <a:off x="7941309" y="5699252"/>
            <a:ext cx="41402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10">
                <a:solidFill>
                  <a:srgbClr val="404040"/>
                </a:solidFill>
                <a:latin typeface="Calibri"/>
                <a:cs typeface="Calibri"/>
              </a:rPr>
              <a:t>15925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7" name="object 47" descr=""/>
          <p:cNvSpPr txBox="1"/>
          <p:nvPr/>
        </p:nvSpPr>
        <p:spPr>
          <a:xfrm>
            <a:off x="8284209" y="6509639"/>
            <a:ext cx="320675" cy="2546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10"/>
              </a:lnSpc>
            </a:pPr>
            <a:fld id="{81D60167-4931-47E6-BA6A-407CBD079E47}" type="slidenum"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10</a:t>
            </a:fld>
            <a:endParaRPr sz="1800">
              <a:latin typeface="Calibri"/>
              <a:cs typeface="Calibri"/>
            </a:endParaRPr>
          </a:p>
        </p:txBody>
      </p:sp>
      <p:sp>
        <p:nvSpPr>
          <p:cNvPr id="23" name="object 23" descr=""/>
          <p:cNvSpPr txBox="1"/>
          <p:nvPr/>
        </p:nvSpPr>
        <p:spPr>
          <a:xfrm>
            <a:off x="6227445" y="5276850"/>
            <a:ext cx="33655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20">
                <a:solidFill>
                  <a:srgbClr val="404040"/>
                </a:solidFill>
                <a:latin typeface="Calibri"/>
                <a:cs typeface="Calibri"/>
              </a:rPr>
              <a:t>8468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4" name="object 24" descr=""/>
          <p:cNvSpPr txBox="1"/>
          <p:nvPr/>
        </p:nvSpPr>
        <p:spPr>
          <a:xfrm>
            <a:off x="5455158" y="4854320"/>
            <a:ext cx="33655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20">
                <a:solidFill>
                  <a:srgbClr val="404040"/>
                </a:solidFill>
                <a:latin typeface="Calibri"/>
                <a:cs typeface="Calibri"/>
              </a:rPr>
              <a:t>5109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5" name="object 25" descr=""/>
          <p:cNvSpPr txBox="1"/>
          <p:nvPr/>
        </p:nvSpPr>
        <p:spPr>
          <a:xfrm>
            <a:off x="6461252" y="4431233"/>
            <a:ext cx="336550" cy="2089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20">
                <a:solidFill>
                  <a:srgbClr val="404040"/>
                </a:solidFill>
                <a:latin typeface="Calibri"/>
                <a:cs typeface="Calibri"/>
              </a:rPr>
              <a:t>9484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6" name="object 26" descr=""/>
          <p:cNvSpPr txBox="1"/>
          <p:nvPr/>
        </p:nvSpPr>
        <p:spPr>
          <a:xfrm>
            <a:off x="4273041" y="3998214"/>
            <a:ext cx="18097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25">
                <a:solidFill>
                  <a:srgbClr val="404040"/>
                </a:solidFill>
                <a:latin typeface="Calibri"/>
                <a:cs typeface="Calibri"/>
              </a:rPr>
              <a:t>22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7" name="object 27" descr=""/>
          <p:cNvSpPr txBox="1"/>
          <p:nvPr/>
        </p:nvSpPr>
        <p:spPr>
          <a:xfrm>
            <a:off x="4944617" y="3586733"/>
            <a:ext cx="33655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20">
                <a:solidFill>
                  <a:srgbClr val="404040"/>
                </a:solidFill>
                <a:latin typeface="Calibri"/>
                <a:cs typeface="Calibri"/>
              </a:rPr>
              <a:t>2889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8" name="object 28" descr=""/>
          <p:cNvSpPr txBox="1"/>
          <p:nvPr/>
        </p:nvSpPr>
        <p:spPr>
          <a:xfrm>
            <a:off x="4804664" y="3163646"/>
            <a:ext cx="336550" cy="2089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20">
                <a:solidFill>
                  <a:srgbClr val="404040"/>
                </a:solidFill>
                <a:latin typeface="Calibri"/>
                <a:cs typeface="Calibri"/>
              </a:rPr>
              <a:t>2281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9" name="object 29" descr=""/>
          <p:cNvSpPr txBox="1"/>
          <p:nvPr/>
        </p:nvSpPr>
        <p:spPr>
          <a:xfrm>
            <a:off x="4839970" y="2741421"/>
            <a:ext cx="33655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20">
                <a:solidFill>
                  <a:srgbClr val="404040"/>
                </a:solidFill>
                <a:latin typeface="Calibri"/>
                <a:cs typeface="Calibri"/>
              </a:rPr>
              <a:t>2435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0" name="object 30" descr=""/>
          <p:cNvSpPr txBox="1"/>
          <p:nvPr/>
        </p:nvSpPr>
        <p:spPr>
          <a:xfrm>
            <a:off x="4567173" y="2319020"/>
            <a:ext cx="33655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20">
                <a:solidFill>
                  <a:srgbClr val="404040"/>
                </a:solidFill>
                <a:latin typeface="Calibri"/>
                <a:cs typeface="Calibri"/>
              </a:rPr>
              <a:t>1248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1" name="object 31" descr=""/>
          <p:cNvSpPr txBox="1"/>
          <p:nvPr/>
        </p:nvSpPr>
        <p:spPr>
          <a:xfrm>
            <a:off x="4964048" y="1895932"/>
            <a:ext cx="336550" cy="2089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20">
                <a:solidFill>
                  <a:srgbClr val="404040"/>
                </a:solidFill>
                <a:latin typeface="Calibri"/>
                <a:cs typeface="Calibri"/>
              </a:rPr>
              <a:t>2974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2" name="object 32" descr=""/>
          <p:cNvSpPr txBox="1"/>
          <p:nvPr/>
        </p:nvSpPr>
        <p:spPr>
          <a:xfrm>
            <a:off x="4166742" y="6100064"/>
            <a:ext cx="10287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solidFill>
                  <a:srgbClr val="585858"/>
                </a:solidFill>
                <a:latin typeface="Calibri"/>
                <a:cs typeface="Calibri"/>
              </a:rPr>
              <a:t>0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3" name="object 33" descr=""/>
          <p:cNvSpPr txBox="1"/>
          <p:nvPr/>
        </p:nvSpPr>
        <p:spPr>
          <a:xfrm>
            <a:off x="5200903" y="6100064"/>
            <a:ext cx="33401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20">
                <a:solidFill>
                  <a:srgbClr val="585858"/>
                </a:solidFill>
                <a:latin typeface="Calibri"/>
                <a:cs typeface="Calibri"/>
              </a:rPr>
              <a:t>5000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4" name="object 34" descr=""/>
          <p:cNvSpPr txBox="1"/>
          <p:nvPr/>
        </p:nvSpPr>
        <p:spPr>
          <a:xfrm>
            <a:off x="6312153" y="6100064"/>
            <a:ext cx="41084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10">
                <a:solidFill>
                  <a:srgbClr val="585858"/>
                </a:solidFill>
                <a:latin typeface="Calibri"/>
                <a:cs typeface="Calibri"/>
              </a:rPr>
              <a:t>10000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5" name="object 35" descr=""/>
          <p:cNvSpPr txBox="1"/>
          <p:nvPr/>
        </p:nvSpPr>
        <p:spPr>
          <a:xfrm>
            <a:off x="7462266" y="6100064"/>
            <a:ext cx="41084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10">
                <a:solidFill>
                  <a:srgbClr val="585858"/>
                </a:solidFill>
                <a:latin typeface="Calibri"/>
                <a:cs typeface="Calibri"/>
              </a:rPr>
              <a:t>15000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6" name="object 36" descr=""/>
          <p:cNvSpPr txBox="1"/>
          <p:nvPr/>
        </p:nvSpPr>
        <p:spPr>
          <a:xfrm>
            <a:off x="8611869" y="6100064"/>
            <a:ext cx="41084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10">
                <a:solidFill>
                  <a:srgbClr val="585858"/>
                </a:solidFill>
                <a:latin typeface="Calibri"/>
                <a:cs typeface="Calibri"/>
              </a:rPr>
              <a:t>20000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7" name="object 37" descr=""/>
          <p:cNvSpPr txBox="1"/>
          <p:nvPr/>
        </p:nvSpPr>
        <p:spPr>
          <a:xfrm>
            <a:off x="195783" y="5581599"/>
            <a:ext cx="3839210" cy="424180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54760" marR="5080" indent="-1242695">
              <a:lnSpc>
                <a:spcPct val="101499"/>
              </a:lnSpc>
              <a:spcBef>
                <a:spcPts val="70"/>
              </a:spcBef>
            </a:pPr>
            <a:r>
              <a:rPr dirty="0" sz="1300">
                <a:solidFill>
                  <a:srgbClr val="585858"/>
                </a:solidFill>
                <a:latin typeface="Calibri"/>
                <a:cs typeface="Calibri"/>
              </a:rPr>
              <a:t>Покупка</a:t>
            </a:r>
            <a:r>
              <a:rPr dirty="0" sz="1300" spc="-1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300">
                <a:solidFill>
                  <a:srgbClr val="585858"/>
                </a:solidFill>
                <a:latin typeface="Calibri"/>
                <a:cs typeface="Calibri"/>
              </a:rPr>
              <a:t>и</a:t>
            </a:r>
            <a:r>
              <a:rPr dirty="0" sz="1300" spc="-2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300" spc="-10">
                <a:solidFill>
                  <a:srgbClr val="585858"/>
                </a:solidFill>
                <a:latin typeface="Calibri"/>
                <a:cs typeface="Calibri"/>
              </a:rPr>
              <a:t>доставка</a:t>
            </a:r>
            <a:r>
              <a:rPr dirty="0" sz="1300" spc="-2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300">
                <a:solidFill>
                  <a:srgbClr val="585858"/>
                </a:solidFill>
                <a:latin typeface="Calibri"/>
                <a:cs typeface="Calibri"/>
              </a:rPr>
              <a:t>на</a:t>
            </a:r>
            <a:r>
              <a:rPr dirty="0" sz="1300" spc="-2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300">
                <a:solidFill>
                  <a:srgbClr val="585858"/>
                </a:solidFill>
                <a:latin typeface="Calibri"/>
                <a:cs typeface="Calibri"/>
              </a:rPr>
              <a:t>дом</a:t>
            </a:r>
            <a:r>
              <a:rPr dirty="0" sz="1300" spc="-2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300">
                <a:solidFill>
                  <a:srgbClr val="585858"/>
                </a:solidFill>
                <a:latin typeface="Calibri"/>
                <a:cs typeface="Calibri"/>
              </a:rPr>
              <a:t>за</a:t>
            </a:r>
            <a:r>
              <a:rPr dirty="0" sz="1300" spc="-3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300">
                <a:solidFill>
                  <a:srgbClr val="585858"/>
                </a:solidFill>
                <a:latin typeface="Calibri"/>
                <a:cs typeface="Calibri"/>
              </a:rPr>
              <a:t>счет</a:t>
            </a:r>
            <a:r>
              <a:rPr dirty="0" sz="1300" spc="-3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300" spc="-10">
                <a:solidFill>
                  <a:srgbClr val="585858"/>
                </a:solidFill>
                <a:latin typeface="Calibri"/>
                <a:cs typeface="Calibri"/>
              </a:rPr>
              <a:t>средств</a:t>
            </a:r>
            <a:r>
              <a:rPr dirty="0" sz="1300" spc="-4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300" spc="-10">
                <a:solidFill>
                  <a:srgbClr val="585858"/>
                </a:solidFill>
                <a:latin typeface="Calibri"/>
                <a:cs typeface="Calibri"/>
              </a:rPr>
              <a:t>получателя продуктов</a:t>
            </a:r>
            <a:r>
              <a:rPr dirty="0" sz="1300" spc="-3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300" spc="-10">
                <a:solidFill>
                  <a:srgbClr val="585858"/>
                </a:solidFill>
                <a:latin typeface="Calibri"/>
                <a:cs typeface="Calibri"/>
              </a:rPr>
              <a:t>питания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38" name="object 38" descr=""/>
          <p:cNvSpPr txBox="1"/>
          <p:nvPr/>
        </p:nvSpPr>
        <p:spPr>
          <a:xfrm>
            <a:off x="1820417" y="5259704"/>
            <a:ext cx="2254885" cy="2235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300">
                <a:solidFill>
                  <a:srgbClr val="585858"/>
                </a:solidFill>
                <a:latin typeface="Calibri"/>
                <a:cs typeface="Calibri"/>
              </a:rPr>
              <a:t>Помощь</a:t>
            </a:r>
            <a:r>
              <a:rPr dirty="0" sz="1300" spc="-1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300">
                <a:solidFill>
                  <a:srgbClr val="585858"/>
                </a:solidFill>
                <a:latin typeface="Calibri"/>
                <a:cs typeface="Calibri"/>
              </a:rPr>
              <a:t>в</a:t>
            </a:r>
            <a:r>
              <a:rPr dirty="0" sz="1300" spc="-3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300" spc="-10">
                <a:solidFill>
                  <a:srgbClr val="585858"/>
                </a:solidFill>
                <a:latin typeface="Calibri"/>
                <a:cs typeface="Calibri"/>
              </a:rPr>
              <a:t>приготовлении</a:t>
            </a:r>
            <a:r>
              <a:rPr dirty="0" sz="1300" spc="-1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300" spc="-20">
                <a:solidFill>
                  <a:srgbClr val="585858"/>
                </a:solidFill>
                <a:latin typeface="Calibri"/>
                <a:cs typeface="Calibri"/>
              </a:rPr>
              <a:t>пищи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39" name="object 39" descr=""/>
          <p:cNvSpPr txBox="1"/>
          <p:nvPr/>
        </p:nvSpPr>
        <p:spPr>
          <a:xfrm>
            <a:off x="158597" y="4313935"/>
            <a:ext cx="3877945" cy="847090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774189" marR="5080" indent="-1256030">
              <a:lnSpc>
                <a:spcPct val="101499"/>
              </a:lnSpc>
              <a:spcBef>
                <a:spcPts val="70"/>
              </a:spcBef>
            </a:pPr>
            <a:r>
              <a:rPr dirty="0" sz="1300">
                <a:solidFill>
                  <a:srgbClr val="585858"/>
                </a:solidFill>
                <a:latin typeface="Calibri"/>
                <a:cs typeface="Calibri"/>
              </a:rPr>
              <a:t>Оказание</a:t>
            </a:r>
            <a:r>
              <a:rPr dirty="0" sz="1300" spc="-3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300">
                <a:solidFill>
                  <a:srgbClr val="585858"/>
                </a:solidFill>
                <a:latin typeface="Calibri"/>
                <a:cs typeface="Calibri"/>
              </a:rPr>
              <a:t>помощи</a:t>
            </a:r>
            <a:r>
              <a:rPr dirty="0" sz="1300" spc="-2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300">
                <a:solidFill>
                  <a:srgbClr val="585858"/>
                </a:solidFill>
                <a:latin typeface="Calibri"/>
                <a:cs typeface="Calibri"/>
              </a:rPr>
              <a:t>в</a:t>
            </a:r>
            <a:r>
              <a:rPr dirty="0" sz="1300" spc="-4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300" spc="-10">
                <a:solidFill>
                  <a:srgbClr val="585858"/>
                </a:solidFill>
                <a:latin typeface="Calibri"/>
                <a:cs typeface="Calibri"/>
              </a:rPr>
              <a:t>проведении</a:t>
            </a:r>
            <a:r>
              <a:rPr dirty="0" sz="1300" spc="-2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300">
                <a:solidFill>
                  <a:srgbClr val="585858"/>
                </a:solidFill>
                <a:latin typeface="Calibri"/>
                <a:cs typeface="Calibri"/>
              </a:rPr>
              <a:t>уборки</a:t>
            </a:r>
            <a:r>
              <a:rPr dirty="0" sz="1300" spc="-4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300" spc="-10">
                <a:solidFill>
                  <a:srgbClr val="585858"/>
                </a:solidFill>
                <a:latin typeface="Calibri"/>
                <a:cs typeface="Calibri"/>
              </a:rPr>
              <a:t>жилых помещений</a:t>
            </a:r>
            <a:endParaRPr sz="1300">
              <a:latin typeface="Calibri"/>
              <a:cs typeface="Calibri"/>
            </a:endParaRPr>
          </a:p>
          <a:p>
            <a:pPr marL="218440" marR="43180" indent="-205740">
              <a:lnSpc>
                <a:spcPct val="101499"/>
              </a:lnSpc>
              <a:spcBef>
                <a:spcPts val="160"/>
              </a:spcBef>
            </a:pPr>
            <a:r>
              <a:rPr dirty="0" sz="1300">
                <a:solidFill>
                  <a:srgbClr val="585858"/>
                </a:solidFill>
                <a:latin typeface="Calibri"/>
                <a:cs typeface="Calibri"/>
              </a:rPr>
              <a:t>Покупка</a:t>
            </a:r>
            <a:r>
              <a:rPr dirty="0" sz="1300" spc="-1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300">
                <a:solidFill>
                  <a:srgbClr val="585858"/>
                </a:solidFill>
                <a:latin typeface="Calibri"/>
                <a:cs typeface="Calibri"/>
              </a:rPr>
              <a:t>и</a:t>
            </a:r>
            <a:r>
              <a:rPr dirty="0" sz="1300" spc="-2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300" spc="-10">
                <a:solidFill>
                  <a:srgbClr val="585858"/>
                </a:solidFill>
                <a:latin typeface="Calibri"/>
                <a:cs typeface="Calibri"/>
              </a:rPr>
              <a:t>доставка</a:t>
            </a:r>
            <a:r>
              <a:rPr dirty="0" sz="1300" spc="-2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300">
                <a:solidFill>
                  <a:srgbClr val="585858"/>
                </a:solidFill>
                <a:latin typeface="Calibri"/>
                <a:cs typeface="Calibri"/>
              </a:rPr>
              <a:t>на</a:t>
            </a:r>
            <a:r>
              <a:rPr dirty="0" sz="1300" spc="-2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300">
                <a:solidFill>
                  <a:srgbClr val="585858"/>
                </a:solidFill>
                <a:latin typeface="Calibri"/>
                <a:cs typeface="Calibri"/>
              </a:rPr>
              <a:t>дом</a:t>
            </a:r>
            <a:r>
              <a:rPr dirty="0" sz="1300" spc="-2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300">
                <a:solidFill>
                  <a:srgbClr val="585858"/>
                </a:solidFill>
                <a:latin typeface="Calibri"/>
                <a:cs typeface="Calibri"/>
              </a:rPr>
              <a:t>за</a:t>
            </a:r>
            <a:r>
              <a:rPr dirty="0" sz="1300" spc="-3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300">
                <a:solidFill>
                  <a:srgbClr val="585858"/>
                </a:solidFill>
                <a:latin typeface="Calibri"/>
                <a:cs typeface="Calibri"/>
              </a:rPr>
              <a:t>счет</a:t>
            </a:r>
            <a:r>
              <a:rPr dirty="0" sz="1300" spc="-3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300" spc="-10">
                <a:solidFill>
                  <a:srgbClr val="585858"/>
                </a:solidFill>
                <a:latin typeface="Calibri"/>
                <a:cs typeface="Calibri"/>
              </a:rPr>
              <a:t>средств</a:t>
            </a:r>
            <a:r>
              <a:rPr dirty="0" sz="1300" spc="-4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300" spc="-10">
                <a:solidFill>
                  <a:srgbClr val="585858"/>
                </a:solidFill>
                <a:latin typeface="Calibri"/>
                <a:cs typeface="Calibri"/>
              </a:rPr>
              <a:t>получателя промышленных</a:t>
            </a:r>
            <a:r>
              <a:rPr dirty="0" sz="1300" spc="-2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300">
                <a:solidFill>
                  <a:srgbClr val="585858"/>
                </a:solidFill>
                <a:latin typeface="Calibri"/>
                <a:cs typeface="Calibri"/>
              </a:rPr>
              <a:t>товаров</a:t>
            </a:r>
            <a:r>
              <a:rPr dirty="0" sz="1300" spc="-3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300">
                <a:solidFill>
                  <a:srgbClr val="585858"/>
                </a:solidFill>
                <a:latin typeface="Calibri"/>
                <a:cs typeface="Calibri"/>
              </a:rPr>
              <a:t>первой</a:t>
            </a:r>
            <a:r>
              <a:rPr dirty="0" sz="1300" spc="-1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300" spc="-10">
                <a:solidFill>
                  <a:srgbClr val="585858"/>
                </a:solidFill>
                <a:latin typeface="Calibri"/>
                <a:cs typeface="Calibri"/>
              </a:rPr>
              <a:t>необходимости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40" name="object 40" descr=""/>
          <p:cNvSpPr txBox="1"/>
          <p:nvPr/>
        </p:nvSpPr>
        <p:spPr>
          <a:xfrm>
            <a:off x="1144625" y="3992117"/>
            <a:ext cx="2931795" cy="2235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300">
                <a:solidFill>
                  <a:srgbClr val="585858"/>
                </a:solidFill>
                <a:latin typeface="Calibri"/>
                <a:cs typeface="Calibri"/>
              </a:rPr>
              <a:t>Оказание</a:t>
            </a:r>
            <a:r>
              <a:rPr dirty="0" sz="1300" spc="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300" spc="-10">
                <a:solidFill>
                  <a:srgbClr val="585858"/>
                </a:solidFill>
                <a:latin typeface="Calibri"/>
                <a:cs typeface="Calibri"/>
              </a:rPr>
              <a:t>санитарно-гигиенических</a:t>
            </a:r>
            <a:r>
              <a:rPr dirty="0" sz="1300" spc="3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300" spc="-20">
                <a:solidFill>
                  <a:srgbClr val="585858"/>
                </a:solidFill>
                <a:latin typeface="Calibri"/>
                <a:cs typeface="Calibri"/>
              </a:rPr>
              <a:t>услуг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41" name="object 41" descr=""/>
          <p:cNvSpPr txBox="1"/>
          <p:nvPr/>
        </p:nvSpPr>
        <p:spPr>
          <a:xfrm>
            <a:off x="677976" y="3468751"/>
            <a:ext cx="3358515" cy="42418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ctr" marL="35560">
              <a:lnSpc>
                <a:spcPct val="100000"/>
              </a:lnSpc>
              <a:spcBef>
                <a:spcPts val="95"/>
              </a:spcBef>
            </a:pPr>
            <a:r>
              <a:rPr dirty="0" sz="1300" spc="-10">
                <a:solidFill>
                  <a:srgbClr val="585858"/>
                </a:solidFill>
                <a:latin typeface="Calibri"/>
                <a:cs typeface="Calibri"/>
              </a:rPr>
              <a:t>Доставка</a:t>
            </a:r>
            <a:r>
              <a:rPr dirty="0" sz="1300" spc="-3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300" spc="-10">
                <a:solidFill>
                  <a:srgbClr val="585858"/>
                </a:solidFill>
                <a:latin typeface="Calibri"/>
                <a:cs typeface="Calibri"/>
              </a:rPr>
              <a:t>книг,</a:t>
            </a:r>
            <a:r>
              <a:rPr dirty="0" sz="1300" spc="-2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300">
                <a:solidFill>
                  <a:srgbClr val="585858"/>
                </a:solidFill>
                <a:latin typeface="Calibri"/>
                <a:cs typeface="Calibri"/>
              </a:rPr>
              <a:t>покупка</a:t>
            </a:r>
            <a:r>
              <a:rPr dirty="0" sz="1300" spc="-2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300">
                <a:solidFill>
                  <a:srgbClr val="585858"/>
                </a:solidFill>
                <a:latin typeface="Calibri"/>
                <a:cs typeface="Calibri"/>
              </a:rPr>
              <a:t>газет</a:t>
            </a:r>
            <a:r>
              <a:rPr dirty="0" sz="1300" spc="-4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300">
                <a:solidFill>
                  <a:srgbClr val="585858"/>
                </a:solidFill>
                <a:latin typeface="Calibri"/>
                <a:cs typeface="Calibri"/>
              </a:rPr>
              <a:t>и</a:t>
            </a:r>
            <a:r>
              <a:rPr dirty="0" sz="1300" spc="-4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300" spc="-10">
                <a:solidFill>
                  <a:srgbClr val="585858"/>
                </a:solidFill>
                <a:latin typeface="Calibri"/>
                <a:cs typeface="Calibri"/>
              </a:rPr>
              <a:t>журналов</a:t>
            </a:r>
            <a:endParaRPr sz="13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25"/>
              </a:spcBef>
            </a:pPr>
            <a:r>
              <a:rPr dirty="0" sz="1300">
                <a:solidFill>
                  <a:srgbClr val="585858"/>
                </a:solidFill>
                <a:latin typeface="Calibri"/>
                <a:cs typeface="Calibri"/>
              </a:rPr>
              <a:t>за</a:t>
            </a:r>
            <a:r>
              <a:rPr dirty="0" sz="1300" spc="-1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300">
                <a:solidFill>
                  <a:srgbClr val="585858"/>
                </a:solidFill>
                <a:latin typeface="Calibri"/>
                <a:cs typeface="Calibri"/>
              </a:rPr>
              <a:t>счет</a:t>
            </a:r>
            <a:r>
              <a:rPr dirty="0" sz="1300" spc="-1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300" spc="-10">
                <a:solidFill>
                  <a:srgbClr val="585858"/>
                </a:solidFill>
                <a:latin typeface="Calibri"/>
                <a:cs typeface="Calibri"/>
              </a:rPr>
              <a:t>средства</a:t>
            </a:r>
            <a:r>
              <a:rPr dirty="0" sz="1300" spc="-2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300" spc="-10">
                <a:solidFill>
                  <a:srgbClr val="585858"/>
                </a:solidFill>
                <a:latin typeface="Calibri"/>
                <a:cs typeface="Calibri"/>
              </a:rPr>
              <a:t>получателей</a:t>
            </a:r>
            <a:r>
              <a:rPr dirty="0" sz="130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300" spc="-10">
                <a:solidFill>
                  <a:srgbClr val="585858"/>
                </a:solidFill>
                <a:latin typeface="Calibri"/>
                <a:cs typeface="Calibri"/>
              </a:rPr>
              <a:t>социальных</a:t>
            </a:r>
            <a:r>
              <a:rPr dirty="0" sz="1300" spc="-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300" spc="-10">
                <a:solidFill>
                  <a:srgbClr val="585858"/>
                </a:solidFill>
                <a:latin typeface="Calibri"/>
                <a:cs typeface="Calibri"/>
              </a:rPr>
              <a:t>услуг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42" name="object 42" descr=""/>
          <p:cNvSpPr txBox="1"/>
          <p:nvPr/>
        </p:nvSpPr>
        <p:spPr>
          <a:xfrm>
            <a:off x="2595498" y="3146805"/>
            <a:ext cx="1480185" cy="2235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300" spc="-20">
                <a:solidFill>
                  <a:srgbClr val="585858"/>
                </a:solidFill>
                <a:latin typeface="Calibri"/>
                <a:cs typeface="Calibri"/>
              </a:rPr>
              <a:t>Подготовка</a:t>
            </a:r>
            <a:r>
              <a:rPr dirty="0" sz="1300" spc="2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300" spc="-10">
                <a:solidFill>
                  <a:srgbClr val="585858"/>
                </a:solidFill>
                <a:latin typeface="Calibri"/>
                <a:cs typeface="Calibri"/>
              </a:rPr>
              <a:t>лекарств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43" name="object 43" descr=""/>
          <p:cNvSpPr txBox="1"/>
          <p:nvPr/>
        </p:nvSpPr>
        <p:spPr>
          <a:xfrm>
            <a:off x="1412875" y="2623566"/>
            <a:ext cx="2661285" cy="42418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dirty="0" sz="1300" spc="-10">
                <a:solidFill>
                  <a:srgbClr val="585858"/>
                </a:solidFill>
                <a:latin typeface="Calibri"/>
                <a:cs typeface="Calibri"/>
              </a:rPr>
              <a:t>Содействие</a:t>
            </a:r>
            <a:r>
              <a:rPr dirty="0" sz="1300" spc="-1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300">
                <a:solidFill>
                  <a:srgbClr val="585858"/>
                </a:solidFill>
                <a:latin typeface="Calibri"/>
                <a:cs typeface="Calibri"/>
              </a:rPr>
              <a:t>в</a:t>
            </a:r>
            <a:r>
              <a:rPr dirty="0" sz="1300" spc="-10">
                <a:solidFill>
                  <a:srgbClr val="585858"/>
                </a:solidFill>
                <a:latin typeface="Calibri"/>
                <a:cs typeface="Calibri"/>
              </a:rPr>
              <a:t> получении</a:t>
            </a:r>
            <a:r>
              <a:rPr dirty="0" sz="1300" spc="-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300" spc="-10">
                <a:solidFill>
                  <a:srgbClr val="585858"/>
                </a:solidFill>
                <a:latin typeface="Calibri"/>
                <a:cs typeface="Calibri"/>
              </a:rPr>
              <a:t>гражданами</a:t>
            </a:r>
            <a:endParaRPr sz="1300">
              <a:latin typeface="Calibri"/>
              <a:cs typeface="Calibri"/>
            </a:endParaRPr>
          </a:p>
          <a:p>
            <a:pPr algn="ctr" marL="6350">
              <a:lnSpc>
                <a:spcPct val="100000"/>
              </a:lnSpc>
              <a:spcBef>
                <a:spcPts val="25"/>
              </a:spcBef>
            </a:pPr>
            <a:r>
              <a:rPr dirty="0" sz="1300" spc="-10">
                <a:solidFill>
                  <a:srgbClr val="585858"/>
                </a:solidFill>
                <a:latin typeface="Calibri"/>
                <a:cs typeface="Calibri"/>
              </a:rPr>
              <a:t>коммунальных</a:t>
            </a:r>
            <a:r>
              <a:rPr dirty="0" sz="1300" spc="-1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300" spc="-10">
                <a:solidFill>
                  <a:srgbClr val="585858"/>
                </a:solidFill>
                <a:latin typeface="Calibri"/>
                <a:cs typeface="Calibri"/>
              </a:rPr>
              <a:t>услуг,</a:t>
            </a:r>
            <a:r>
              <a:rPr dirty="0" sz="1300" spc="-2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300">
                <a:solidFill>
                  <a:srgbClr val="585858"/>
                </a:solidFill>
                <a:latin typeface="Calibri"/>
                <a:cs typeface="Calibri"/>
              </a:rPr>
              <a:t>услуг</a:t>
            </a:r>
            <a:r>
              <a:rPr dirty="0" sz="1300" spc="-3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300" spc="-20">
                <a:solidFill>
                  <a:srgbClr val="585858"/>
                </a:solidFill>
                <a:latin typeface="Calibri"/>
                <a:cs typeface="Calibri"/>
              </a:rPr>
              <a:t>связи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44" name="object 44" descr=""/>
          <p:cNvSpPr txBox="1"/>
          <p:nvPr/>
        </p:nvSpPr>
        <p:spPr>
          <a:xfrm>
            <a:off x="705713" y="2302001"/>
            <a:ext cx="3368675" cy="2235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300" spc="-10">
                <a:solidFill>
                  <a:srgbClr val="585858"/>
                </a:solidFill>
                <a:latin typeface="Calibri"/>
                <a:cs typeface="Calibri"/>
              </a:rPr>
              <a:t>Содействие</a:t>
            </a:r>
            <a:r>
              <a:rPr dirty="0" sz="1300" spc="-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300">
                <a:solidFill>
                  <a:srgbClr val="585858"/>
                </a:solidFill>
                <a:latin typeface="Calibri"/>
                <a:cs typeface="Calibri"/>
              </a:rPr>
              <a:t>в</a:t>
            </a:r>
            <a:r>
              <a:rPr dirty="0" sz="1300" spc="-2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300" spc="-10">
                <a:solidFill>
                  <a:srgbClr val="585858"/>
                </a:solidFill>
                <a:latin typeface="Calibri"/>
                <a:cs typeface="Calibri"/>
              </a:rPr>
              <a:t>получении медицинской</a:t>
            </a:r>
            <a:r>
              <a:rPr dirty="0" sz="1300" spc="1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300" spc="-10">
                <a:solidFill>
                  <a:srgbClr val="585858"/>
                </a:solidFill>
                <a:latin typeface="Calibri"/>
                <a:cs typeface="Calibri"/>
              </a:rPr>
              <a:t>помощи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45" name="object 45" descr=""/>
          <p:cNvSpPr txBox="1"/>
          <p:nvPr/>
        </p:nvSpPr>
        <p:spPr>
          <a:xfrm>
            <a:off x="896518" y="1778635"/>
            <a:ext cx="3140710" cy="424180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106805" marR="5080" indent="-1094740">
              <a:lnSpc>
                <a:spcPct val="101499"/>
              </a:lnSpc>
              <a:spcBef>
                <a:spcPts val="70"/>
              </a:spcBef>
            </a:pPr>
            <a:r>
              <a:rPr dirty="0" sz="1300" spc="-10">
                <a:solidFill>
                  <a:srgbClr val="585858"/>
                </a:solidFill>
                <a:latin typeface="Calibri"/>
                <a:cs typeface="Calibri"/>
              </a:rPr>
              <a:t>Содействие</a:t>
            </a:r>
            <a:r>
              <a:rPr dirty="0" sz="1300" spc="-3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300">
                <a:solidFill>
                  <a:srgbClr val="585858"/>
                </a:solidFill>
                <a:latin typeface="Calibri"/>
                <a:cs typeface="Calibri"/>
              </a:rPr>
              <a:t>в</a:t>
            </a:r>
            <a:r>
              <a:rPr dirty="0" sz="1300" spc="-3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300">
                <a:solidFill>
                  <a:srgbClr val="585858"/>
                </a:solidFill>
                <a:latin typeface="Calibri"/>
                <a:cs typeface="Calibri"/>
              </a:rPr>
              <a:t>обеспечении</a:t>
            </a:r>
            <a:r>
              <a:rPr dirty="0" sz="1300" spc="-3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300" spc="-10">
                <a:solidFill>
                  <a:srgbClr val="585858"/>
                </a:solidFill>
                <a:latin typeface="Calibri"/>
                <a:cs typeface="Calibri"/>
              </a:rPr>
              <a:t>лекарственными препаратами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46" name="object 46" descr=""/>
          <p:cNvSpPr txBox="1"/>
          <p:nvPr/>
        </p:nvSpPr>
        <p:spPr>
          <a:xfrm>
            <a:off x="287527" y="1035811"/>
            <a:ext cx="8419465" cy="574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latin typeface="Calibri"/>
                <a:cs typeface="Calibri"/>
              </a:rPr>
              <a:t>Среди</a:t>
            </a:r>
            <a:r>
              <a:rPr dirty="0" sz="1800" spc="-3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получателей</a:t>
            </a:r>
            <a:r>
              <a:rPr dirty="0" sz="1800" spc="-4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2</a:t>
            </a:r>
            <a:r>
              <a:rPr dirty="0" sz="1800" spc="-3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участника</a:t>
            </a:r>
            <a:r>
              <a:rPr dirty="0" sz="1800" spc="-1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Великой</a:t>
            </a:r>
            <a:r>
              <a:rPr dirty="0" sz="1800" spc="-5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Отечественной</a:t>
            </a:r>
            <a:r>
              <a:rPr dirty="0" sz="1800" spc="-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войны</a:t>
            </a:r>
            <a:r>
              <a:rPr dirty="0" sz="1800" spc="-2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и</a:t>
            </a:r>
            <a:r>
              <a:rPr dirty="0" sz="1800" spc="-2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26</a:t>
            </a:r>
            <a:r>
              <a:rPr dirty="0" sz="1800" spc="-3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тружеников</a:t>
            </a:r>
            <a:r>
              <a:rPr dirty="0" sz="1800" spc="-20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тыла.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800">
                <a:latin typeface="Calibri"/>
                <a:cs typeface="Calibri"/>
              </a:rPr>
              <a:t>В</a:t>
            </a:r>
            <a:r>
              <a:rPr dirty="0" sz="1800" spc="-4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2021</a:t>
            </a:r>
            <a:r>
              <a:rPr dirty="0" sz="1800" spc="-3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году</a:t>
            </a:r>
            <a:r>
              <a:rPr dirty="0" sz="1800" spc="-3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жителям</a:t>
            </a:r>
            <a:r>
              <a:rPr dirty="0" sz="1800" spc="-5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района</a:t>
            </a:r>
            <a:r>
              <a:rPr dirty="0" sz="1800" spc="-2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Восточный</a:t>
            </a:r>
            <a:r>
              <a:rPr dirty="0" sz="1800" spc="-1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было</a:t>
            </a:r>
            <a:r>
              <a:rPr dirty="0" sz="1800" spc="-3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оказано</a:t>
            </a:r>
            <a:r>
              <a:rPr dirty="0" sz="1800" spc="-2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65</a:t>
            </a:r>
            <a:r>
              <a:rPr dirty="0" sz="1800" spc="-2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038</a:t>
            </a:r>
            <a:r>
              <a:rPr dirty="0" sz="1800" spc="-2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социальных</a:t>
            </a:r>
            <a:r>
              <a:rPr dirty="0" sz="1800" spc="-20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услуг.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8028431" y="6452615"/>
            <a:ext cx="917575" cy="405765"/>
          </a:xfrm>
          <a:custGeom>
            <a:avLst/>
            <a:gdLst/>
            <a:ahLst/>
            <a:cxnLst/>
            <a:rect l="l" t="t" r="r" b="b"/>
            <a:pathLst>
              <a:path w="917575" h="405765">
                <a:moveTo>
                  <a:pt x="917448" y="0"/>
                </a:moveTo>
                <a:lnTo>
                  <a:pt x="0" y="0"/>
                </a:lnTo>
                <a:lnTo>
                  <a:pt x="0" y="405382"/>
                </a:lnTo>
                <a:lnTo>
                  <a:pt x="917448" y="405382"/>
                </a:lnTo>
                <a:lnTo>
                  <a:pt x="917448" y="0"/>
                </a:lnTo>
                <a:close/>
              </a:path>
            </a:pathLst>
          </a:custGeom>
          <a:solidFill>
            <a:srgbClr val="189B82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 descr=""/>
          <p:cNvGrpSpPr/>
          <p:nvPr/>
        </p:nvGrpSpPr>
        <p:grpSpPr>
          <a:xfrm>
            <a:off x="253365" y="4355972"/>
            <a:ext cx="4339590" cy="1530985"/>
            <a:chOff x="253365" y="4355972"/>
            <a:chExt cx="4339590" cy="1530985"/>
          </a:xfrm>
        </p:grpSpPr>
        <p:sp>
          <p:nvSpPr>
            <p:cNvPr id="4" name="object 4" descr=""/>
            <p:cNvSpPr/>
            <p:nvPr/>
          </p:nvSpPr>
          <p:spPr>
            <a:xfrm>
              <a:off x="262890" y="4365497"/>
              <a:ext cx="4320540" cy="1511935"/>
            </a:xfrm>
            <a:custGeom>
              <a:avLst/>
              <a:gdLst/>
              <a:ahLst/>
              <a:cxnLst/>
              <a:rect l="l" t="t" r="r" b="b"/>
              <a:pathLst>
                <a:path w="4320540" h="1511935">
                  <a:moveTo>
                    <a:pt x="4068572" y="0"/>
                  </a:moveTo>
                  <a:lnTo>
                    <a:pt x="251980" y="0"/>
                  </a:lnTo>
                  <a:lnTo>
                    <a:pt x="206686" y="4058"/>
                  </a:lnTo>
                  <a:lnTo>
                    <a:pt x="164055" y="15759"/>
                  </a:lnTo>
                  <a:lnTo>
                    <a:pt x="124800" y="34393"/>
                  </a:lnTo>
                  <a:lnTo>
                    <a:pt x="89632" y="59248"/>
                  </a:lnTo>
                  <a:lnTo>
                    <a:pt x="59262" y="89614"/>
                  </a:lnTo>
                  <a:lnTo>
                    <a:pt x="34402" y="124779"/>
                  </a:lnTo>
                  <a:lnTo>
                    <a:pt x="15764" y="164034"/>
                  </a:lnTo>
                  <a:lnTo>
                    <a:pt x="4059" y="206667"/>
                  </a:lnTo>
                  <a:lnTo>
                    <a:pt x="0" y="251968"/>
                  </a:lnTo>
                  <a:lnTo>
                    <a:pt x="0" y="1259827"/>
                  </a:lnTo>
                  <a:lnTo>
                    <a:pt x="4059" y="1305121"/>
                  </a:lnTo>
                  <a:lnTo>
                    <a:pt x="15764" y="1347752"/>
                  </a:lnTo>
                  <a:lnTo>
                    <a:pt x="34402" y="1387007"/>
                  </a:lnTo>
                  <a:lnTo>
                    <a:pt x="59262" y="1422175"/>
                  </a:lnTo>
                  <a:lnTo>
                    <a:pt x="89632" y="1452545"/>
                  </a:lnTo>
                  <a:lnTo>
                    <a:pt x="124800" y="1477405"/>
                  </a:lnTo>
                  <a:lnTo>
                    <a:pt x="164055" y="1496043"/>
                  </a:lnTo>
                  <a:lnTo>
                    <a:pt x="206686" y="1507748"/>
                  </a:lnTo>
                  <a:lnTo>
                    <a:pt x="251980" y="1511808"/>
                  </a:lnTo>
                  <a:lnTo>
                    <a:pt x="4068572" y="1511808"/>
                  </a:lnTo>
                  <a:lnTo>
                    <a:pt x="4113872" y="1507748"/>
                  </a:lnTo>
                  <a:lnTo>
                    <a:pt x="4156505" y="1496043"/>
                  </a:lnTo>
                  <a:lnTo>
                    <a:pt x="4195760" y="1477405"/>
                  </a:lnTo>
                  <a:lnTo>
                    <a:pt x="4230925" y="1452545"/>
                  </a:lnTo>
                  <a:lnTo>
                    <a:pt x="4261291" y="1422175"/>
                  </a:lnTo>
                  <a:lnTo>
                    <a:pt x="4286146" y="1387007"/>
                  </a:lnTo>
                  <a:lnTo>
                    <a:pt x="4304780" y="1347752"/>
                  </a:lnTo>
                  <a:lnTo>
                    <a:pt x="4316481" y="1305121"/>
                  </a:lnTo>
                  <a:lnTo>
                    <a:pt x="4320540" y="1259827"/>
                  </a:lnTo>
                  <a:lnTo>
                    <a:pt x="4320540" y="251968"/>
                  </a:lnTo>
                  <a:lnTo>
                    <a:pt x="4316481" y="206667"/>
                  </a:lnTo>
                  <a:lnTo>
                    <a:pt x="4304780" y="164034"/>
                  </a:lnTo>
                  <a:lnTo>
                    <a:pt x="4286146" y="124779"/>
                  </a:lnTo>
                  <a:lnTo>
                    <a:pt x="4261291" y="89614"/>
                  </a:lnTo>
                  <a:lnTo>
                    <a:pt x="4230925" y="59248"/>
                  </a:lnTo>
                  <a:lnTo>
                    <a:pt x="4195760" y="34393"/>
                  </a:lnTo>
                  <a:lnTo>
                    <a:pt x="4156505" y="15759"/>
                  </a:lnTo>
                  <a:lnTo>
                    <a:pt x="4113872" y="4058"/>
                  </a:lnTo>
                  <a:lnTo>
                    <a:pt x="4068572" y="0"/>
                  </a:lnTo>
                  <a:close/>
                </a:path>
              </a:pathLst>
            </a:custGeom>
            <a:solidFill>
              <a:srgbClr val="E1EFD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262890" y="4365497"/>
              <a:ext cx="4320540" cy="1511935"/>
            </a:xfrm>
            <a:custGeom>
              <a:avLst/>
              <a:gdLst/>
              <a:ahLst/>
              <a:cxnLst/>
              <a:rect l="l" t="t" r="r" b="b"/>
              <a:pathLst>
                <a:path w="4320540" h="1511935">
                  <a:moveTo>
                    <a:pt x="0" y="251968"/>
                  </a:moveTo>
                  <a:lnTo>
                    <a:pt x="4059" y="206667"/>
                  </a:lnTo>
                  <a:lnTo>
                    <a:pt x="15764" y="164034"/>
                  </a:lnTo>
                  <a:lnTo>
                    <a:pt x="34402" y="124779"/>
                  </a:lnTo>
                  <a:lnTo>
                    <a:pt x="59262" y="89614"/>
                  </a:lnTo>
                  <a:lnTo>
                    <a:pt x="89632" y="59248"/>
                  </a:lnTo>
                  <a:lnTo>
                    <a:pt x="124800" y="34393"/>
                  </a:lnTo>
                  <a:lnTo>
                    <a:pt x="164055" y="15759"/>
                  </a:lnTo>
                  <a:lnTo>
                    <a:pt x="206686" y="4058"/>
                  </a:lnTo>
                  <a:lnTo>
                    <a:pt x="251980" y="0"/>
                  </a:lnTo>
                  <a:lnTo>
                    <a:pt x="4068572" y="0"/>
                  </a:lnTo>
                  <a:lnTo>
                    <a:pt x="4113872" y="4058"/>
                  </a:lnTo>
                  <a:lnTo>
                    <a:pt x="4156505" y="15759"/>
                  </a:lnTo>
                  <a:lnTo>
                    <a:pt x="4195760" y="34393"/>
                  </a:lnTo>
                  <a:lnTo>
                    <a:pt x="4230925" y="59248"/>
                  </a:lnTo>
                  <a:lnTo>
                    <a:pt x="4261291" y="89614"/>
                  </a:lnTo>
                  <a:lnTo>
                    <a:pt x="4286146" y="124779"/>
                  </a:lnTo>
                  <a:lnTo>
                    <a:pt x="4304780" y="164034"/>
                  </a:lnTo>
                  <a:lnTo>
                    <a:pt x="4316481" y="206667"/>
                  </a:lnTo>
                  <a:lnTo>
                    <a:pt x="4320540" y="251968"/>
                  </a:lnTo>
                  <a:lnTo>
                    <a:pt x="4320540" y="1259827"/>
                  </a:lnTo>
                  <a:lnTo>
                    <a:pt x="4316481" y="1305121"/>
                  </a:lnTo>
                  <a:lnTo>
                    <a:pt x="4304780" y="1347752"/>
                  </a:lnTo>
                  <a:lnTo>
                    <a:pt x="4286146" y="1387007"/>
                  </a:lnTo>
                  <a:lnTo>
                    <a:pt x="4261291" y="1422175"/>
                  </a:lnTo>
                  <a:lnTo>
                    <a:pt x="4230925" y="1452545"/>
                  </a:lnTo>
                  <a:lnTo>
                    <a:pt x="4195760" y="1477405"/>
                  </a:lnTo>
                  <a:lnTo>
                    <a:pt x="4156505" y="1496043"/>
                  </a:lnTo>
                  <a:lnTo>
                    <a:pt x="4113872" y="1507748"/>
                  </a:lnTo>
                  <a:lnTo>
                    <a:pt x="4068572" y="1511808"/>
                  </a:lnTo>
                  <a:lnTo>
                    <a:pt x="251980" y="1511808"/>
                  </a:lnTo>
                  <a:lnTo>
                    <a:pt x="206686" y="1507748"/>
                  </a:lnTo>
                  <a:lnTo>
                    <a:pt x="164055" y="1496043"/>
                  </a:lnTo>
                  <a:lnTo>
                    <a:pt x="124800" y="1477405"/>
                  </a:lnTo>
                  <a:lnTo>
                    <a:pt x="89632" y="1452545"/>
                  </a:lnTo>
                  <a:lnTo>
                    <a:pt x="59262" y="1422175"/>
                  </a:lnTo>
                  <a:lnTo>
                    <a:pt x="34402" y="1387007"/>
                  </a:lnTo>
                  <a:lnTo>
                    <a:pt x="15764" y="1347752"/>
                  </a:lnTo>
                  <a:lnTo>
                    <a:pt x="4059" y="1305121"/>
                  </a:lnTo>
                  <a:lnTo>
                    <a:pt x="0" y="1259827"/>
                  </a:lnTo>
                  <a:lnTo>
                    <a:pt x="0" y="251968"/>
                  </a:lnTo>
                  <a:close/>
                </a:path>
              </a:pathLst>
            </a:custGeom>
            <a:ln w="19050">
              <a:solidFill>
                <a:srgbClr val="C55A11"/>
              </a:solidFill>
              <a:prstDash val="sysDash"/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 descr=""/>
          <p:cNvSpPr txBox="1"/>
          <p:nvPr/>
        </p:nvSpPr>
        <p:spPr>
          <a:xfrm>
            <a:off x="474370" y="1977390"/>
            <a:ext cx="4026535" cy="3479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>
              <a:lnSpc>
                <a:spcPts val="2395"/>
              </a:lnSpc>
              <a:spcBef>
                <a:spcPts val="100"/>
              </a:spcBef>
            </a:pPr>
            <a:r>
              <a:rPr dirty="0" sz="2100" spc="-20">
                <a:latin typeface="Calibri"/>
                <a:cs typeface="Calibri"/>
              </a:rPr>
              <a:t>Гражданам</a:t>
            </a:r>
            <a:r>
              <a:rPr dirty="0" sz="2100" spc="-45">
                <a:latin typeface="Calibri"/>
                <a:cs typeface="Calibri"/>
              </a:rPr>
              <a:t> </a:t>
            </a:r>
            <a:r>
              <a:rPr dirty="0" sz="2100">
                <a:latin typeface="Calibri"/>
                <a:cs typeface="Calibri"/>
              </a:rPr>
              <a:t>пожилого</a:t>
            </a:r>
            <a:r>
              <a:rPr dirty="0" sz="2100" spc="-15">
                <a:latin typeface="Calibri"/>
                <a:cs typeface="Calibri"/>
              </a:rPr>
              <a:t> </a:t>
            </a:r>
            <a:r>
              <a:rPr dirty="0" sz="2100">
                <a:latin typeface="Calibri"/>
                <a:cs typeface="Calibri"/>
              </a:rPr>
              <a:t>возраста</a:t>
            </a:r>
            <a:r>
              <a:rPr dirty="0" sz="2100" spc="-30">
                <a:latin typeface="Calibri"/>
                <a:cs typeface="Calibri"/>
              </a:rPr>
              <a:t> </a:t>
            </a:r>
            <a:r>
              <a:rPr dirty="0" sz="2100" spc="-50">
                <a:latin typeface="Calibri"/>
                <a:cs typeface="Calibri"/>
              </a:rPr>
              <a:t>и</a:t>
            </a:r>
            <a:endParaRPr sz="2100">
              <a:latin typeface="Calibri"/>
              <a:cs typeface="Calibri"/>
            </a:endParaRPr>
          </a:p>
          <a:p>
            <a:pPr algn="just" marL="12700" marR="5080">
              <a:lnSpc>
                <a:spcPct val="90000"/>
              </a:lnSpc>
              <a:spcBef>
                <a:spcPts val="125"/>
              </a:spcBef>
            </a:pPr>
            <a:r>
              <a:rPr dirty="0" sz="2100">
                <a:latin typeface="Calibri"/>
                <a:cs typeface="Calibri"/>
              </a:rPr>
              <a:t>инвалидам</a:t>
            </a:r>
            <a:r>
              <a:rPr dirty="0" sz="2100" spc="-30">
                <a:latin typeface="Calibri"/>
                <a:cs typeface="Calibri"/>
              </a:rPr>
              <a:t> </a:t>
            </a:r>
            <a:r>
              <a:rPr dirty="0" sz="2100">
                <a:latin typeface="Calibri"/>
                <a:cs typeface="Calibri"/>
              </a:rPr>
              <a:t>социальные</a:t>
            </a:r>
            <a:r>
              <a:rPr dirty="0" sz="2100" spc="10">
                <a:latin typeface="Calibri"/>
                <a:cs typeface="Calibri"/>
              </a:rPr>
              <a:t> </a:t>
            </a:r>
            <a:r>
              <a:rPr dirty="0" sz="2100" spc="-10">
                <a:latin typeface="Calibri"/>
                <a:cs typeface="Calibri"/>
              </a:rPr>
              <a:t>работники </a:t>
            </a:r>
            <a:r>
              <a:rPr dirty="0" sz="2100">
                <a:latin typeface="Calibri"/>
                <a:cs typeface="Calibri"/>
              </a:rPr>
              <a:t>оказывают</a:t>
            </a:r>
            <a:r>
              <a:rPr dirty="0" sz="2100" spc="-70">
                <a:latin typeface="Calibri"/>
                <a:cs typeface="Calibri"/>
              </a:rPr>
              <a:t> </a:t>
            </a:r>
            <a:r>
              <a:rPr dirty="0" sz="2100" spc="-10">
                <a:latin typeface="Calibri"/>
                <a:cs typeface="Calibri"/>
              </a:rPr>
              <a:t>дополнительные</a:t>
            </a:r>
            <a:r>
              <a:rPr dirty="0" sz="2100" spc="-30">
                <a:latin typeface="Calibri"/>
                <a:cs typeface="Calibri"/>
              </a:rPr>
              <a:t> </a:t>
            </a:r>
            <a:r>
              <a:rPr dirty="0" sz="2100" spc="-10">
                <a:latin typeface="Calibri"/>
                <a:cs typeface="Calibri"/>
              </a:rPr>
              <a:t>услуги </a:t>
            </a:r>
            <a:r>
              <a:rPr dirty="0" sz="2100">
                <a:latin typeface="Calibri"/>
                <a:cs typeface="Calibri"/>
              </a:rPr>
              <a:t>за </a:t>
            </a:r>
            <a:r>
              <a:rPr dirty="0" sz="2100" spc="-10">
                <a:latin typeface="Calibri"/>
                <a:cs typeface="Calibri"/>
              </a:rPr>
              <a:t>плату:</a:t>
            </a:r>
            <a:endParaRPr sz="2100">
              <a:latin typeface="Calibri"/>
              <a:cs typeface="Calibri"/>
            </a:endParaRPr>
          </a:p>
          <a:p>
            <a:pPr marL="154305" indent="-142240">
              <a:lnSpc>
                <a:spcPts val="2140"/>
              </a:lnSpc>
              <a:buChar char="-"/>
              <a:tabLst>
                <a:tab pos="154940" algn="l"/>
              </a:tabLst>
            </a:pPr>
            <a:r>
              <a:rPr dirty="0" sz="2100">
                <a:latin typeface="Calibri"/>
                <a:cs typeface="Calibri"/>
              </a:rPr>
              <a:t>мытье</a:t>
            </a:r>
            <a:r>
              <a:rPr dirty="0" sz="2100" spc="-25">
                <a:latin typeface="Calibri"/>
                <a:cs typeface="Calibri"/>
              </a:rPr>
              <a:t> </a:t>
            </a:r>
            <a:r>
              <a:rPr dirty="0" sz="2100" spc="-20">
                <a:latin typeface="Calibri"/>
                <a:cs typeface="Calibri"/>
              </a:rPr>
              <a:t>окон,</a:t>
            </a:r>
            <a:endParaRPr sz="2100">
              <a:latin typeface="Calibri"/>
              <a:cs typeface="Calibri"/>
            </a:endParaRPr>
          </a:p>
          <a:p>
            <a:pPr marL="154305" indent="-142240">
              <a:lnSpc>
                <a:spcPts val="2270"/>
              </a:lnSpc>
              <a:buChar char="-"/>
              <a:tabLst>
                <a:tab pos="154940" algn="l"/>
              </a:tabLst>
            </a:pPr>
            <a:r>
              <a:rPr dirty="0" sz="2100">
                <a:latin typeface="Calibri"/>
                <a:cs typeface="Calibri"/>
              </a:rPr>
              <a:t>уборка</a:t>
            </a:r>
            <a:r>
              <a:rPr dirty="0" sz="2100" spc="-60">
                <a:latin typeface="Calibri"/>
                <a:cs typeface="Calibri"/>
              </a:rPr>
              <a:t> </a:t>
            </a:r>
            <a:r>
              <a:rPr dirty="0" sz="2100" spc="-10">
                <a:latin typeface="Calibri"/>
                <a:cs typeface="Calibri"/>
              </a:rPr>
              <a:t>квартиры,</a:t>
            </a:r>
            <a:endParaRPr sz="2100">
              <a:latin typeface="Calibri"/>
              <a:cs typeface="Calibri"/>
            </a:endParaRPr>
          </a:p>
          <a:p>
            <a:pPr marL="154305" indent="-142240">
              <a:lnSpc>
                <a:spcPts val="2395"/>
              </a:lnSpc>
              <a:buChar char="-"/>
              <a:tabLst>
                <a:tab pos="154940" algn="l"/>
              </a:tabLst>
            </a:pPr>
            <a:r>
              <a:rPr dirty="0" sz="2100">
                <a:latin typeface="Calibri"/>
                <a:cs typeface="Calibri"/>
              </a:rPr>
              <a:t>приготовление</a:t>
            </a:r>
            <a:r>
              <a:rPr dirty="0" sz="2100" spc="-80">
                <a:latin typeface="Calibri"/>
                <a:cs typeface="Calibri"/>
              </a:rPr>
              <a:t> </a:t>
            </a:r>
            <a:r>
              <a:rPr dirty="0" sz="2100">
                <a:latin typeface="Calibri"/>
                <a:cs typeface="Calibri"/>
              </a:rPr>
              <a:t>горячей</a:t>
            </a:r>
            <a:r>
              <a:rPr dirty="0" sz="2100" spc="-75">
                <a:latin typeface="Calibri"/>
                <a:cs typeface="Calibri"/>
              </a:rPr>
              <a:t> </a:t>
            </a:r>
            <a:r>
              <a:rPr dirty="0" sz="2100" spc="-10">
                <a:latin typeface="Calibri"/>
                <a:cs typeface="Calibri"/>
              </a:rPr>
              <a:t>пищи.</a:t>
            </a:r>
            <a:endParaRPr sz="2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100">
              <a:latin typeface="Calibri"/>
              <a:cs typeface="Calibri"/>
            </a:endParaRPr>
          </a:p>
          <a:p>
            <a:pPr marL="12700" marR="46990">
              <a:lnSpc>
                <a:spcPts val="2270"/>
              </a:lnSpc>
              <a:spcBef>
                <a:spcPts val="1730"/>
              </a:spcBef>
            </a:pPr>
            <a:r>
              <a:rPr dirty="0" sz="2100" b="1">
                <a:latin typeface="Calibri"/>
                <a:cs typeface="Calibri"/>
              </a:rPr>
              <a:t>В</a:t>
            </a:r>
            <a:r>
              <a:rPr dirty="0" sz="2100" spc="-50" b="1">
                <a:latin typeface="Calibri"/>
                <a:cs typeface="Calibri"/>
              </a:rPr>
              <a:t> </a:t>
            </a:r>
            <a:r>
              <a:rPr dirty="0" sz="2100" b="1">
                <a:latin typeface="Calibri"/>
                <a:cs typeface="Calibri"/>
              </a:rPr>
              <a:t>2021</a:t>
            </a:r>
            <a:r>
              <a:rPr dirty="0" sz="2100" spc="-50" b="1">
                <a:latin typeface="Calibri"/>
                <a:cs typeface="Calibri"/>
              </a:rPr>
              <a:t> </a:t>
            </a:r>
            <a:r>
              <a:rPr dirty="0" sz="2100" b="1">
                <a:latin typeface="Calibri"/>
                <a:cs typeface="Calibri"/>
              </a:rPr>
              <a:t>году</a:t>
            </a:r>
            <a:r>
              <a:rPr dirty="0" sz="2100" spc="-20" b="1">
                <a:latin typeface="Calibri"/>
                <a:cs typeface="Calibri"/>
              </a:rPr>
              <a:t> </a:t>
            </a:r>
            <a:r>
              <a:rPr dirty="0" sz="2100" spc="-10" b="1">
                <a:latin typeface="Calibri"/>
                <a:cs typeface="Calibri"/>
              </a:rPr>
              <a:t>дополнительные </a:t>
            </a:r>
            <a:r>
              <a:rPr dirty="0" sz="2100" b="1">
                <a:latin typeface="Calibri"/>
                <a:cs typeface="Calibri"/>
              </a:rPr>
              <a:t>социальные</a:t>
            </a:r>
            <a:r>
              <a:rPr dirty="0" sz="2100" spc="-15" b="1">
                <a:latin typeface="Calibri"/>
                <a:cs typeface="Calibri"/>
              </a:rPr>
              <a:t> </a:t>
            </a:r>
            <a:r>
              <a:rPr dirty="0" sz="2100" b="1">
                <a:latin typeface="Calibri"/>
                <a:cs typeface="Calibri"/>
              </a:rPr>
              <a:t>услуги</a:t>
            </a:r>
            <a:r>
              <a:rPr dirty="0" sz="2100" spc="-20" b="1">
                <a:latin typeface="Calibri"/>
                <a:cs typeface="Calibri"/>
              </a:rPr>
              <a:t> </a:t>
            </a:r>
            <a:r>
              <a:rPr dirty="0" sz="2100" b="1">
                <a:latin typeface="Calibri"/>
                <a:cs typeface="Calibri"/>
              </a:rPr>
              <a:t>были</a:t>
            </a:r>
            <a:r>
              <a:rPr dirty="0" sz="2100" spc="-25" b="1">
                <a:latin typeface="Calibri"/>
                <a:cs typeface="Calibri"/>
              </a:rPr>
              <a:t> </a:t>
            </a:r>
            <a:r>
              <a:rPr dirty="0" sz="2100" spc="-10" b="1">
                <a:latin typeface="Calibri"/>
                <a:cs typeface="Calibri"/>
              </a:rPr>
              <a:t>оказаны </a:t>
            </a:r>
            <a:r>
              <a:rPr dirty="0" sz="2100" b="1">
                <a:latin typeface="Calibri"/>
                <a:cs typeface="Calibri"/>
              </a:rPr>
              <a:t>на</a:t>
            </a:r>
            <a:r>
              <a:rPr dirty="0" sz="2100" spc="-5" b="1">
                <a:latin typeface="Calibri"/>
                <a:cs typeface="Calibri"/>
              </a:rPr>
              <a:t> </a:t>
            </a:r>
            <a:r>
              <a:rPr dirty="0" sz="2100" b="1">
                <a:latin typeface="Calibri"/>
                <a:cs typeface="Calibri"/>
              </a:rPr>
              <a:t>сумму</a:t>
            </a:r>
            <a:r>
              <a:rPr dirty="0" sz="2100" spc="-15" b="1">
                <a:latin typeface="Calibri"/>
                <a:cs typeface="Calibri"/>
              </a:rPr>
              <a:t> </a:t>
            </a:r>
            <a:r>
              <a:rPr dirty="0" sz="2100" b="1">
                <a:latin typeface="Calibri"/>
                <a:cs typeface="Calibri"/>
              </a:rPr>
              <a:t>436</a:t>
            </a:r>
            <a:r>
              <a:rPr dirty="0" sz="2100" spc="-25" b="1">
                <a:latin typeface="Calibri"/>
                <a:cs typeface="Calibri"/>
              </a:rPr>
              <a:t> </a:t>
            </a:r>
            <a:r>
              <a:rPr dirty="0" sz="2100" b="1">
                <a:latin typeface="Calibri"/>
                <a:cs typeface="Calibri"/>
              </a:rPr>
              <a:t>835</a:t>
            </a:r>
            <a:r>
              <a:rPr dirty="0" sz="2100" spc="-25" b="1">
                <a:latin typeface="Calibri"/>
                <a:cs typeface="Calibri"/>
              </a:rPr>
              <a:t> </a:t>
            </a:r>
            <a:r>
              <a:rPr dirty="0" sz="2100" spc="-20" b="1">
                <a:latin typeface="Calibri"/>
                <a:cs typeface="Calibri"/>
              </a:rPr>
              <a:t>руб.</a:t>
            </a:r>
            <a:endParaRPr sz="2100">
              <a:latin typeface="Calibri"/>
              <a:cs typeface="Calibri"/>
            </a:endParaRPr>
          </a:p>
        </p:txBody>
      </p:sp>
      <p:sp>
        <p:nvSpPr>
          <p:cNvPr id="7" name="object 7" descr=""/>
          <p:cNvSpPr/>
          <p:nvPr/>
        </p:nvSpPr>
        <p:spPr>
          <a:xfrm>
            <a:off x="0" y="0"/>
            <a:ext cx="9144000" cy="1053465"/>
          </a:xfrm>
          <a:custGeom>
            <a:avLst/>
            <a:gdLst/>
            <a:ahLst/>
            <a:cxnLst/>
            <a:rect l="l" t="t" r="r" b="b"/>
            <a:pathLst>
              <a:path w="9144000" h="1053465">
                <a:moveTo>
                  <a:pt x="9144000" y="0"/>
                </a:moveTo>
                <a:lnTo>
                  <a:pt x="0" y="0"/>
                </a:lnTo>
                <a:lnTo>
                  <a:pt x="0" y="1053084"/>
                </a:lnTo>
                <a:lnTo>
                  <a:pt x="9144000" y="1053084"/>
                </a:lnTo>
                <a:lnTo>
                  <a:pt x="9144000" y="0"/>
                </a:lnTo>
                <a:close/>
              </a:path>
            </a:pathLst>
          </a:custGeom>
          <a:solidFill>
            <a:srgbClr val="189B8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163523" y="63195"/>
            <a:ext cx="6685915" cy="836294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algn="ctr">
              <a:lnSpc>
                <a:spcPts val="3195"/>
              </a:lnSpc>
              <a:spcBef>
                <a:spcPts val="95"/>
              </a:spcBef>
            </a:pPr>
            <a:r>
              <a:rPr dirty="0" spc="-35"/>
              <a:t>Расширение</a:t>
            </a:r>
            <a:r>
              <a:rPr dirty="0" spc="-70"/>
              <a:t> </a:t>
            </a:r>
            <a:r>
              <a:rPr dirty="0" spc="-25"/>
              <a:t>спектра</a:t>
            </a:r>
            <a:r>
              <a:rPr dirty="0" spc="-80"/>
              <a:t> </a:t>
            </a:r>
            <a:r>
              <a:rPr dirty="0" spc="-40"/>
              <a:t>предоставляемых</a:t>
            </a:r>
            <a:r>
              <a:rPr dirty="0" spc="-75"/>
              <a:t> </a:t>
            </a:r>
            <a:r>
              <a:rPr dirty="0" spc="-10"/>
              <a:t>услуг.</a:t>
            </a:r>
          </a:p>
          <a:p>
            <a:pPr algn="ctr" marL="1905">
              <a:lnSpc>
                <a:spcPts val="3195"/>
              </a:lnSpc>
            </a:pPr>
            <a:r>
              <a:rPr dirty="0" spc="-30"/>
              <a:t>Платные</a:t>
            </a:r>
            <a:r>
              <a:rPr dirty="0" spc="-80"/>
              <a:t> </a:t>
            </a:r>
            <a:r>
              <a:rPr dirty="0" spc="-35"/>
              <a:t>социальные</a:t>
            </a:r>
            <a:r>
              <a:rPr dirty="0" spc="-75"/>
              <a:t> </a:t>
            </a:r>
            <a:r>
              <a:rPr dirty="0" spc="-10"/>
              <a:t>услуги.</a:t>
            </a:r>
          </a:p>
        </p:txBody>
      </p:sp>
      <p:pic>
        <p:nvPicPr>
          <p:cNvPr id="9" name="object 9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931664" y="1784604"/>
            <a:ext cx="3951732" cy="4436364"/>
          </a:xfrm>
          <a:prstGeom prst="rect">
            <a:avLst/>
          </a:prstGeom>
        </p:spPr>
      </p:pic>
      <p:sp>
        <p:nvSpPr>
          <p:cNvPr id="10" name="object 10" descr=""/>
          <p:cNvSpPr txBox="1"/>
          <p:nvPr/>
        </p:nvSpPr>
        <p:spPr>
          <a:xfrm>
            <a:off x="8284209" y="6509639"/>
            <a:ext cx="320675" cy="2546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10"/>
              </a:lnSpc>
            </a:pPr>
            <a:fld id="{81D60167-4931-47E6-BA6A-407CBD079E47}" type="slidenum"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10</a:t>
            </a:fld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94143" y="255865"/>
            <a:ext cx="8511173" cy="5477422"/>
          </a:xfrm>
          <a:prstGeom prst="rect">
            <a:avLst/>
          </a:prstGeom>
        </p:spPr>
      </p:pic>
      <p:sp>
        <p:nvSpPr>
          <p:cNvPr id="3" name="object 3" descr=""/>
          <p:cNvSpPr/>
          <p:nvPr/>
        </p:nvSpPr>
        <p:spPr>
          <a:xfrm>
            <a:off x="8028431" y="6451091"/>
            <a:ext cx="917575" cy="407034"/>
          </a:xfrm>
          <a:custGeom>
            <a:avLst/>
            <a:gdLst/>
            <a:ahLst/>
            <a:cxnLst/>
            <a:rect l="l" t="t" r="r" b="b"/>
            <a:pathLst>
              <a:path w="917575" h="407034">
                <a:moveTo>
                  <a:pt x="917448" y="0"/>
                </a:moveTo>
                <a:lnTo>
                  <a:pt x="0" y="0"/>
                </a:lnTo>
                <a:lnTo>
                  <a:pt x="0" y="406908"/>
                </a:lnTo>
                <a:lnTo>
                  <a:pt x="917448" y="406908"/>
                </a:lnTo>
                <a:lnTo>
                  <a:pt x="917448" y="0"/>
                </a:lnTo>
                <a:close/>
              </a:path>
            </a:pathLst>
          </a:custGeom>
          <a:solidFill>
            <a:srgbClr val="189B82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4" name="object 4" descr=""/>
          <p:cNvGrpSpPr/>
          <p:nvPr/>
        </p:nvGrpSpPr>
        <p:grpSpPr>
          <a:xfrm>
            <a:off x="4975859" y="1286294"/>
            <a:ext cx="4023360" cy="5240020"/>
            <a:chOff x="4975859" y="1286294"/>
            <a:chExt cx="4023360" cy="5240020"/>
          </a:xfrm>
        </p:grpSpPr>
        <p:pic>
          <p:nvPicPr>
            <p:cNvPr id="5" name="object 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975859" y="1286294"/>
              <a:ext cx="4023360" cy="5239512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167883" y="1478279"/>
              <a:ext cx="3653027" cy="4869180"/>
            </a:xfrm>
            <a:prstGeom prst="rect">
              <a:avLst/>
            </a:prstGeom>
          </p:spPr>
        </p:pic>
      </p:grpSp>
      <p:grpSp>
        <p:nvGrpSpPr>
          <p:cNvPr id="7" name="object 7" descr=""/>
          <p:cNvGrpSpPr/>
          <p:nvPr/>
        </p:nvGrpSpPr>
        <p:grpSpPr>
          <a:xfrm>
            <a:off x="0" y="2289086"/>
            <a:ext cx="3773804" cy="4569460"/>
            <a:chOff x="0" y="2289086"/>
            <a:chExt cx="3773804" cy="4569460"/>
          </a:xfrm>
        </p:grpSpPr>
        <p:pic>
          <p:nvPicPr>
            <p:cNvPr id="8" name="object 8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2289086"/>
              <a:ext cx="3773424" cy="4568912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2481071"/>
              <a:ext cx="3595115" cy="4376926"/>
            </a:xfrm>
            <a:prstGeom prst="rect">
              <a:avLst/>
            </a:prstGeom>
          </p:spPr>
        </p:pic>
      </p:grpSp>
      <p:pic>
        <p:nvPicPr>
          <p:cNvPr id="10" name="object 10" descr="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343655" y="2481072"/>
            <a:ext cx="2188464" cy="4376925"/>
          </a:xfrm>
          <a:prstGeom prst="rect">
            <a:avLst/>
          </a:prstGeom>
        </p:spPr>
      </p:pic>
      <p:sp>
        <p:nvSpPr>
          <p:cNvPr id="11" name="object 11" descr=""/>
          <p:cNvSpPr txBox="1"/>
          <p:nvPr/>
        </p:nvSpPr>
        <p:spPr>
          <a:xfrm>
            <a:off x="8268334" y="6477685"/>
            <a:ext cx="155575" cy="1530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140"/>
              </a:lnSpc>
            </a:pPr>
            <a:r>
              <a:rPr dirty="0" sz="1200" spc="-25">
                <a:solidFill>
                  <a:srgbClr val="888888"/>
                </a:solidFill>
                <a:latin typeface="Calibri"/>
                <a:cs typeface="Calibri"/>
              </a:rPr>
              <a:t>12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2" name="object 12" descr=""/>
          <p:cNvSpPr txBox="1"/>
          <p:nvPr/>
        </p:nvSpPr>
        <p:spPr>
          <a:xfrm>
            <a:off x="8284209" y="6509639"/>
            <a:ext cx="320675" cy="2546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10"/>
              </a:lnSpc>
            </a:pPr>
            <a:fld id="{81D60167-4931-47E6-BA6A-407CBD079E47}" type="slidenum"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12</a:t>
            </a:fld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8028431" y="6452615"/>
            <a:ext cx="917575" cy="405765"/>
          </a:xfrm>
          <a:custGeom>
            <a:avLst/>
            <a:gdLst/>
            <a:ahLst/>
            <a:cxnLst/>
            <a:rect l="l" t="t" r="r" b="b"/>
            <a:pathLst>
              <a:path w="917575" h="405765">
                <a:moveTo>
                  <a:pt x="917448" y="0"/>
                </a:moveTo>
                <a:lnTo>
                  <a:pt x="0" y="0"/>
                </a:lnTo>
                <a:lnTo>
                  <a:pt x="0" y="405382"/>
                </a:lnTo>
                <a:lnTo>
                  <a:pt x="917448" y="405382"/>
                </a:lnTo>
                <a:lnTo>
                  <a:pt x="917448" y="0"/>
                </a:lnTo>
                <a:close/>
              </a:path>
            </a:pathLst>
          </a:custGeom>
          <a:solidFill>
            <a:srgbClr val="189B82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 descr=""/>
          <p:cNvGrpSpPr/>
          <p:nvPr/>
        </p:nvGrpSpPr>
        <p:grpSpPr>
          <a:xfrm>
            <a:off x="4666869" y="2988945"/>
            <a:ext cx="4222750" cy="2754630"/>
            <a:chOff x="4666869" y="2988945"/>
            <a:chExt cx="4222750" cy="2754630"/>
          </a:xfrm>
        </p:grpSpPr>
        <p:sp>
          <p:nvSpPr>
            <p:cNvPr id="4" name="object 4" descr=""/>
            <p:cNvSpPr/>
            <p:nvPr/>
          </p:nvSpPr>
          <p:spPr>
            <a:xfrm>
              <a:off x="4676394" y="2998470"/>
              <a:ext cx="4203700" cy="2735580"/>
            </a:xfrm>
            <a:custGeom>
              <a:avLst/>
              <a:gdLst/>
              <a:ahLst/>
              <a:cxnLst/>
              <a:rect l="l" t="t" r="r" b="b"/>
              <a:pathLst>
                <a:path w="4203700" h="2735579">
                  <a:moveTo>
                    <a:pt x="3747261" y="0"/>
                  </a:moveTo>
                  <a:lnTo>
                    <a:pt x="455929" y="0"/>
                  </a:lnTo>
                  <a:lnTo>
                    <a:pt x="409307" y="2353"/>
                  </a:lnTo>
                  <a:lnTo>
                    <a:pt x="364033" y="9261"/>
                  </a:lnTo>
                  <a:lnTo>
                    <a:pt x="320336" y="20494"/>
                  </a:lnTo>
                  <a:lnTo>
                    <a:pt x="278445" y="35823"/>
                  </a:lnTo>
                  <a:lnTo>
                    <a:pt x="238589" y="55020"/>
                  </a:lnTo>
                  <a:lnTo>
                    <a:pt x="200998" y="77855"/>
                  </a:lnTo>
                  <a:lnTo>
                    <a:pt x="165900" y="104100"/>
                  </a:lnTo>
                  <a:lnTo>
                    <a:pt x="133524" y="133524"/>
                  </a:lnTo>
                  <a:lnTo>
                    <a:pt x="104100" y="165900"/>
                  </a:lnTo>
                  <a:lnTo>
                    <a:pt x="77855" y="200998"/>
                  </a:lnTo>
                  <a:lnTo>
                    <a:pt x="55020" y="238589"/>
                  </a:lnTo>
                  <a:lnTo>
                    <a:pt x="35823" y="278445"/>
                  </a:lnTo>
                  <a:lnTo>
                    <a:pt x="20494" y="320336"/>
                  </a:lnTo>
                  <a:lnTo>
                    <a:pt x="9261" y="364033"/>
                  </a:lnTo>
                  <a:lnTo>
                    <a:pt x="2353" y="409307"/>
                  </a:lnTo>
                  <a:lnTo>
                    <a:pt x="0" y="455929"/>
                  </a:lnTo>
                  <a:lnTo>
                    <a:pt x="0" y="2279649"/>
                  </a:lnTo>
                  <a:lnTo>
                    <a:pt x="2353" y="2326272"/>
                  </a:lnTo>
                  <a:lnTo>
                    <a:pt x="9261" y="2371546"/>
                  </a:lnTo>
                  <a:lnTo>
                    <a:pt x="20494" y="2415243"/>
                  </a:lnTo>
                  <a:lnTo>
                    <a:pt x="35823" y="2457134"/>
                  </a:lnTo>
                  <a:lnTo>
                    <a:pt x="55020" y="2496990"/>
                  </a:lnTo>
                  <a:lnTo>
                    <a:pt x="77855" y="2534581"/>
                  </a:lnTo>
                  <a:lnTo>
                    <a:pt x="104100" y="2569679"/>
                  </a:lnTo>
                  <a:lnTo>
                    <a:pt x="133524" y="2602055"/>
                  </a:lnTo>
                  <a:lnTo>
                    <a:pt x="165900" y="2631479"/>
                  </a:lnTo>
                  <a:lnTo>
                    <a:pt x="200998" y="2657724"/>
                  </a:lnTo>
                  <a:lnTo>
                    <a:pt x="238589" y="2680559"/>
                  </a:lnTo>
                  <a:lnTo>
                    <a:pt x="278445" y="2699756"/>
                  </a:lnTo>
                  <a:lnTo>
                    <a:pt x="320336" y="2715085"/>
                  </a:lnTo>
                  <a:lnTo>
                    <a:pt x="364033" y="2726318"/>
                  </a:lnTo>
                  <a:lnTo>
                    <a:pt x="409307" y="2733226"/>
                  </a:lnTo>
                  <a:lnTo>
                    <a:pt x="455929" y="2735579"/>
                  </a:lnTo>
                  <a:lnTo>
                    <a:pt x="3747261" y="2735579"/>
                  </a:lnTo>
                  <a:lnTo>
                    <a:pt x="3793884" y="2733226"/>
                  </a:lnTo>
                  <a:lnTo>
                    <a:pt x="3839158" y="2726318"/>
                  </a:lnTo>
                  <a:lnTo>
                    <a:pt x="3882855" y="2715085"/>
                  </a:lnTo>
                  <a:lnTo>
                    <a:pt x="3924746" y="2699756"/>
                  </a:lnTo>
                  <a:lnTo>
                    <a:pt x="3964602" y="2680559"/>
                  </a:lnTo>
                  <a:lnTo>
                    <a:pt x="4002193" y="2657724"/>
                  </a:lnTo>
                  <a:lnTo>
                    <a:pt x="4037291" y="2631479"/>
                  </a:lnTo>
                  <a:lnTo>
                    <a:pt x="4069667" y="2602055"/>
                  </a:lnTo>
                  <a:lnTo>
                    <a:pt x="4099091" y="2569679"/>
                  </a:lnTo>
                  <a:lnTo>
                    <a:pt x="4125336" y="2534581"/>
                  </a:lnTo>
                  <a:lnTo>
                    <a:pt x="4148171" y="2496990"/>
                  </a:lnTo>
                  <a:lnTo>
                    <a:pt x="4167368" y="2457134"/>
                  </a:lnTo>
                  <a:lnTo>
                    <a:pt x="4182697" y="2415243"/>
                  </a:lnTo>
                  <a:lnTo>
                    <a:pt x="4193930" y="2371546"/>
                  </a:lnTo>
                  <a:lnTo>
                    <a:pt x="4200838" y="2326272"/>
                  </a:lnTo>
                  <a:lnTo>
                    <a:pt x="4203191" y="2279649"/>
                  </a:lnTo>
                  <a:lnTo>
                    <a:pt x="4203191" y="455929"/>
                  </a:lnTo>
                  <a:lnTo>
                    <a:pt x="4200838" y="409307"/>
                  </a:lnTo>
                  <a:lnTo>
                    <a:pt x="4193930" y="364033"/>
                  </a:lnTo>
                  <a:lnTo>
                    <a:pt x="4182697" y="320336"/>
                  </a:lnTo>
                  <a:lnTo>
                    <a:pt x="4167368" y="278445"/>
                  </a:lnTo>
                  <a:lnTo>
                    <a:pt x="4148171" y="238589"/>
                  </a:lnTo>
                  <a:lnTo>
                    <a:pt x="4125336" y="200998"/>
                  </a:lnTo>
                  <a:lnTo>
                    <a:pt x="4099091" y="165900"/>
                  </a:lnTo>
                  <a:lnTo>
                    <a:pt x="4069667" y="133524"/>
                  </a:lnTo>
                  <a:lnTo>
                    <a:pt x="4037291" y="104100"/>
                  </a:lnTo>
                  <a:lnTo>
                    <a:pt x="4002193" y="77855"/>
                  </a:lnTo>
                  <a:lnTo>
                    <a:pt x="3964602" y="55020"/>
                  </a:lnTo>
                  <a:lnTo>
                    <a:pt x="3924746" y="35823"/>
                  </a:lnTo>
                  <a:lnTo>
                    <a:pt x="3882855" y="20494"/>
                  </a:lnTo>
                  <a:lnTo>
                    <a:pt x="3839158" y="9261"/>
                  </a:lnTo>
                  <a:lnTo>
                    <a:pt x="3793884" y="2353"/>
                  </a:lnTo>
                  <a:lnTo>
                    <a:pt x="3747261" y="0"/>
                  </a:lnTo>
                  <a:close/>
                </a:path>
              </a:pathLst>
            </a:custGeom>
            <a:solidFill>
              <a:srgbClr val="FAE4D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4676394" y="2998470"/>
              <a:ext cx="4203700" cy="2735580"/>
            </a:xfrm>
            <a:custGeom>
              <a:avLst/>
              <a:gdLst/>
              <a:ahLst/>
              <a:cxnLst/>
              <a:rect l="l" t="t" r="r" b="b"/>
              <a:pathLst>
                <a:path w="4203700" h="2735579">
                  <a:moveTo>
                    <a:pt x="0" y="455929"/>
                  </a:moveTo>
                  <a:lnTo>
                    <a:pt x="2353" y="409307"/>
                  </a:lnTo>
                  <a:lnTo>
                    <a:pt x="9261" y="364033"/>
                  </a:lnTo>
                  <a:lnTo>
                    <a:pt x="20494" y="320336"/>
                  </a:lnTo>
                  <a:lnTo>
                    <a:pt x="35823" y="278445"/>
                  </a:lnTo>
                  <a:lnTo>
                    <a:pt x="55020" y="238589"/>
                  </a:lnTo>
                  <a:lnTo>
                    <a:pt x="77855" y="200998"/>
                  </a:lnTo>
                  <a:lnTo>
                    <a:pt x="104100" y="165900"/>
                  </a:lnTo>
                  <a:lnTo>
                    <a:pt x="133524" y="133524"/>
                  </a:lnTo>
                  <a:lnTo>
                    <a:pt x="165900" y="104100"/>
                  </a:lnTo>
                  <a:lnTo>
                    <a:pt x="200998" y="77855"/>
                  </a:lnTo>
                  <a:lnTo>
                    <a:pt x="238589" y="55020"/>
                  </a:lnTo>
                  <a:lnTo>
                    <a:pt x="278445" y="35823"/>
                  </a:lnTo>
                  <a:lnTo>
                    <a:pt x="320336" y="20494"/>
                  </a:lnTo>
                  <a:lnTo>
                    <a:pt x="364033" y="9261"/>
                  </a:lnTo>
                  <a:lnTo>
                    <a:pt x="409307" y="2353"/>
                  </a:lnTo>
                  <a:lnTo>
                    <a:pt x="455929" y="0"/>
                  </a:lnTo>
                  <a:lnTo>
                    <a:pt x="3747261" y="0"/>
                  </a:lnTo>
                  <a:lnTo>
                    <a:pt x="3793884" y="2353"/>
                  </a:lnTo>
                  <a:lnTo>
                    <a:pt x="3839158" y="9261"/>
                  </a:lnTo>
                  <a:lnTo>
                    <a:pt x="3882855" y="20494"/>
                  </a:lnTo>
                  <a:lnTo>
                    <a:pt x="3924746" y="35823"/>
                  </a:lnTo>
                  <a:lnTo>
                    <a:pt x="3964602" y="55020"/>
                  </a:lnTo>
                  <a:lnTo>
                    <a:pt x="4002193" y="77855"/>
                  </a:lnTo>
                  <a:lnTo>
                    <a:pt x="4037291" y="104100"/>
                  </a:lnTo>
                  <a:lnTo>
                    <a:pt x="4069667" y="133524"/>
                  </a:lnTo>
                  <a:lnTo>
                    <a:pt x="4099091" y="165900"/>
                  </a:lnTo>
                  <a:lnTo>
                    <a:pt x="4125336" y="200998"/>
                  </a:lnTo>
                  <a:lnTo>
                    <a:pt x="4148171" y="238589"/>
                  </a:lnTo>
                  <a:lnTo>
                    <a:pt x="4167368" y="278445"/>
                  </a:lnTo>
                  <a:lnTo>
                    <a:pt x="4182697" y="320336"/>
                  </a:lnTo>
                  <a:lnTo>
                    <a:pt x="4193930" y="364033"/>
                  </a:lnTo>
                  <a:lnTo>
                    <a:pt x="4200838" y="409307"/>
                  </a:lnTo>
                  <a:lnTo>
                    <a:pt x="4203191" y="455929"/>
                  </a:lnTo>
                  <a:lnTo>
                    <a:pt x="4203191" y="2279649"/>
                  </a:lnTo>
                  <a:lnTo>
                    <a:pt x="4200838" y="2326272"/>
                  </a:lnTo>
                  <a:lnTo>
                    <a:pt x="4193930" y="2371546"/>
                  </a:lnTo>
                  <a:lnTo>
                    <a:pt x="4182697" y="2415243"/>
                  </a:lnTo>
                  <a:lnTo>
                    <a:pt x="4167368" y="2457134"/>
                  </a:lnTo>
                  <a:lnTo>
                    <a:pt x="4148171" y="2496990"/>
                  </a:lnTo>
                  <a:lnTo>
                    <a:pt x="4125336" y="2534581"/>
                  </a:lnTo>
                  <a:lnTo>
                    <a:pt x="4099091" y="2569679"/>
                  </a:lnTo>
                  <a:lnTo>
                    <a:pt x="4069667" y="2602055"/>
                  </a:lnTo>
                  <a:lnTo>
                    <a:pt x="4037291" y="2631479"/>
                  </a:lnTo>
                  <a:lnTo>
                    <a:pt x="4002193" y="2657724"/>
                  </a:lnTo>
                  <a:lnTo>
                    <a:pt x="3964602" y="2680559"/>
                  </a:lnTo>
                  <a:lnTo>
                    <a:pt x="3924746" y="2699756"/>
                  </a:lnTo>
                  <a:lnTo>
                    <a:pt x="3882855" y="2715085"/>
                  </a:lnTo>
                  <a:lnTo>
                    <a:pt x="3839158" y="2726318"/>
                  </a:lnTo>
                  <a:lnTo>
                    <a:pt x="3793884" y="2733226"/>
                  </a:lnTo>
                  <a:lnTo>
                    <a:pt x="3747261" y="2735579"/>
                  </a:lnTo>
                  <a:lnTo>
                    <a:pt x="455929" y="2735579"/>
                  </a:lnTo>
                  <a:lnTo>
                    <a:pt x="409307" y="2733226"/>
                  </a:lnTo>
                  <a:lnTo>
                    <a:pt x="364033" y="2726318"/>
                  </a:lnTo>
                  <a:lnTo>
                    <a:pt x="320336" y="2715085"/>
                  </a:lnTo>
                  <a:lnTo>
                    <a:pt x="278445" y="2699756"/>
                  </a:lnTo>
                  <a:lnTo>
                    <a:pt x="238589" y="2680559"/>
                  </a:lnTo>
                  <a:lnTo>
                    <a:pt x="200998" y="2657724"/>
                  </a:lnTo>
                  <a:lnTo>
                    <a:pt x="165900" y="2631479"/>
                  </a:lnTo>
                  <a:lnTo>
                    <a:pt x="133524" y="2602055"/>
                  </a:lnTo>
                  <a:lnTo>
                    <a:pt x="104100" y="2569679"/>
                  </a:lnTo>
                  <a:lnTo>
                    <a:pt x="77855" y="2534581"/>
                  </a:lnTo>
                  <a:lnTo>
                    <a:pt x="55020" y="2496990"/>
                  </a:lnTo>
                  <a:lnTo>
                    <a:pt x="35823" y="2457134"/>
                  </a:lnTo>
                  <a:lnTo>
                    <a:pt x="20494" y="2415243"/>
                  </a:lnTo>
                  <a:lnTo>
                    <a:pt x="9261" y="2371546"/>
                  </a:lnTo>
                  <a:lnTo>
                    <a:pt x="2353" y="2326272"/>
                  </a:lnTo>
                  <a:lnTo>
                    <a:pt x="0" y="2279649"/>
                  </a:lnTo>
                  <a:lnTo>
                    <a:pt x="0" y="455929"/>
                  </a:lnTo>
                  <a:close/>
                </a:path>
              </a:pathLst>
            </a:custGeom>
            <a:ln w="19049">
              <a:solidFill>
                <a:srgbClr val="C55A11"/>
              </a:solidFill>
              <a:prstDash val="sysDash"/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 descr=""/>
          <p:cNvSpPr txBox="1"/>
          <p:nvPr/>
        </p:nvSpPr>
        <p:spPr>
          <a:xfrm>
            <a:off x="254304" y="1004163"/>
            <a:ext cx="8359140" cy="1567815"/>
          </a:xfrm>
          <a:prstGeom prst="rect">
            <a:avLst/>
          </a:prstGeom>
        </p:spPr>
        <p:txBody>
          <a:bodyPr wrap="square" lIns="0" tIns="47625" rIns="0" bIns="0" rtlCol="0" vert="horz">
            <a:spAutoFit/>
          </a:bodyPr>
          <a:lstStyle/>
          <a:p>
            <a:pPr algn="just" marL="12700">
              <a:lnSpc>
                <a:spcPct val="100000"/>
              </a:lnSpc>
              <a:spcBef>
                <a:spcPts val="375"/>
              </a:spcBef>
            </a:pPr>
            <a:r>
              <a:rPr dirty="0" sz="2300">
                <a:latin typeface="Calibri"/>
                <a:cs typeface="Calibri"/>
              </a:rPr>
              <a:t>Инвалиды</a:t>
            </a:r>
            <a:r>
              <a:rPr dirty="0" sz="2300" spc="-35">
                <a:latin typeface="Calibri"/>
                <a:cs typeface="Calibri"/>
              </a:rPr>
              <a:t> </a:t>
            </a:r>
            <a:r>
              <a:rPr dirty="0" sz="2300">
                <a:latin typeface="Calibri"/>
                <a:cs typeface="Calibri"/>
              </a:rPr>
              <a:t>по</a:t>
            </a:r>
            <a:r>
              <a:rPr dirty="0" sz="2300" spc="-20">
                <a:latin typeface="Calibri"/>
                <a:cs typeface="Calibri"/>
              </a:rPr>
              <a:t> </a:t>
            </a:r>
            <a:r>
              <a:rPr dirty="0" sz="2300">
                <a:latin typeface="Calibri"/>
                <a:cs typeface="Calibri"/>
              </a:rPr>
              <a:t>слуху,</a:t>
            </a:r>
            <a:r>
              <a:rPr dirty="0" sz="2300" spc="-10">
                <a:latin typeface="Calibri"/>
                <a:cs typeface="Calibri"/>
              </a:rPr>
              <a:t> </a:t>
            </a:r>
            <a:r>
              <a:rPr dirty="0" sz="2300">
                <a:latin typeface="Calibri"/>
                <a:cs typeface="Calibri"/>
              </a:rPr>
              <a:t>зрению,</a:t>
            </a:r>
            <a:r>
              <a:rPr dirty="0" sz="2300" spc="-25">
                <a:latin typeface="Calibri"/>
                <a:cs typeface="Calibri"/>
              </a:rPr>
              <a:t> </a:t>
            </a:r>
            <a:r>
              <a:rPr dirty="0" sz="2300" spc="-10">
                <a:latin typeface="Calibri"/>
                <a:cs typeface="Calibri"/>
              </a:rPr>
              <a:t>инвалиды-колясочники,</a:t>
            </a:r>
            <a:r>
              <a:rPr dirty="0" sz="2300" spc="-30">
                <a:latin typeface="Calibri"/>
                <a:cs typeface="Calibri"/>
              </a:rPr>
              <a:t> </a:t>
            </a:r>
            <a:r>
              <a:rPr dirty="0" sz="2300" spc="-10">
                <a:latin typeface="Calibri"/>
                <a:cs typeface="Calibri"/>
              </a:rPr>
              <a:t>опорники</a:t>
            </a:r>
            <a:endParaRPr sz="2300">
              <a:latin typeface="Calibri"/>
              <a:cs typeface="Calibri"/>
            </a:endParaRPr>
          </a:p>
          <a:p>
            <a:pPr algn="just" marL="12700" marR="5080">
              <a:lnSpc>
                <a:spcPct val="110000"/>
              </a:lnSpc>
            </a:pPr>
            <a:r>
              <a:rPr dirty="0" sz="2300">
                <a:latin typeface="Calibri"/>
                <a:cs typeface="Calibri"/>
              </a:rPr>
              <a:t>имеют</a:t>
            </a:r>
            <a:r>
              <a:rPr dirty="0" sz="2300" spc="-65">
                <a:latin typeface="Calibri"/>
                <a:cs typeface="Calibri"/>
              </a:rPr>
              <a:t> </a:t>
            </a:r>
            <a:r>
              <a:rPr dirty="0" sz="2300">
                <a:latin typeface="Calibri"/>
                <a:cs typeface="Calibri"/>
              </a:rPr>
              <a:t>индивидуальные</a:t>
            </a:r>
            <a:r>
              <a:rPr dirty="0" sz="2300" spc="-50">
                <a:latin typeface="Calibri"/>
                <a:cs typeface="Calibri"/>
              </a:rPr>
              <a:t> </a:t>
            </a:r>
            <a:r>
              <a:rPr dirty="0" sz="2300">
                <a:latin typeface="Calibri"/>
                <a:cs typeface="Calibri"/>
              </a:rPr>
              <a:t>программы</a:t>
            </a:r>
            <a:r>
              <a:rPr dirty="0" sz="2300" spc="-45">
                <a:latin typeface="Calibri"/>
                <a:cs typeface="Calibri"/>
              </a:rPr>
              <a:t> </a:t>
            </a:r>
            <a:r>
              <a:rPr dirty="0" sz="2300">
                <a:latin typeface="Calibri"/>
                <a:cs typeface="Calibri"/>
              </a:rPr>
              <a:t>реабилитации</a:t>
            </a:r>
            <a:r>
              <a:rPr dirty="0" sz="2300" spc="-40">
                <a:latin typeface="Calibri"/>
                <a:cs typeface="Calibri"/>
              </a:rPr>
              <a:t> </a:t>
            </a:r>
            <a:r>
              <a:rPr dirty="0" sz="2300">
                <a:latin typeface="Calibri"/>
                <a:cs typeface="Calibri"/>
              </a:rPr>
              <a:t>(абилитации)</a:t>
            </a:r>
            <a:r>
              <a:rPr dirty="0" sz="2300" spc="-60">
                <a:latin typeface="Calibri"/>
                <a:cs typeface="Calibri"/>
              </a:rPr>
              <a:t> </a:t>
            </a:r>
            <a:r>
              <a:rPr dirty="0" sz="2300" spc="-50">
                <a:latin typeface="Calibri"/>
                <a:cs typeface="Calibri"/>
              </a:rPr>
              <a:t>в </a:t>
            </a:r>
            <a:r>
              <a:rPr dirty="0" sz="2300">
                <a:latin typeface="Calibri"/>
                <a:cs typeface="Calibri"/>
              </a:rPr>
              <a:t>соответствии</a:t>
            </a:r>
            <a:r>
              <a:rPr dirty="0" sz="2300" spc="-70">
                <a:latin typeface="Calibri"/>
                <a:cs typeface="Calibri"/>
              </a:rPr>
              <a:t> </a:t>
            </a:r>
            <a:r>
              <a:rPr dirty="0" sz="2300">
                <a:latin typeface="Calibri"/>
                <a:cs typeface="Calibri"/>
              </a:rPr>
              <a:t>с</a:t>
            </a:r>
            <a:r>
              <a:rPr dirty="0" sz="2300" spc="-45">
                <a:latin typeface="Calibri"/>
                <a:cs typeface="Calibri"/>
              </a:rPr>
              <a:t> </a:t>
            </a:r>
            <a:r>
              <a:rPr dirty="0" sz="2300">
                <a:latin typeface="Calibri"/>
                <a:cs typeface="Calibri"/>
              </a:rPr>
              <a:t>которой</a:t>
            </a:r>
            <a:r>
              <a:rPr dirty="0" sz="2300" spc="-60">
                <a:latin typeface="Calibri"/>
                <a:cs typeface="Calibri"/>
              </a:rPr>
              <a:t> </a:t>
            </a:r>
            <a:r>
              <a:rPr dirty="0" sz="2300">
                <a:latin typeface="Calibri"/>
                <a:cs typeface="Calibri"/>
              </a:rPr>
              <a:t>им</a:t>
            </a:r>
            <a:r>
              <a:rPr dirty="0" sz="2300" spc="-50">
                <a:latin typeface="Calibri"/>
                <a:cs typeface="Calibri"/>
              </a:rPr>
              <a:t> </a:t>
            </a:r>
            <a:r>
              <a:rPr dirty="0" sz="2300" spc="-10">
                <a:latin typeface="Calibri"/>
                <a:cs typeface="Calibri"/>
              </a:rPr>
              <a:t>предоставляются</a:t>
            </a:r>
            <a:r>
              <a:rPr dirty="0" sz="2300" spc="-50">
                <a:latin typeface="Calibri"/>
                <a:cs typeface="Calibri"/>
              </a:rPr>
              <a:t> </a:t>
            </a:r>
            <a:r>
              <a:rPr dirty="0" sz="2300">
                <a:latin typeface="Calibri"/>
                <a:cs typeface="Calibri"/>
              </a:rPr>
              <a:t>технические</a:t>
            </a:r>
            <a:r>
              <a:rPr dirty="0" sz="2300" spc="-60">
                <a:latin typeface="Calibri"/>
                <a:cs typeface="Calibri"/>
              </a:rPr>
              <a:t> </a:t>
            </a:r>
            <a:r>
              <a:rPr dirty="0" sz="2300" spc="-10">
                <a:latin typeface="Calibri"/>
                <a:cs typeface="Calibri"/>
              </a:rPr>
              <a:t>средства реабилитации.</a:t>
            </a:r>
            <a:endParaRPr sz="2300">
              <a:latin typeface="Calibri"/>
              <a:cs typeface="Calibri"/>
            </a:endParaRPr>
          </a:p>
        </p:txBody>
      </p:sp>
      <p:sp>
        <p:nvSpPr>
          <p:cNvPr id="7" name="object 7" descr=""/>
          <p:cNvSpPr/>
          <p:nvPr/>
        </p:nvSpPr>
        <p:spPr>
          <a:xfrm>
            <a:off x="0" y="0"/>
            <a:ext cx="9144000" cy="1053465"/>
          </a:xfrm>
          <a:custGeom>
            <a:avLst/>
            <a:gdLst/>
            <a:ahLst/>
            <a:cxnLst/>
            <a:rect l="l" t="t" r="r" b="b"/>
            <a:pathLst>
              <a:path w="9144000" h="1053465">
                <a:moveTo>
                  <a:pt x="9144000" y="0"/>
                </a:moveTo>
                <a:lnTo>
                  <a:pt x="0" y="0"/>
                </a:lnTo>
                <a:lnTo>
                  <a:pt x="0" y="1053084"/>
                </a:lnTo>
                <a:lnTo>
                  <a:pt x="9144000" y="1053084"/>
                </a:lnTo>
                <a:lnTo>
                  <a:pt x="9144000" y="0"/>
                </a:lnTo>
                <a:close/>
              </a:path>
            </a:pathLst>
          </a:custGeom>
          <a:solidFill>
            <a:srgbClr val="189B8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60960" rIns="0" bIns="0" rtlCol="0" vert="horz">
            <a:spAutoFit/>
          </a:bodyPr>
          <a:lstStyle/>
          <a:p>
            <a:pPr marL="3844925" marR="5080" indent="-3434715">
              <a:lnSpc>
                <a:spcPts val="3020"/>
              </a:lnSpc>
              <a:spcBef>
                <a:spcPts val="480"/>
              </a:spcBef>
            </a:pPr>
            <a:r>
              <a:rPr dirty="0" spc="-20"/>
              <a:t>Работа</a:t>
            </a:r>
            <a:r>
              <a:rPr dirty="0" spc="-85"/>
              <a:t> </a:t>
            </a:r>
            <a:r>
              <a:rPr dirty="0"/>
              <a:t>с</a:t>
            </a:r>
            <a:r>
              <a:rPr dirty="0" spc="-30"/>
              <a:t> </a:t>
            </a:r>
            <a:r>
              <a:rPr dirty="0" spc="-35"/>
              <a:t>гражданами</a:t>
            </a:r>
            <a:r>
              <a:rPr dirty="0" spc="-85"/>
              <a:t> </a:t>
            </a:r>
            <a:r>
              <a:rPr dirty="0"/>
              <a:t>с</a:t>
            </a:r>
            <a:r>
              <a:rPr dirty="0" spc="-30"/>
              <a:t> </a:t>
            </a:r>
            <a:r>
              <a:rPr dirty="0" spc="-35"/>
              <a:t>ограниченными</a:t>
            </a:r>
            <a:r>
              <a:rPr dirty="0" spc="-80"/>
              <a:t> </a:t>
            </a:r>
            <a:r>
              <a:rPr dirty="0" spc="-10"/>
              <a:t>возможностями здоровья</a:t>
            </a:r>
          </a:p>
        </p:txBody>
      </p:sp>
      <p:grpSp>
        <p:nvGrpSpPr>
          <p:cNvPr id="9" name="object 9" descr=""/>
          <p:cNvGrpSpPr/>
          <p:nvPr/>
        </p:nvGrpSpPr>
        <p:grpSpPr>
          <a:xfrm>
            <a:off x="411480" y="2895345"/>
            <a:ext cx="4089400" cy="3686810"/>
            <a:chOff x="411480" y="2895345"/>
            <a:chExt cx="4089400" cy="3686810"/>
          </a:xfrm>
        </p:grpSpPr>
        <p:sp>
          <p:nvSpPr>
            <p:cNvPr id="10" name="object 10" descr=""/>
            <p:cNvSpPr/>
            <p:nvPr/>
          </p:nvSpPr>
          <p:spPr>
            <a:xfrm>
              <a:off x="411480" y="2959607"/>
              <a:ext cx="4089400" cy="3622675"/>
            </a:xfrm>
            <a:custGeom>
              <a:avLst/>
              <a:gdLst/>
              <a:ahLst/>
              <a:cxnLst/>
              <a:rect l="l" t="t" r="r" b="b"/>
              <a:pathLst>
                <a:path w="4089400" h="3622675">
                  <a:moveTo>
                    <a:pt x="2044445" y="0"/>
                  </a:moveTo>
                  <a:lnTo>
                    <a:pt x="0" y="3622548"/>
                  </a:lnTo>
                  <a:lnTo>
                    <a:pt x="4088892" y="3622548"/>
                  </a:lnTo>
                  <a:lnTo>
                    <a:pt x="2044445" y="0"/>
                  </a:lnTo>
                  <a:close/>
                </a:path>
              </a:pathLst>
            </a:custGeom>
            <a:solidFill>
              <a:srgbClr val="53823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 descr=""/>
            <p:cNvSpPr/>
            <p:nvPr/>
          </p:nvSpPr>
          <p:spPr>
            <a:xfrm>
              <a:off x="458724" y="2901695"/>
              <a:ext cx="3845560" cy="1454150"/>
            </a:xfrm>
            <a:custGeom>
              <a:avLst/>
              <a:gdLst/>
              <a:ahLst/>
              <a:cxnLst/>
              <a:rect l="l" t="t" r="r" b="b"/>
              <a:pathLst>
                <a:path w="3845560" h="1454150">
                  <a:moveTo>
                    <a:pt x="3602736" y="0"/>
                  </a:moveTo>
                  <a:lnTo>
                    <a:pt x="242316" y="0"/>
                  </a:lnTo>
                  <a:lnTo>
                    <a:pt x="193483" y="4921"/>
                  </a:lnTo>
                  <a:lnTo>
                    <a:pt x="147998" y="19038"/>
                  </a:lnTo>
                  <a:lnTo>
                    <a:pt x="106838" y="41375"/>
                  </a:lnTo>
                  <a:lnTo>
                    <a:pt x="70975" y="70961"/>
                  </a:lnTo>
                  <a:lnTo>
                    <a:pt x="41385" y="106821"/>
                  </a:lnTo>
                  <a:lnTo>
                    <a:pt x="19043" y="147982"/>
                  </a:lnTo>
                  <a:lnTo>
                    <a:pt x="4923" y="193472"/>
                  </a:lnTo>
                  <a:lnTo>
                    <a:pt x="0" y="242315"/>
                  </a:lnTo>
                  <a:lnTo>
                    <a:pt x="0" y="1211579"/>
                  </a:lnTo>
                  <a:lnTo>
                    <a:pt x="4923" y="1260423"/>
                  </a:lnTo>
                  <a:lnTo>
                    <a:pt x="19043" y="1305913"/>
                  </a:lnTo>
                  <a:lnTo>
                    <a:pt x="41385" y="1347074"/>
                  </a:lnTo>
                  <a:lnTo>
                    <a:pt x="70975" y="1382934"/>
                  </a:lnTo>
                  <a:lnTo>
                    <a:pt x="106838" y="1412520"/>
                  </a:lnTo>
                  <a:lnTo>
                    <a:pt x="147998" y="1434857"/>
                  </a:lnTo>
                  <a:lnTo>
                    <a:pt x="193483" y="1448974"/>
                  </a:lnTo>
                  <a:lnTo>
                    <a:pt x="242316" y="1453895"/>
                  </a:lnTo>
                  <a:lnTo>
                    <a:pt x="3602736" y="1453895"/>
                  </a:lnTo>
                  <a:lnTo>
                    <a:pt x="3651579" y="1448974"/>
                  </a:lnTo>
                  <a:lnTo>
                    <a:pt x="3697069" y="1434857"/>
                  </a:lnTo>
                  <a:lnTo>
                    <a:pt x="3738230" y="1412520"/>
                  </a:lnTo>
                  <a:lnTo>
                    <a:pt x="3774090" y="1382934"/>
                  </a:lnTo>
                  <a:lnTo>
                    <a:pt x="3803676" y="1347074"/>
                  </a:lnTo>
                  <a:lnTo>
                    <a:pt x="3826013" y="1305913"/>
                  </a:lnTo>
                  <a:lnTo>
                    <a:pt x="3840130" y="1260423"/>
                  </a:lnTo>
                  <a:lnTo>
                    <a:pt x="3845052" y="1211579"/>
                  </a:lnTo>
                  <a:lnTo>
                    <a:pt x="3845052" y="242315"/>
                  </a:lnTo>
                  <a:lnTo>
                    <a:pt x="3840130" y="193472"/>
                  </a:lnTo>
                  <a:lnTo>
                    <a:pt x="3826013" y="147982"/>
                  </a:lnTo>
                  <a:lnTo>
                    <a:pt x="3803676" y="106821"/>
                  </a:lnTo>
                  <a:lnTo>
                    <a:pt x="3774090" y="70961"/>
                  </a:lnTo>
                  <a:lnTo>
                    <a:pt x="3738230" y="41375"/>
                  </a:lnTo>
                  <a:lnTo>
                    <a:pt x="3697069" y="19038"/>
                  </a:lnTo>
                  <a:lnTo>
                    <a:pt x="3651579" y="4921"/>
                  </a:lnTo>
                  <a:lnTo>
                    <a:pt x="3602736" y="0"/>
                  </a:lnTo>
                  <a:close/>
                </a:path>
              </a:pathLst>
            </a:custGeom>
            <a:solidFill>
              <a:srgbClr val="FFFFFF">
                <a:alpha val="90194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 descr=""/>
            <p:cNvSpPr/>
            <p:nvPr/>
          </p:nvSpPr>
          <p:spPr>
            <a:xfrm>
              <a:off x="458724" y="2901695"/>
              <a:ext cx="3845560" cy="1454150"/>
            </a:xfrm>
            <a:custGeom>
              <a:avLst/>
              <a:gdLst/>
              <a:ahLst/>
              <a:cxnLst/>
              <a:rect l="l" t="t" r="r" b="b"/>
              <a:pathLst>
                <a:path w="3845560" h="1454150">
                  <a:moveTo>
                    <a:pt x="0" y="242315"/>
                  </a:moveTo>
                  <a:lnTo>
                    <a:pt x="4923" y="193472"/>
                  </a:lnTo>
                  <a:lnTo>
                    <a:pt x="19043" y="147982"/>
                  </a:lnTo>
                  <a:lnTo>
                    <a:pt x="41385" y="106821"/>
                  </a:lnTo>
                  <a:lnTo>
                    <a:pt x="70975" y="70961"/>
                  </a:lnTo>
                  <a:lnTo>
                    <a:pt x="106838" y="41375"/>
                  </a:lnTo>
                  <a:lnTo>
                    <a:pt x="147998" y="19038"/>
                  </a:lnTo>
                  <a:lnTo>
                    <a:pt x="193483" y="4921"/>
                  </a:lnTo>
                  <a:lnTo>
                    <a:pt x="242316" y="0"/>
                  </a:lnTo>
                  <a:lnTo>
                    <a:pt x="3602736" y="0"/>
                  </a:lnTo>
                  <a:lnTo>
                    <a:pt x="3651579" y="4921"/>
                  </a:lnTo>
                  <a:lnTo>
                    <a:pt x="3697069" y="19038"/>
                  </a:lnTo>
                  <a:lnTo>
                    <a:pt x="3738230" y="41375"/>
                  </a:lnTo>
                  <a:lnTo>
                    <a:pt x="3774090" y="70961"/>
                  </a:lnTo>
                  <a:lnTo>
                    <a:pt x="3803676" y="106821"/>
                  </a:lnTo>
                  <a:lnTo>
                    <a:pt x="3826013" y="147982"/>
                  </a:lnTo>
                  <a:lnTo>
                    <a:pt x="3840130" y="193472"/>
                  </a:lnTo>
                  <a:lnTo>
                    <a:pt x="3845052" y="242315"/>
                  </a:lnTo>
                  <a:lnTo>
                    <a:pt x="3845052" y="1211579"/>
                  </a:lnTo>
                  <a:lnTo>
                    <a:pt x="3840130" y="1260423"/>
                  </a:lnTo>
                  <a:lnTo>
                    <a:pt x="3826013" y="1305913"/>
                  </a:lnTo>
                  <a:lnTo>
                    <a:pt x="3803676" y="1347074"/>
                  </a:lnTo>
                  <a:lnTo>
                    <a:pt x="3774090" y="1382934"/>
                  </a:lnTo>
                  <a:lnTo>
                    <a:pt x="3738230" y="1412520"/>
                  </a:lnTo>
                  <a:lnTo>
                    <a:pt x="3697069" y="1434857"/>
                  </a:lnTo>
                  <a:lnTo>
                    <a:pt x="3651579" y="1448974"/>
                  </a:lnTo>
                  <a:lnTo>
                    <a:pt x="3602736" y="1453895"/>
                  </a:lnTo>
                  <a:lnTo>
                    <a:pt x="242316" y="1453895"/>
                  </a:lnTo>
                  <a:lnTo>
                    <a:pt x="193483" y="1448974"/>
                  </a:lnTo>
                  <a:lnTo>
                    <a:pt x="147998" y="1434857"/>
                  </a:lnTo>
                  <a:lnTo>
                    <a:pt x="106838" y="1412520"/>
                  </a:lnTo>
                  <a:lnTo>
                    <a:pt x="70975" y="1382934"/>
                  </a:lnTo>
                  <a:lnTo>
                    <a:pt x="41385" y="1347074"/>
                  </a:lnTo>
                  <a:lnTo>
                    <a:pt x="19043" y="1305913"/>
                  </a:lnTo>
                  <a:lnTo>
                    <a:pt x="4923" y="1260423"/>
                  </a:lnTo>
                  <a:lnTo>
                    <a:pt x="0" y="1211579"/>
                  </a:lnTo>
                  <a:lnTo>
                    <a:pt x="0" y="242315"/>
                  </a:lnTo>
                  <a:close/>
                </a:path>
              </a:pathLst>
            </a:custGeom>
            <a:ln w="12700">
              <a:solidFill>
                <a:srgbClr val="00823A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3" name="object 13" descr=""/>
          <p:cNvSpPr txBox="1"/>
          <p:nvPr/>
        </p:nvSpPr>
        <p:spPr>
          <a:xfrm>
            <a:off x="745947" y="3154172"/>
            <a:ext cx="3272154" cy="890905"/>
          </a:xfrm>
          <a:prstGeom prst="rect">
            <a:avLst/>
          </a:prstGeom>
        </p:spPr>
        <p:txBody>
          <a:bodyPr wrap="square" lIns="0" tIns="42545" rIns="0" bIns="0" rtlCol="0" vert="horz">
            <a:spAutoFit/>
          </a:bodyPr>
          <a:lstStyle/>
          <a:p>
            <a:pPr algn="ctr" marL="216535" marR="210185" indent="2540">
              <a:lnSpc>
                <a:spcPts val="2210"/>
              </a:lnSpc>
              <a:spcBef>
                <a:spcPts val="335"/>
              </a:spcBef>
            </a:pPr>
            <a:r>
              <a:rPr dirty="0" sz="2000" b="1">
                <a:latin typeface="Calibri"/>
                <a:cs typeface="Calibri"/>
              </a:rPr>
              <a:t>В</a:t>
            </a:r>
            <a:r>
              <a:rPr dirty="0" sz="2000" spc="-10" b="1">
                <a:latin typeface="Calibri"/>
                <a:cs typeface="Calibri"/>
              </a:rPr>
              <a:t> </a:t>
            </a:r>
            <a:r>
              <a:rPr dirty="0" sz="2000" b="1">
                <a:latin typeface="Calibri"/>
                <a:cs typeface="Calibri"/>
              </a:rPr>
              <a:t>районе</a:t>
            </a:r>
            <a:r>
              <a:rPr dirty="0" sz="2000" spc="-10" b="1">
                <a:latin typeface="Calibri"/>
                <a:cs typeface="Calibri"/>
              </a:rPr>
              <a:t> Восточный </a:t>
            </a:r>
            <a:r>
              <a:rPr dirty="0" sz="2000" b="1">
                <a:latin typeface="Calibri"/>
                <a:cs typeface="Calibri"/>
              </a:rPr>
              <a:t>проживают</a:t>
            </a:r>
            <a:r>
              <a:rPr dirty="0" sz="2000" spc="-50" b="1">
                <a:latin typeface="Calibri"/>
                <a:cs typeface="Calibri"/>
              </a:rPr>
              <a:t> </a:t>
            </a:r>
            <a:r>
              <a:rPr dirty="0" sz="2000" b="1">
                <a:latin typeface="Calibri"/>
                <a:cs typeface="Calibri"/>
              </a:rPr>
              <a:t>225</a:t>
            </a:r>
            <a:r>
              <a:rPr dirty="0" sz="2000" spc="-40" b="1">
                <a:latin typeface="Calibri"/>
                <a:cs typeface="Calibri"/>
              </a:rPr>
              <a:t> </a:t>
            </a:r>
            <a:r>
              <a:rPr dirty="0" sz="2000" b="1">
                <a:latin typeface="Calibri"/>
                <a:cs typeface="Calibri"/>
              </a:rPr>
              <a:t>человек</a:t>
            </a:r>
            <a:r>
              <a:rPr dirty="0" sz="2000" spc="-50" b="1">
                <a:latin typeface="Calibri"/>
                <a:cs typeface="Calibri"/>
              </a:rPr>
              <a:t> с</a:t>
            </a:r>
            <a:endParaRPr sz="2000">
              <a:latin typeface="Calibri"/>
              <a:cs typeface="Calibri"/>
            </a:endParaRPr>
          </a:p>
          <a:p>
            <a:pPr algn="ctr">
              <a:lnSpc>
                <a:spcPts val="2155"/>
              </a:lnSpc>
            </a:pPr>
            <a:r>
              <a:rPr dirty="0" sz="2000" b="1">
                <a:latin typeface="Calibri"/>
                <a:cs typeface="Calibri"/>
              </a:rPr>
              <a:t>ограничениями</a:t>
            </a:r>
            <a:r>
              <a:rPr dirty="0" sz="2000" spc="-40" b="1">
                <a:latin typeface="Calibri"/>
                <a:cs typeface="Calibri"/>
              </a:rPr>
              <a:t> </a:t>
            </a:r>
            <a:r>
              <a:rPr dirty="0" sz="2000" b="1">
                <a:latin typeface="Calibri"/>
                <a:cs typeface="Calibri"/>
              </a:rPr>
              <a:t>по </a:t>
            </a:r>
            <a:r>
              <a:rPr dirty="0" sz="2000" spc="-10" b="1">
                <a:latin typeface="Calibri"/>
                <a:cs typeface="Calibri"/>
              </a:rPr>
              <a:t>здоровью</a:t>
            </a:r>
            <a:endParaRPr sz="2000">
              <a:latin typeface="Calibri"/>
              <a:cs typeface="Calibri"/>
            </a:endParaRPr>
          </a:p>
        </p:txBody>
      </p:sp>
      <p:grpSp>
        <p:nvGrpSpPr>
          <p:cNvPr id="14" name="object 14" descr=""/>
          <p:cNvGrpSpPr/>
          <p:nvPr/>
        </p:nvGrpSpPr>
        <p:grpSpPr>
          <a:xfrm>
            <a:off x="452373" y="4530597"/>
            <a:ext cx="3858260" cy="1466850"/>
            <a:chOff x="452373" y="4530597"/>
            <a:chExt cx="3858260" cy="1466850"/>
          </a:xfrm>
        </p:grpSpPr>
        <p:sp>
          <p:nvSpPr>
            <p:cNvPr id="15" name="object 15" descr=""/>
            <p:cNvSpPr/>
            <p:nvPr/>
          </p:nvSpPr>
          <p:spPr>
            <a:xfrm>
              <a:off x="458723" y="4536947"/>
              <a:ext cx="3845560" cy="1454150"/>
            </a:xfrm>
            <a:custGeom>
              <a:avLst/>
              <a:gdLst/>
              <a:ahLst/>
              <a:cxnLst/>
              <a:rect l="l" t="t" r="r" b="b"/>
              <a:pathLst>
                <a:path w="3845560" h="1454150">
                  <a:moveTo>
                    <a:pt x="3602736" y="0"/>
                  </a:moveTo>
                  <a:lnTo>
                    <a:pt x="242316" y="0"/>
                  </a:lnTo>
                  <a:lnTo>
                    <a:pt x="193483" y="4921"/>
                  </a:lnTo>
                  <a:lnTo>
                    <a:pt x="147998" y="19038"/>
                  </a:lnTo>
                  <a:lnTo>
                    <a:pt x="106838" y="41375"/>
                  </a:lnTo>
                  <a:lnTo>
                    <a:pt x="70975" y="70961"/>
                  </a:lnTo>
                  <a:lnTo>
                    <a:pt x="41385" y="106821"/>
                  </a:lnTo>
                  <a:lnTo>
                    <a:pt x="19043" y="147982"/>
                  </a:lnTo>
                  <a:lnTo>
                    <a:pt x="4923" y="193472"/>
                  </a:lnTo>
                  <a:lnTo>
                    <a:pt x="0" y="242315"/>
                  </a:lnTo>
                  <a:lnTo>
                    <a:pt x="0" y="1211580"/>
                  </a:lnTo>
                  <a:lnTo>
                    <a:pt x="4923" y="1260412"/>
                  </a:lnTo>
                  <a:lnTo>
                    <a:pt x="19043" y="1305897"/>
                  </a:lnTo>
                  <a:lnTo>
                    <a:pt x="41385" y="1347057"/>
                  </a:lnTo>
                  <a:lnTo>
                    <a:pt x="70975" y="1382920"/>
                  </a:lnTo>
                  <a:lnTo>
                    <a:pt x="106838" y="1412510"/>
                  </a:lnTo>
                  <a:lnTo>
                    <a:pt x="147998" y="1434852"/>
                  </a:lnTo>
                  <a:lnTo>
                    <a:pt x="193483" y="1448972"/>
                  </a:lnTo>
                  <a:lnTo>
                    <a:pt x="242316" y="1453895"/>
                  </a:lnTo>
                  <a:lnTo>
                    <a:pt x="3602736" y="1453895"/>
                  </a:lnTo>
                  <a:lnTo>
                    <a:pt x="3651579" y="1448972"/>
                  </a:lnTo>
                  <a:lnTo>
                    <a:pt x="3697069" y="1434852"/>
                  </a:lnTo>
                  <a:lnTo>
                    <a:pt x="3738230" y="1412510"/>
                  </a:lnTo>
                  <a:lnTo>
                    <a:pt x="3774090" y="1382920"/>
                  </a:lnTo>
                  <a:lnTo>
                    <a:pt x="3803676" y="1347057"/>
                  </a:lnTo>
                  <a:lnTo>
                    <a:pt x="3826013" y="1305897"/>
                  </a:lnTo>
                  <a:lnTo>
                    <a:pt x="3840130" y="1260412"/>
                  </a:lnTo>
                  <a:lnTo>
                    <a:pt x="3845052" y="1211580"/>
                  </a:lnTo>
                  <a:lnTo>
                    <a:pt x="3845052" y="242315"/>
                  </a:lnTo>
                  <a:lnTo>
                    <a:pt x="3840130" y="193472"/>
                  </a:lnTo>
                  <a:lnTo>
                    <a:pt x="3826013" y="147982"/>
                  </a:lnTo>
                  <a:lnTo>
                    <a:pt x="3803676" y="106821"/>
                  </a:lnTo>
                  <a:lnTo>
                    <a:pt x="3774090" y="70961"/>
                  </a:lnTo>
                  <a:lnTo>
                    <a:pt x="3738230" y="41375"/>
                  </a:lnTo>
                  <a:lnTo>
                    <a:pt x="3697069" y="19038"/>
                  </a:lnTo>
                  <a:lnTo>
                    <a:pt x="3651579" y="4921"/>
                  </a:lnTo>
                  <a:lnTo>
                    <a:pt x="3602736" y="0"/>
                  </a:lnTo>
                  <a:close/>
                </a:path>
              </a:pathLst>
            </a:custGeom>
            <a:solidFill>
              <a:srgbClr val="FFFFFF">
                <a:alpha val="90194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 descr=""/>
            <p:cNvSpPr/>
            <p:nvPr/>
          </p:nvSpPr>
          <p:spPr>
            <a:xfrm>
              <a:off x="458723" y="4536947"/>
              <a:ext cx="3845560" cy="1454150"/>
            </a:xfrm>
            <a:custGeom>
              <a:avLst/>
              <a:gdLst/>
              <a:ahLst/>
              <a:cxnLst/>
              <a:rect l="l" t="t" r="r" b="b"/>
              <a:pathLst>
                <a:path w="3845560" h="1454150">
                  <a:moveTo>
                    <a:pt x="0" y="242315"/>
                  </a:moveTo>
                  <a:lnTo>
                    <a:pt x="4923" y="193472"/>
                  </a:lnTo>
                  <a:lnTo>
                    <a:pt x="19043" y="147982"/>
                  </a:lnTo>
                  <a:lnTo>
                    <a:pt x="41385" y="106821"/>
                  </a:lnTo>
                  <a:lnTo>
                    <a:pt x="70975" y="70961"/>
                  </a:lnTo>
                  <a:lnTo>
                    <a:pt x="106838" y="41375"/>
                  </a:lnTo>
                  <a:lnTo>
                    <a:pt x="147998" y="19038"/>
                  </a:lnTo>
                  <a:lnTo>
                    <a:pt x="193483" y="4921"/>
                  </a:lnTo>
                  <a:lnTo>
                    <a:pt x="242316" y="0"/>
                  </a:lnTo>
                  <a:lnTo>
                    <a:pt x="3602736" y="0"/>
                  </a:lnTo>
                  <a:lnTo>
                    <a:pt x="3651579" y="4921"/>
                  </a:lnTo>
                  <a:lnTo>
                    <a:pt x="3697069" y="19038"/>
                  </a:lnTo>
                  <a:lnTo>
                    <a:pt x="3738230" y="41375"/>
                  </a:lnTo>
                  <a:lnTo>
                    <a:pt x="3774090" y="70961"/>
                  </a:lnTo>
                  <a:lnTo>
                    <a:pt x="3803676" y="106821"/>
                  </a:lnTo>
                  <a:lnTo>
                    <a:pt x="3826013" y="147982"/>
                  </a:lnTo>
                  <a:lnTo>
                    <a:pt x="3840130" y="193472"/>
                  </a:lnTo>
                  <a:lnTo>
                    <a:pt x="3845052" y="242315"/>
                  </a:lnTo>
                  <a:lnTo>
                    <a:pt x="3845052" y="1211580"/>
                  </a:lnTo>
                  <a:lnTo>
                    <a:pt x="3840130" y="1260412"/>
                  </a:lnTo>
                  <a:lnTo>
                    <a:pt x="3826013" y="1305897"/>
                  </a:lnTo>
                  <a:lnTo>
                    <a:pt x="3803676" y="1347057"/>
                  </a:lnTo>
                  <a:lnTo>
                    <a:pt x="3774090" y="1382920"/>
                  </a:lnTo>
                  <a:lnTo>
                    <a:pt x="3738230" y="1412510"/>
                  </a:lnTo>
                  <a:lnTo>
                    <a:pt x="3697069" y="1434852"/>
                  </a:lnTo>
                  <a:lnTo>
                    <a:pt x="3651579" y="1448972"/>
                  </a:lnTo>
                  <a:lnTo>
                    <a:pt x="3602736" y="1453895"/>
                  </a:lnTo>
                  <a:lnTo>
                    <a:pt x="242316" y="1453895"/>
                  </a:lnTo>
                  <a:lnTo>
                    <a:pt x="193483" y="1448972"/>
                  </a:lnTo>
                  <a:lnTo>
                    <a:pt x="147998" y="1434852"/>
                  </a:lnTo>
                  <a:lnTo>
                    <a:pt x="106838" y="1412510"/>
                  </a:lnTo>
                  <a:lnTo>
                    <a:pt x="70975" y="1382920"/>
                  </a:lnTo>
                  <a:lnTo>
                    <a:pt x="41385" y="1347057"/>
                  </a:lnTo>
                  <a:lnTo>
                    <a:pt x="19043" y="1305897"/>
                  </a:lnTo>
                  <a:lnTo>
                    <a:pt x="4923" y="1260412"/>
                  </a:lnTo>
                  <a:lnTo>
                    <a:pt x="0" y="1211580"/>
                  </a:lnTo>
                  <a:lnTo>
                    <a:pt x="0" y="242315"/>
                  </a:lnTo>
                  <a:close/>
                </a:path>
              </a:pathLst>
            </a:custGeom>
            <a:ln w="12700">
              <a:solidFill>
                <a:srgbClr val="00823A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7" name="object 17" descr=""/>
          <p:cNvSpPr txBox="1"/>
          <p:nvPr/>
        </p:nvSpPr>
        <p:spPr>
          <a:xfrm>
            <a:off x="870000" y="4813808"/>
            <a:ext cx="3023235" cy="845185"/>
          </a:xfrm>
          <a:prstGeom prst="rect">
            <a:avLst/>
          </a:prstGeom>
        </p:spPr>
        <p:txBody>
          <a:bodyPr wrap="square" lIns="0" tIns="41275" rIns="0" bIns="0" rtlCol="0" vert="horz">
            <a:spAutoFit/>
          </a:bodyPr>
          <a:lstStyle/>
          <a:p>
            <a:pPr algn="ctr" marL="12700" marR="5080">
              <a:lnSpc>
                <a:spcPts val="2090"/>
              </a:lnSpc>
              <a:spcBef>
                <a:spcPts val="325"/>
              </a:spcBef>
            </a:pPr>
            <a:r>
              <a:rPr dirty="0" sz="1900">
                <a:latin typeface="Calibri"/>
                <a:cs typeface="Calibri"/>
              </a:rPr>
              <a:t>В</a:t>
            </a:r>
            <a:r>
              <a:rPr dirty="0" sz="1900" spc="-60">
                <a:latin typeface="Calibri"/>
                <a:cs typeface="Calibri"/>
              </a:rPr>
              <a:t> </a:t>
            </a:r>
            <a:r>
              <a:rPr dirty="0" sz="1900">
                <a:latin typeface="Calibri"/>
                <a:cs typeface="Calibri"/>
              </a:rPr>
              <a:t>течение</a:t>
            </a:r>
            <a:r>
              <a:rPr dirty="0" sz="1900" spc="-55">
                <a:latin typeface="Calibri"/>
                <a:cs typeface="Calibri"/>
              </a:rPr>
              <a:t> </a:t>
            </a:r>
            <a:r>
              <a:rPr dirty="0" sz="1900">
                <a:latin typeface="Calibri"/>
                <a:cs typeface="Calibri"/>
              </a:rPr>
              <a:t>2021</a:t>
            </a:r>
            <a:r>
              <a:rPr dirty="0" sz="1900" spc="-50">
                <a:latin typeface="Calibri"/>
                <a:cs typeface="Calibri"/>
              </a:rPr>
              <a:t> </a:t>
            </a:r>
            <a:r>
              <a:rPr dirty="0" sz="1900" spc="-10">
                <a:latin typeface="Calibri"/>
                <a:cs typeface="Calibri"/>
              </a:rPr>
              <a:t>года</a:t>
            </a:r>
            <a:r>
              <a:rPr dirty="0" sz="1900" spc="-60">
                <a:latin typeface="Calibri"/>
                <a:cs typeface="Calibri"/>
              </a:rPr>
              <a:t> </a:t>
            </a:r>
            <a:r>
              <a:rPr dirty="0" sz="1900" spc="-10">
                <a:latin typeface="Calibri"/>
                <a:cs typeface="Calibri"/>
              </a:rPr>
              <a:t>впервые </a:t>
            </a:r>
            <a:r>
              <a:rPr dirty="0" sz="1900">
                <a:latin typeface="Calibri"/>
                <a:cs typeface="Calibri"/>
              </a:rPr>
              <a:t>признанными</a:t>
            </a:r>
            <a:r>
              <a:rPr dirty="0" sz="1900" spc="-105">
                <a:latin typeface="Calibri"/>
                <a:cs typeface="Calibri"/>
              </a:rPr>
              <a:t> </a:t>
            </a:r>
            <a:r>
              <a:rPr dirty="0" sz="1900" spc="-10">
                <a:latin typeface="Calibri"/>
                <a:cs typeface="Calibri"/>
              </a:rPr>
              <a:t>инвалидами</a:t>
            </a:r>
            <a:endParaRPr sz="1900">
              <a:latin typeface="Calibri"/>
              <a:cs typeface="Calibri"/>
            </a:endParaRPr>
          </a:p>
          <a:p>
            <a:pPr algn="ctr">
              <a:lnSpc>
                <a:spcPts val="2050"/>
              </a:lnSpc>
            </a:pPr>
            <a:r>
              <a:rPr dirty="0" sz="1900" b="1">
                <a:latin typeface="Calibri"/>
                <a:cs typeface="Calibri"/>
              </a:rPr>
              <a:t>27</a:t>
            </a:r>
            <a:r>
              <a:rPr dirty="0" sz="1900" spc="-25" b="1">
                <a:latin typeface="Calibri"/>
                <a:cs typeface="Calibri"/>
              </a:rPr>
              <a:t> </a:t>
            </a:r>
            <a:r>
              <a:rPr dirty="0" sz="1900" spc="-10" b="1">
                <a:latin typeface="Calibri"/>
                <a:cs typeface="Calibri"/>
              </a:rPr>
              <a:t>человек</a:t>
            </a:r>
            <a:r>
              <a:rPr dirty="0" sz="1900" spc="-10">
                <a:latin typeface="Calibri"/>
                <a:cs typeface="Calibri"/>
              </a:rPr>
              <a:t>.</a:t>
            </a:r>
            <a:endParaRPr sz="1900">
              <a:latin typeface="Calibri"/>
              <a:cs typeface="Calibri"/>
            </a:endParaRPr>
          </a:p>
        </p:txBody>
      </p:sp>
      <p:sp>
        <p:nvSpPr>
          <p:cNvPr id="19" name="object 19" descr=""/>
          <p:cNvSpPr txBox="1"/>
          <p:nvPr/>
        </p:nvSpPr>
        <p:spPr>
          <a:xfrm>
            <a:off x="8356345" y="6529679"/>
            <a:ext cx="311785" cy="27559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29209">
              <a:lnSpc>
                <a:spcPts val="1975"/>
              </a:lnSpc>
            </a:pPr>
            <a:fld id="{81D60167-4931-47E6-BA6A-407CBD079E47}" type="slidenum"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14</a:t>
            </a:fld>
            <a:endParaRPr sz="1800">
              <a:latin typeface="Calibri"/>
              <a:cs typeface="Calibri"/>
            </a:endParaRPr>
          </a:p>
        </p:txBody>
      </p:sp>
      <p:sp>
        <p:nvSpPr>
          <p:cNvPr id="18" name="object 18" descr=""/>
          <p:cNvSpPr txBox="1"/>
          <p:nvPr/>
        </p:nvSpPr>
        <p:spPr>
          <a:xfrm>
            <a:off x="4867402" y="3231642"/>
            <a:ext cx="3909695" cy="20523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900" b="1">
                <a:latin typeface="Calibri"/>
                <a:cs typeface="Calibri"/>
              </a:rPr>
              <a:t>Инвалиды</a:t>
            </a:r>
            <a:r>
              <a:rPr dirty="0" sz="1900" spc="-60" b="1">
                <a:latin typeface="Calibri"/>
                <a:cs typeface="Calibri"/>
              </a:rPr>
              <a:t> </a:t>
            </a:r>
            <a:r>
              <a:rPr dirty="0" sz="1900" b="1">
                <a:latin typeface="Calibri"/>
                <a:cs typeface="Calibri"/>
              </a:rPr>
              <a:t>по</a:t>
            </a:r>
            <a:r>
              <a:rPr dirty="0" sz="1900" spc="-70" b="1">
                <a:latin typeface="Calibri"/>
                <a:cs typeface="Calibri"/>
              </a:rPr>
              <a:t> </a:t>
            </a:r>
            <a:r>
              <a:rPr dirty="0" sz="1900" spc="-10" b="1">
                <a:latin typeface="Calibri"/>
                <a:cs typeface="Calibri"/>
              </a:rPr>
              <a:t>слуху,</a:t>
            </a:r>
            <a:r>
              <a:rPr dirty="0" sz="1900" spc="-50" b="1">
                <a:latin typeface="Calibri"/>
                <a:cs typeface="Calibri"/>
              </a:rPr>
              <a:t> </a:t>
            </a:r>
            <a:r>
              <a:rPr dirty="0" sz="1900" spc="-10" b="1">
                <a:latin typeface="Calibri"/>
                <a:cs typeface="Calibri"/>
              </a:rPr>
              <a:t>зрению,</a:t>
            </a:r>
            <a:endParaRPr sz="1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900" spc="-20" b="1">
                <a:latin typeface="Calibri"/>
                <a:cs typeface="Calibri"/>
              </a:rPr>
              <a:t>инвалиды-</a:t>
            </a:r>
            <a:r>
              <a:rPr dirty="0" sz="1900" spc="-10" b="1">
                <a:latin typeface="Calibri"/>
                <a:cs typeface="Calibri"/>
              </a:rPr>
              <a:t>колясочники,</a:t>
            </a:r>
            <a:r>
              <a:rPr dirty="0" sz="1900" spc="20" b="1">
                <a:latin typeface="Calibri"/>
                <a:cs typeface="Calibri"/>
              </a:rPr>
              <a:t> </a:t>
            </a:r>
            <a:r>
              <a:rPr dirty="0" sz="1900" spc="-10" b="1">
                <a:latin typeface="Calibri"/>
                <a:cs typeface="Calibri"/>
              </a:rPr>
              <a:t>опорники</a:t>
            </a:r>
            <a:endParaRPr sz="19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dirty="0" sz="1900" b="1">
                <a:latin typeface="Calibri"/>
                <a:cs typeface="Calibri"/>
              </a:rPr>
              <a:t>имеют</a:t>
            </a:r>
            <a:r>
              <a:rPr dirty="0" sz="1900" spc="-55" b="1">
                <a:latin typeface="Calibri"/>
                <a:cs typeface="Calibri"/>
              </a:rPr>
              <a:t> </a:t>
            </a:r>
            <a:r>
              <a:rPr dirty="0" sz="1900" spc="-10" b="1">
                <a:latin typeface="Calibri"/>
                <a:cs typeface="Calibri"/>
              </a:rPr>
              <a:t>индивидуальные</a:t>
            </a:r>
            <a:r>
              <a:rPr dirty="0" sz="1900" spc="-25" b="1">
                <a:latin typeface="Calibri"/>
                <a:cs typeface="Calibri"/>
              </a:rPr>
              <a:t> </a:t>
            </a:r>
            <a:r>
              <a:rPr dirty="0" sz="1900" spc="-10" b="1">
                <a:latin typeface="Calibri"/>
                <a:cs typeface="Calibri"/>
              </a:rPr>
              <a:t>программы </a:t>
            </a:r>
            <a:r>
              <a:rPr dirty="0" sz="1900" b="1">
                <a:latin typeface="Calibri"/>
                <a:cs typeface="Calibri"/>
              </a:rPr>
              <a:t>реабилитации</a:t>
            </a:r>
            <a:r>
              <a:rPr dirty="0" sz="1900" spc="-30" b="1">
                <a:latin typeface="Calibri"/>
                <a:cs typeface="Calibri"/>
              </a:rPr>
              <a:t> </a:t>
            </a:r>
            <a:r>
              <a:rPr dirty="0" sz="1900" spc="-10" b="1">
                <a:latin typeface="Calibri"/>
                <a:cs typeface="Calibri"/>
              </a:rPr>
              <a:t>(абилитации),</a:t>
            </a:r>
            <a:r>
              <a:rPr dirty="0" sz="1900" spc="-40" b="1">
                <a:latin typeface="Calibri"/>
                <a:cs typeface="Calibri"/>
              </a:rPr>
              <a:t> </a:t>
            </a:r>
            <a:r>
              <a:rPr dirty="0" sz="1900" spc="-60" b="1">
                <a:latin typeface="Calibri"/>
                <a:cs typeface="Calibri"/>
              </a:rPr>
              <a:t>в</a:t>
            </a:r>
            <a:endParaRPr sz="1900">
              <a:latin typeface="Calibri"/>
              <a:cs typeface="Calibri"/>
            </a:endParaRPr>
          </a:p>
          <a:p>
            <a:pPr marL="12700" marR="713105">
              <a:lnSpc>
                <a:spcPct val="100000"/>
              </a:lnSpc>
            </a:pPr>
            <a:r>
              <a:rPr dirty="0" sz="1900" spc="-10" b="1">
                <a:latin typeface="Calibri"/>
                <a:cs typeface="Calibri"/>
              </a:rPr>
              <a:t>соответствии</a:t>
            </a:r>
            <a:r>
              <a:rPr dirty="0" sz="1900" spc="-30" b="1">
                <a:latin typeface="Calibri"/>
                <a:cs typeface="Calibri"/>
              </a:rPr>
              <a:t> </a:t>
            </a:r>
            <a:r>
              <a:rPr dirty="0" sz="1900" b="1">
                <a:latin typeface="Calibri"/>
                <a:cs typeface="Calibri"/>
              </a:rPr>
              <a:t>с</a:t>
            </a:r>
            <a:r>
              <a:rPr dirty="0" sz="1900" spc="-40" b="1">
                <a:latin typeface="Calibri"/>
                <a:cs typeface="Calibri"/>
              </a:rPr>
              <a:t> </a:t>
            </a:r>
            <a:r>
              <a:rPr dirty="0" sz="1900" spc="-10" b="1">
                <a:latin typeface="Calibri"/>
                <a:cs typeface="Calibri"/>
              </a:rPr>
              <a:t>которой </a:t>
            </a:r>
            <a:r>
              <a:rPr dirty="0" sz="1900" spc="-25" b="1">
                <a:latin typeface="Calibri"/>
                <a:cs typeface="Calibri"/>
              </a:rPr>
              <a:t>им </a:t>
            </a:r>
            <a:r>
              <a:rPr dirty="0" sz="1900" spc="-10" b="1">
                <a:latin typeface="Calibri"/>
                <a:cs typeface="Calibri"/>
              </a:rPr>
              <a:t>предоставляются</a:t>
            </a:r>
            <a:r>
              <a:rPr dirty="0" sz="1900" spc="-70" b="1">
                <a:latin typeface="Calibri"/>
                <a:cs typeface="Calibri"/>
              </a:rPr>
              <a:t> </a:t>
            </a:r>
            <a:r>
              <a:rPr dirty="0" sz="1900" spc="-10" b="1">
                <a:latin typeface="Calibri"/>
                <a:cs typeface="Calibri"/>
              </a:rPr>
              <a:t>технические средства</a:t>
            </a:r>
            <a:r>
              <a:rPr dirty="0" sz="1900" spc="-60" b="1">
                <a:latin typeface="Calibri"/>
                <a:cs typeface="Calibri"/>
              </a:rPr>
              <a:t> </a:t>
            </a:r>
            <a:r>
              <a:rPr dirty="0" sz="1900" spc="-10" b="1">
                <a:latin typeface="Calibri"/>
                <a:cs typeface="Calibri"/>
              </a:rPr>
              <a:t>реабилитации.</a:t>
            </a:r>
            <a:endParaRPr sz="19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4572000" y="3285742"/>
            <a:ext cx="4490085" cy="3572510"/>
            <a:chOff x="4572000" y="3285742"/>
            <a:chExt cx="4490085" cy="357251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572000" y="3285742"/>
              <a:ext cx="4489704" cy="3572255"/>
            </a:xfrm>
            <a:prstGeom prst="rect">
              <a:avLst/>
            </a:prstGeom>
          </p:spPr>
        </p:pic>
        <p:sp>
          <p:nvSpPr>
            <p:cNvPr id="4" name="object 4" descr=""/>
            <p:cNvSpPr/>
            <p:nvPr/>
          </p:nvSpPr>
          <p:spPr>
            <a:xfrm>
              <a:off x="8028432" y="6452615"/>
              <a:ext cx="917575" cy="405765"/>
            </a:xfrm>
            <a:custGeom>
              <a:avLst/>
              <a:gdLst/>
              <a:ahLst/>
              <a:cxnLst/>
              <a:rect l="l" t="t" r="r" b="b"/>
              <a:pathLst>
                <a:path w="917575" h="405765">
                  <a:moveTo>
                    <a:pt x="917448" y="0"/>
                  </a:moveTo>
                  <a:lnTo>
                    <a:pt x="0" y="0"/>
                  </a:lnTo>
                  <a:lnTo>
                    <a:pt x="0" y="405382"/>
                  </a:lnTo>
                  <a:lnTo>
                    <a:pt x="917448" y="405382"/>
                  </a:lnTo>
                  <a:lnTo>
                    <a:pt x="917448" y="0"/>
                  </a:lnTo>
                  <a:close/>
                </a:path>
              </a:pathLst>
            </a:custGeom>
            <a:solidFill>
              <a:srgbClr val="189B82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5" name="object 5" descr=""/>
          <p:cNvGrpSpPr/>
          <p:nvPr/>
        </p:nvGrpSpPr>
        <p:grpSpPr>
          <a:xfrm>
            <a:off x="0" y="0"/>
            <a:ext cx="9144000" cy="2485390"/>
            <a:chOff x="0" y="0"/>
            <a:chExt cx="9144000" cy="2485390"/>
          </a:xfrm>
        </p:grpSpPr>
        <p:sp>
          <p:nvSpPr>
            <p:cNvPr id="6" name="object 6" descr=""/>
            <p:cNvSpPr/>
            <p:nvPr/>
          </p:nvSpPr>
          <p:spPr>
            <a:xfrm>
              <a:off x="180594" y="1093469"/>
              <a:ext cx="8856345" cy="1382395"/>
            </a:xfrm>
            <a:custGeom>
              <a:avLst/>
              <a:gdLst/>
              <a:ahLst/>
              <a:cxnLst/>
              <a:rect l="l" t="t" r="r" b="b"/>
              <a:pathLst>
                <a:path w="8856345" h="1382395">
                  <a:moveTo>
                    <a:pt x="8625586" y="0"/>
                  </a:moveTo>
                  <a:lnTo>
                    <a:pt x="230378" y="0"/>
                  </a:lnTo>
                  <a:lnTo>
                    <a:pt x="183950" y="4679"/>
                  </a:lnTo>
                  <a:lnTo>
                    <a:pt x="140706" y="18101"/>
                  </a:lnTo>
                  <a:lnTo>
                    <a:pt x="101573" y="39339"/>
                  </a:lnTo>
                  <a:lnTo>
                    <a:pt x="67478" y="67468"/>
                  </a:lnTo>
                  <a:lnTo>
                    <a:pt x="39346" y="101562"/>
                  </a:lnTo>
                  <a:lnTo>
                    <a:pt x="18105" y="140696"/>
                  </a:lnTo>
                  <a:lnTo>
                    <a:pt x="4680" y="183943"/>
                  </a:lnTo>
                  <a:lnTo>
                    <a:pt x="0" y="230377"/>
                  </a:lnTo>
                  <a:lnTo>
                    <a:pt x="0" y="1151889"/>
                  </a:lnTo>
                  <a:lnTo>
                    <a:pt x="4680" y="1198324"/>
                  </a:lnTo>
                  <a:lnTo>
                    <a:pt x="18105" y="1241571"/>
                  </a:lnTo>
                  <a:lnTo>
                    <a:pt x="39346" y="1280705"/>
                  </a:lnTo>
                  <a:lnTo>
                    <a:pt x="67478" y="1314799"/>
                  </a:lnTo>
                  <a:lnTo>
                    <a:pt x="101573" y="1342928"/>
                  </a:lnTo>
                  <a:lnTo>
                    <a:pt x="140706" y="1364166"/>
                  </a:lnTo>
                  <a:lnTo>
                    <a:pt x="183950" y="1377588"/>
                  </a:lnTo>
                  <a:lnTo>
                    <a:pt x="230378" y="1382267"/>
                  </a:lnTo>
                  <a:lnTo>
                    <a:pt x="8625586" y="1382267"/>
                  </a:lnTo>
                  <a:lnTo>
                    <a:pt x="8672020" y="1377588"/>
                  </a:lnTo>
                  <a:lnTo>
                    <a:pt x="8715267" y="1364166"/>
                  </a:lnTo>
                  <a:lnTo>
                    <a:pt x="8754401" y="1342928"/>
                  </a:lnTo>
                  <a:lnTo>
                    <a:pt x="8788495" y="1314799"/>
                  </a:lnTo>
                  <a:lnTo>
                    <a:pt x="8816624" y="1280705"/>
                  </a:lnTo>
                  <a:lnTo>
                    <a:pt x="8837862" y="1241571"/>
                  </a:lnTo>
                  <a:lnTo>
                    <a:pt x="8851284" y="1198324"/>
                  </a:lnTo>
                  <a:lnTo>
                    <a:pt x="8855964" y="1151889"/>
                  </a:lnTo>
                  <a:lnTo>
                    <a:pt x="8855964" y="230377"/>
                  </a:lnTo>
                  <a:lnTo>
                    <a:pt x="8851284" y="183943"/>
                  </a:lnTo>
                  <a:lnTo>
                    <a:pt x="8837862" y="140696"/>
                  </a:lnTo>
                  <a:lnTo>
                    <a:pt x="8816624" y="101562"/>
                  </a:lnTo>
                  <a:lnTo>
                    <a:pt x="8788495" y="67468"/>
                  </a:lnTo>
                  <a:lnTo>
                    <a:pt x="8754401" y="39339"/>
                  </a:lnTo>
                  <a:lnTo>
                    <a:pt x="8715267" y="18101"/>
                  </a:lnTo>
                  <a:lnTo>
                    <a:pt x="8672020" y="4679"/>
                  </a:lnTo>
                  <a:lnTo>
                    <a:pt x="8625586" y="0"/>
                  </a:lnTo>
                  <a:close/>
                </a:path>
              </a:pathLst>
            </a:custGeom>
            <a:solidFill>
              <a:srgbClr val="FAE4D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 descr=""/>
            <p:cNvSpPr/>
            <p:nvPr/>
          </p:nvSpPr>
          <p:spPr>
            <a:xfrm>
              <a:off x="180594" y="1093469"/>
              <a:ext cx="8856345" cy="1382395"/>
            </a:xfrm>
            <a:custGeom>
              <a:avLst/>
              <a:gdLst/>
              <a:ahLst/>
              <a:cxnLst/>
              <a:rect l="l" t="t" r="r" b="b"/>
              <a:pathLst>
                <a:path w="8856345" h="1382395">
                  <a:moveTo>
                    <a:pt x="0" y="230377"/>
                  </a:moveTo>
                  <a:lnTo>
                    <a:pt x="4680" y="183943"/>
                  </a:lnTo>
                  <a:lnTo>
                    <a:pt x="18105" y="140696"/>
                  </a:lnTo>
                  <a:lnTo>
                    <a:pt x="39346" y="101562"/>
                  </a:lnTo>
                  <a:lnTo>
                    <a:pt x="67478" y="67468"/>
                  </a:lnTo>
                  <a:lnTo>
                    <a:pt x="101573" y="39339"/>
                  </a:lnTo>
                  <a:lnTo>
                    <a:pt x="140706" y="18101"/>
                  </a:lnTo>
                  <a:lnTo>
                    <a:pt x="183950" y="4679"/>
                  </a:lnTo>
                  <a:lnTo>
                    <a:pt x="230378" y="0"/>
                  </a:lnTo>
                  <a:lnTo>
                    <a:pt x="8625586" y="0"/>
                  </a:lnTo>
                  <a:lnTo>
                    <a:pt x="8672020" y="4679"/>
                  </a:lnTo>
                  <a:lnTo>
                    <a:pt x="8715267" y="18101"/>
                  </a:lnTo>
                  <a:lnTo>
                    <a:pt x="8754401" y="39339"/>
                  </a:lnTo>
                  <a:lnTo>
                    <a:pt x="8788495" y="67468"/>
                  </a:lnTo>
                  <a:lnTo>
                    <a:pt x="8816624" y="101562"/>
                  </a:lnTo>
                  <a:lnTo>
                    <a:pt x="8837862" y="140696"/>
                  </a:lnTo>
                  <a:lnTo>
                    <a:pt x="8851284" y="183943"/>
                  </a:lnTo>
                  <a:lnTo>
                    <a:pt x="8855964" y="230377"/>
                  </a:lnTo>
                  <a:lnTo>
                    <a:pt x="8855964" y="1151889"/>
                  </a:lnTo>
                  <a:lnTo>
                    <a:pt x="8851284" y="1198324"/>
                  </a:lnTo>
                  <a:lnTo>
                    <a:pt x="8837862" y="1241571"/>
                  </a:lnTo>
                  <a:lnTo>
                    <a:pt x="8816624" y="1280705"/>
                  </a:lnTo>
                  <a:lnTo>
                    <a:pt x="8788495" y="1314799"/>
                  </a:lnTo>
                  <a:lnTo>
                    <a:pt x="8754401" y="1342928"/>
                  </a:lnTo>
                  <a:lnTo>
                    <a:pt x="8715267" y="1364166"/>
                  </a:lnTo>
                  <a:lnTo>
                    <a:pt x="8672020" y="1377588"/>
                  </a:lnTo>
                  <a:lnTo>
                    <a:pt x="8625586" y="1382267"/>
                  </a:lnTo>
                  <a:lnTo>
                    <a:pt x="230378" y="1382267"/>
                  </a:lnTo>
                  <a:lnTo>
                    <a:pt x="183950" y="1377588"/>
                  </a:lnTo>
                  <a:lnTo>
                    <a:pt x="140706" y="1364166"/>
                  </a:lnTo>
                  <a:lnTo>
                    <a:pt x="101573" y="1342928"/>
                  </a:lnTo>
                  <a:lnTo>
                    <a:pt x="67478" y="1314799"/>
                  </a:lnTo>
                  <a:lnTo>
                    <a:pt x="39346" y="1280705"/>
                  </a:lnTo>
                  <a:lnTo>
                    <a:pt x="18105" y="1241571"/>
                  </a:lnTo>
                  <a:lnTo>
                    <a:pt x="4680" y="1198324"/>
                  </a:lnTo>
                  <a:lnTo>
                    <a:pt x="0" y="1151889"/>
                  </a:lnTo>
                  <a:lnTo>
                    <a:pt x="0" y="230377"/>
                  </a:lnTo>
                  <a:close/>
                </a:path>
              </a:pathLst>
            </a:custGeom>
            <a:ln w="19050">
              <a:solidFill>
                <a:srgbClr val="C55A11"/>
              </a:solidFill>
              <a:prstDash val="sys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 descr=""/>
            <p:cNvSpPr/>
            <p:nvPr/>
          </p:nvSpPr>
          <p:spPr>
            <a:xfrm>
              <a:off x="0" y="0"/>
              <a:ext cx="9144000" cy="1053465"/>
            </a:xfrm>
            <a:custGeom>
              <a:avLst/>
              <a:gdLst/>
              <a:ahLst/>
              <a:cxnLst/>
              <a:rect l="l" t="t" r="r" b="b"/>
              <a:pathLst>
                <a:path w="9144000" h="1053465">
                  <a:moveTo>
                    <a:pt x="9144000" y="0"/>
                  </a:moveTo>
                  <a:lnTo>
                    <a:pt x="0" y="0"/>
                  </a:lnTo>
                  <a:lnTo>
                    <a:pt x="0" y="1053084"/>
                  </a:lnTo>
                  <a:lnTo>
                    <a:pt x="9144000" y="1053084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189B82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60960" rIns="0" bIns="0" rtlCol="0" vert="horz">
            <a:spAutoFit/>
          </a:bodyPr>
          <a:lstStyle/>
          <a:p>
            <a:pPr marL="3474085" marR="5080" indent="-2252980">
              <a:lnSpc>
                <a:spcPts val="3020"/>
              </a:lnSpc>
              <a:spcBef>
                <a:spcPts val="480"/>
              </a:spcBef>
            </a:pPr>
            <a:r>
              <a:rPr dirty="0" spc="-20"/>
              <a:t>Пункт</a:t>
            </a:r>
            <a:r>
              <a:rPr dirty="0" spc="-95"/>
              <a:t> </a:t>
            </a:r>
            <a:r>
              <a:rPr dirty="0" spc="-25"/>
              <a:t>выдачи</a:t>
            </a:r>
            <a:r>
              <a:rPr dirty="0" spc="-90"/>
              <a:t> </a:t>
            </a:r>
            <a:r>
              <a:rPr dirty="0"/>
              <a:t>и</a:t>
            </a:r>
            <a:r>
              <a:rPr dirty="0" spc="-55"/>
              <a:t> </a:t>
            </a:r>
            <a:r>
              <a:rPr dirty="0" spc="-30"/>
              <a:t>проката</a:t>
            </a:r>
            <a:r>
              <a:rPr dirty="0" spc="-85"/>
              <a:t> </a:t>
            </a:r>
            <a:r>
              <a:rPr dirty="0" spc="-30"/>
              <a:t>технических</a:t>
            </a:r>
            <a:r>
              <a:rPr dirty="0" spc="-90"/>
              <a:t> </a:t>
            </a:r>
            <a:r>
              <a:rPr dirty="0" spc="-10"/>
              <a:t>средств реабилитации</a:t>
            </a:r>
          </a:p>
        </p:txBody>
      </p:sp>
      <p:grpSp>
        <p:nvGrpSpPr>
          <p:cNvPr id="10" name="object 10" descr=""/>
          <p:cNvGrpSpPr/>
          <p:nvPr/>
        </p:nvGrpSpPr>
        <p:grpSpPr>
          <a:xfrm>
            <a:off x="0" y="2520695"/>
            <a:ext cx="4534535" cy="4186554"/>
            <a:chOff x="0" y="2520695"/>
            <a:chExt cx="4534535" cy="4186554"/>
          </a:xfrm>
        </p:grpSpPr>
        <p:sp>
          <p:nvSpPr>
            <p:cNvPr id="11" name="object 11" descr=""/>
            <p:cNvSpPr/>
            <p:nvPr/>
          </p:nvSpPr>
          <p:spPr>
            <a:xfrm>
              <a:off x="0" y="2520695"/>
              <a:ext cx="4485640" cy="4186554"/>
            </a:xfrm>
            <a:custGeom>
              <a:avLst/>
              <a:gdLst/>
              <a:ahLst/>
              <a:cxnLst/>
              <a:rect l="l" t="t" r="r" b="b"/>
              <a:pathLst>
                <a:path w="4485640" h="4186554">
                  <a:moveTo>
                    <a:pt x="2122932" y="0"/>
                  </a:moveTo>
                  <a:lnTo>
                    <a:pt x="0" y="3762383"/>
                  </a:lnTo>
                  <a:lnTo>
                    <a:pt x="0" y="4186428"/>
                  </a:lnTo>
                  <a:lnTo>
                    <a:pt x="4485132" y="4186428"/>
                  </a:lnTo>
                  <a:lnTo>
                    <a:pt x="2122932" y="0"/>
                  </a:lnTo>
                  <a:close/>
                </a:path>
              </a:pathLst>
            </a:custGeom>
            <a:solidFill>
              <a:srgbClr val="53823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 descr=""/>
            <p:cNvSpPr/>
            <p:nvPr/>
          </p:nvSpPr>
          <p:spPr>
            <a:xfrm>
              <a:off x="85343" y="2993135"/>
              <a:ext cx="4442460" cy="840105"/>
            </a:xfrm>
            <a:custGeom>
              <a:avLst/>
              <a:gdLst/>
              <a:ahLst/>
              <a:cxnLst/>
              <a:rect l="l" t="t" r="r" b="b"/>
              <a:pathLst>
                <a:path w="4442460" h="840104">
                  <a:moveTo>
                    <a:pt x="4302506" y="0"/>
                  </a:moveTo>
                  <a:lnTo>
                    <a:pt x="139954" y="0"/>
                  </a:lnTo>
                  <a:lnTo>
                    <a:pt x="95718" y="7130"/>
                  </a:lnTo>
                  <a:lnTo>
                    <a:pt x="57299" y="26989"/>
                  </a:lnTo>
                  <a:lnTo>
                    <a:pt x="27003" y="57278"/>
                  </a:lnTo>
                  <a:lnTo>
                    <a:pt x="7135" y="95699"/>
                  </a:lnTo>
                  <a:lnTo>
                    <a:pt x="0" y="139953"/>
                  </a:lnTo>
                  <a:lnTo>
                    <a:pt x="0" y="699769"/>
                  </a:lnTo>
                  <a:lnTo>
                    <a:pt x="7135" y="744024"/>
                  </a:lnTo>
                  <a:lnTo>
                    <a:pt x="27003" y="782445"/>
                  </a:lnTo>
                  <a:lnTo>
                    <a:pt x="57299" y="812734"/>
                  </a:lnTo>
                  <a:lnTo>
                    <a:pt x="95718" y="832593"/>
                  </a:lnTo>
                  <a:lnTo>
                    <a:pt x="139954" y="839724"/>
                  </a:lnTo>
                  <a:lnTo>
                    <a:pt x="4302506" y="839724"/>
                  </a:lnTo>
                  <a:lnTo>
                    <a:pt x="4346760" y="832593"/>
                  </a:lnTo>
                  <a:lnTo>
                    <a:pt x="4385181" y="812734"/>
                  </a:lnTo>
                  <a:lnTo>
                    <a:pt x="4415470" y="782445"/>
                  </a:lnTo>
                  <a:lnTo>
                    <a:pt x="4435329" y="744024"/>
                  </a:lnTo>
                  <a:lnTo>
                    <a:pt x="4442459" y="699769"/>
                  </a:lnTo>
                  <a:lnTo>
                    <a:pt x="4442459" y="139953"/>
                  </a:lnTo>
                  <a:lnTo>
                    <a:pt x="4435329" y="95699"/>
                  </a:lnTo>
                  <a:lnTo>
                    <a:pt x="4415470" y="57278"/>
                  </a:lnTo>
                  <a:lnTo>
                    <a:pt x="4385181" y="26989"/>
                  </a:lnTo>
                  <a:lnTo>
                    <a:pt x="4346760" y="7130"/>
                  </a:lnTo>
                  <a:lnTo>
                    <a:pt x="4302506" y="0"/>
                  </a:lnTo>
                  <a:close/>
                </a:path>
              </a:pathLst>
            </a:custGeom>
            <a:solidFill>
              <a:srgbClr val="FFFFFF">
                <a:alpha val="90194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 descr=""/>
            <p:cNvSpPr/>
            <p:nvPr/>
          </p:nvSpPr>
          <p:spPr>
            <a:xfrm>
              <a:off x="85343" y="2993135"/>
              <a:ext cx="4442460" cy="840105"/>
            </a:xfrm>
            <a:custGeom>
              <a:avLst/>
              <a:gdLst/>
              <a:ahLst/>
              <a:cxnLst/>
              <a:rect l="l" t="t" r="r" b="b"/>
              <a:pathLst>
                <a:path w="4442460" h="840104">
                  <a:moveTo>
                    <a:pt x="0" y="139953"/>
                  </a:moveTo>
                  <a:lnTo>
                    <a:pt x="7135" y="95699"/>
                  </a:lnTo>
                  <a:lnTo>
                    <a:pt x="27003" y="57278"/>
                  </a:lnTo>
                  <a:lnTo>
                    <a:pt x="57299" y="26989"/>
                  </a:lnTo>
                  <a:lnTo>
                    <a:pt x="95718" y="7130"/>
                  </a:lnTo>
                  <a:lnTo>
                    <a:pt x="139954" y="0"/>
                  </a:lnTo>
                  <a:lnTo>
                    <a:pt x="4302506" y="0"/>
                  </a:lnTo>
                  <a:lnTo>
                    <a:pt x="4346760" y="7130"/>
                  </a:lnTo>
                  <a:lnTo>
                    <a:pt x="4385181" y="26989"/>
                  </a:lnTo>
                  <a:lnTo>
                    <a:pt x="4415470" y="57278"/>
                  </a:lnTo>
                  <a:lnTo>
                    <a:pt x="4435329" y="95699"/>
                  </a:lnTo>
                  <a:lnTo>
                    <a:pt x="4442459" y="139953"/>
                  </a:lnTo>
                  <a:lnTo>
                    <a:pt x="4442459" y="699769"/>
                  </a:lnTo>
                  <a:lnTo>
                    <a:pt x="4435329" y="744024"/>
                  </a:lnTo>
                  <a:lnTo>
                    <a:pt x="4415470" y="782445"/>
                  </a:lnTo>
                  <a:lnTo>
                    <a:pt x="4385181" y="812734"/>
                  </a:lnTo>
                  <a:lnTo>
                    <a:pt x="4346760" y="832593"/>
                  </a:lnTo>
                  <a:lnTo>
                    <a:pt x="4302506" y="839724"/>
                  </a:lnTo>
                  <a:lnTo>
                    <a:pt x="139954" y="839724"/>
                  </a:lnTo>
                  <a:lnTo>
                    <a:pt x="95718" y="832593"/>
                  </a:lnTo>
                  <a:lnTo>
                    <a:pt x="57299" y="812734"/>
                  </a:lnTo>
                  <a:lnTo>
                    <a:pt x="27003" y="782445"/>
                  </a:lnTo>
                  <a:lnTo>
                    <a:pt x="7135" y="744024"/>
                  </a:lnTo>
                  <a:lnTo>
                    <a:pt x="0" y="699769"/>
                  </a:lnTo>
                  <a:lnTo>
                    <a:pt x="0" y="139953"/>
                  </a:lnTo>
                  <a:close/>
                </a:path>
              </a:pathLst>
            </a:custGeom>
            <a:ln w="12700">
              <a:solidFill>
                <a:srgbClr val="00823A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4" name="object 14" descr=""/>
          <p:cNvSpPr txBox="1"/>
          <p:nvPr/>
        </p:nvSpPr>
        <p:spPr>
          <a:xfrm>
            <a:off x="653287" y="3145027"/>
            <a:ext cx="3306445" cy="49149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ctr">
              <a:lnSpc>
                <a:spcPts val="1835"/>
              </a:lnSpc>
              <a:spcBef>
                <a:spcPts val="95"/>
              </a:spcBef>
            </a:pPr>
            <a:r>
              <a:rPr dirty="0" sz="1600">
                <a:latin typeface="Calibri"/>
                <a:cs typeface="Calibri"/>
              </a:rPr>
              <a:t>Выдача</a:t>
            </a:r>
            <a:r>
              <a:rPr dirty="0" sz="1600" spc="-40">
                <a:latin typeface="Calibri"/>
                <a:cs typeface="Calibri"/>
              </a:rPr>
              <a:t> </a:t>
            </a:r>
            <a:r>
              <a:rPr dirty="0" sz="1600" spc="-10">
                <a:latin typeface="Calibri"/>
                <a:cs typeface="Calibri"/>
              </a:rPr>
              <a:t>абсорбирующего</a:t>
            </a:r>
            <a:r>
              <a:rPr dirty="0" sz="1600" spc="-35">
                <a:latin typeface="Calibri"/>
                <a:cs typeface="Calibri"/>
              </a:rPr>
              <a:t> </a:t>
            </a:r>
            <a:r>
              <a:rPr dirty="0" sz="1600">
                <a:latin typeface="Calibri"/>
                <a:cs typeface="Calibri"/>
              </a:rPr>
              <a:t>белья</a:t>
            </a:r>
            <a:r>
              <a:rPr dirty="0" sz="1600" spc="-45">
                <a:latin typeface="Calibri"/>
                <a:cs typeface="Calibri"/>
              </a:rPr>
              <a:t> </a:t>
            </a:r>
            <a:r>
              <a:rPr dirty="0" sz="1600">
                <a:latin typeface="Calibri"/>
                <a:cs typeface="Calibri"/>
              </a:rPr>
              <a:t>(АБ)</a:t>
            </a:r>
            <a:r>
              <a:rPr dirty="0" sz="1600" spc="-30">
                <a:latin typeface="Calibri"/>
                <a:cs typeface="Calibri"/>
              </a:rPr>
              <a:t> </a:t>
            </a:r>
            <a:r>
              <a:rPr dirty="0" sz="1600" spc="-50">
                <a:latin typeface="Calibri"/>
                <a:cs typeface="Calibri"/>
              </a:rPr>
              <a:t>–</a:t>
            </a:r>
            <a:endParaRPr sz="1600">
              <a:latin typeface="Calibri"/>
              <a:cs typeface="Calibri"/>
            </a:endParaRPr>
          </a:p>
          <a:p>
            <a:pPr algn="ctr">
              <a:lnSpc>
                <a:spcPts val="1835"/>
              </a:lnSpc>
            </a:pPr>
            <a:r>
              <a:rPr dirty="0" sz="1600" b="1">
                <a:latin typeface="Calibri"/>
                <a:cs typeface="Calibri"/>
              </a:rPr>
              <a:t>45</a:t>
            </a:r>
            <a:r>
              <a:rPr dirty="0" sz="1600" spc="-25" b="1">
                <a:latin typeface="Calibri"/>
                <a:cs typeface="Calibri"/>
              </a:rPr>
              <a:t> </a:t>
            </a:r>
            <a:r>
              <a:rPr dirty="0" sz="1600" spc="-10" b="1">
                <a:latin typeface="Calibri"/>
                <a:cs typeface="Calibri"/>
              </a:rPr>
              <a:t>человек/617 </a:t>
            </a:r>
            <a:r>
              <a:rPr dirty="0" sz="1600" b="1">
                <a:latin typeface="Calibri"/>
                <a:cs typeface="Calibri"/>
              </a:rPr>
              <a:t>181</a:t>
            </a:r>
            <a:r>
              <a:rPr dirty="0" sz="1600" spc="-10" b="1">
                <a:latin typeface="Calibri"/>
                <a:cs typeface="Calibri"/>
              </a:rPr>
              <a:t> </a:t>
            </a:r>
            <a:r>
              <a:rPr dirty="0" sz="1600" spc="-20" b="1">
                <a:latin typeface="Calibri"/>
                <a:cs typeface="Calibri"/>
              </a:rPr>
              <a:t>руб.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15" name="object 15" descr=""/>
          <p:cNvGrpSpPr/>
          <p:nvPr/>
        </p:nvGrpSpPr>
        <p:grpSpPr>
          <a:xfrm>
            <a:off x="89661" y="3931665"/>
            <a:ext cx="4434205" cy="2742565"/>
            <a:chOff x="89661" y="3931665"/>
            <a:chExt cx="4434205" cy="2742565"/>
          </a:xfrm>
        </p:grpSpPr>
        <p:sp>
          <p:nvSpPr>
            <p:cNvPr id="16" name="object 16" descr=""/>
            <p:cNvSpPr/>
            <p:nvPr/>
          </p:nvSpPr>
          <p:spPr>
            <a:xfrm>
              <a:off x="108203" y="3938015"/>
              <a:ext cx="4396740" cy="840105"/>
            </a:xfrm>
            <a:custGeom>
              <a:avLst/>
              <a:gdLst/>
              <a:ahLst/>
              <a:cxnLst/>
              <a:rect l="l" t="t" r="r" b="b"/>
              <a:pathLst>
                <a:path w="4396740" h="840104">
                  <a:moveTo>
                    <a:pt x="4256786" y="0"/>
                  </a:moveTo>
                  <a:lnTo>
                    <a:pt x="139954" y="0"/>
                  </a:lnTo>
                  <a:lnTo>
                    <a:pt x="95718" y="7130"/>
                  </a:lnTo>
                  <a:lnTo>
                    <a:pt x="57299" y="26989"/>
                  </a:lnTo>
                  <a:lnTo>
                    <a:pt x="27003" y="57278"/>
                  </a:lnTo>
                  <a:lnTo>
                    <a:pt x="7135" y="95699"/>
                  </a:lnTo>
                  <a:lnTo>
                    <a:pt x="0" y="139953"/>
                  </a:lnTo>
                  <a:lnTo>
                    <a:pt x="0" y="699769"/>
                  </a:lnTo>
                  <a:lnTo>
                    <a:pt x="7135" y="744024"/>
                  </a:lnTo>
                  <a:lnTo>
                    <a:pt x="27003" y="782445"/>
                  </a:lnTo>
                  <a:lnTo>
                    <a:pt x="57299" y="812734"/>
                  </a:lnTo>
                  <a:lnTo>
                    <a:pt x="95718" y="832593"/>
                  </a:lnTo>
                  <a:lnTo>
                    <a:pt x="139954" y="839723"/>
                  </a:lnTo>
                  <a:lnTo>
                    <a:pt x="4256786" y="839723"/>
                  </a:lnTo>
                  <a:lnTo>
                    <a:pt x="4301040" y="832593"/>
                  </a:lnTo>
                  <a:lnTo>
                    <a:pt x="4339461" y="812734"/>
                  </a:lnTo>
                  <a:lnTo>
                    <a:pt x="4369750" y="782445"/>
                  </a:lnTo>
                  <a:lnTo>
                    <a:pt x="4389609" y="744024"/>
                  </a:lnTo>
                  <a:lnTo>
                    <a:pt x="4396740" y="699769"/>
                  </a:lnTo>
                  <a:lnTo>
                    <a:pt x="4396740" y="139953"/>
                  </a:lnTo>
                  <a:lnTo>
                    <a:pt x="4389609" y="95699"/>
                  </a:lnTo>
                  <a:lnTo>
                    <a:pt x="4369750" y="57278"/>
                  </a:lnTo>
                  <a:lnTo>
                    <a:pt x="4339461" y="26989"/>
                  </a:lnTo>
                  <a:lnTo>
                    <a:pt x="4301040" y="7130"/>
                  </a:lnTo>
                  <a:lnTo>
                    <a:pt x="4256786" y="0"/>
                  </a:lnTo>
                  <a:close/>
                </a:path>
              </a:pathLst>
            </a:custGeom>
            <a:solidFill>
              <a:srgbClr val="FFFFFF">
                <a:alpha val="90194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 descr=""/>
            <p:cNvSpPr/>
            <p:nvPr/>
          </p:nvSpPr>
          <p:spPr>
            <a:xfrm>
              <a:off x="108203" y="3938015"/>
              <a:ext cx="4396740" cy="840105"/>
            </a:xfrm>
            <a:custGeom>
              <a:avLst/>
              <a:gdLst/>
              <a:ahLst/>
              <a:cxnLst/>
              <a:rect l="l" t="t" r="r" b="b"/>
              <a:pathLst>
                <a:path w="4396740" h="840104">
                  <a:moveTo>
                    <a:pt x="0" y="139953"/>
                  </a:moveTo>
                  <a:lnTo>
                    <a:pt x="7135" y="95699"/>
                  </a:lnTo>
                  <a:lnTo>
                    <a:pt x="27003" y="57278"/>
                  </a:lnTo>
                  <a:lnTo>
                    <a:pt x="57299" y="26989"/>
                  </a:lnTo>
                  <a:lnTo>
                    <a:pt x="95718" y="7130"/>
                  </a:lnTo>
                  <a:lnTo>
                    <a:pt x="139954" y="0"/>
                  </a:lnTo>
                  <a:lnTo>
                    <a:pt x="4256786" y="0"/>
                  </a:lnTo>
                  <a:lnTo>
                    <a:pt x="4301040" y="7130"/>
                  </a:lnTo>
                  <a:lnTo>
                    <a:pt x="4339461" y="26989"/>
                  </a:lnTo>
                  <a:lnTo>
                    <a:pt x="4369750" y="57278"/>
                  </a:lnTo>
                  <a:lnTo>
                    <a:pt x="4389609" y="95699"/>
                  </a:lnTo>
                  <a:lnTo>
                    <a:pt x="4396740" y="139953"/>
                  </a:lnTo>
                  <a:lnTo>
                    <a:pt x="4396740" y="699769"/>
                  </a:lnTo>
                  <a:lnTo>
                    <a:pt x="4389609" y="744024"/>
                  </a:lnTo>
                  <a:lnTo>
                    <a:pt x="4369750" y="782445"/>
                  </a:lnTo>
                  <a:lnTo>
                    <a:pt x="4339461" y="812734"/>
                  </a:lnTo>
                  <a:lnTo>
                    <a:pt x="4301040" y="832593"/>
                  </a:lnTo>
                  <a:lnTo>
                    <a:pt x="4256786" y="839723"/>
                  </a:lnTo>
                  <a:lnTo>
                    <a:pt x="139954" y="839723"/>
                  </a:lnTo>
                  <a:lnTo>
                    <a:pt x="95718" y="832593"/>
                  </a:lnTo>
                  <a:lnTo>
                    <a:pt x="57299" y="812734"/>
                  </a:lnTo>
                  <a:lnTo>
                    <a:pt x="27003" y="782445"/>
                  </a:lnTo>
                  <a:lnTo>
                    <a:pt x="7135" y="744024"/>
                  </a:lnTo>
                  <a:lnTo>
                    <a:pt x="0" y="699769"/>
                  </a:lnTo>
                  <a:lnTo>
                    <a:pt x="0" y="139953"/>
                  </a:lnTo>
                  <a:close/>
                </a:path>
              </a:pathLst>
            </a:custGeom>
            <a:ln w="12700">
              <a:solidFill>
                <a:srgbClr val="00823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 descr=""/>
            <p:cNvSpPr/>
            <p:nvPr/>
          </p:nvSpPr>
          <p:spPr>
            <a:xfrm>
              <a:off x="96011" y="4882895"/>
              <a:ext cx="4421505" cy="840105"/>
            </a:xfrm>
            <a:custGeom>
              <a:avLst/>
              <a:gdLst/>
              <a:ahLst/>
              <a:cxnLst/>
              <a:rect l="l" t="t" r="r" b="b"/>
              <a:pathLst>
                <a:path w="4421505" h="840104">
                  <a:moveTo>
                    <a:pt x="4281170" y="0"/>
                  </a:moveTo>
                  <a:lnTo>
                    <a:pt x="139953" y="0"/>
                  </a:lnTo>
                  <a:lnTo>
                    <a:pt x="95718" y="7130"/>
                  </a:lnTo>
                  <a:lnTo>
                    <a:pt x="57299" y="26989"/>
                  </a:lnTo>
                  <a:lnTo>
                    <a:pt x="27003" y="57278"/>
                  </a:lnTo>
                  <a:lnTo>
                    <a:pt x="7135" y="95699"/>
                  </a:lnTo>
                  <a:lnTo>
                    <a:pt x="0" y="139953"/>
                  </a:lnTo>
                  <a:lnTo>
                    <a:pt x="0" y="699769"/>
                  </a:lnTo>
                  <a:lnTo>
                    <a:pt x="7135" y="744005"/>
                  </a:lnTo>
                  <a:lnTo>
                    <a:pt x="27003" y="782424"/>
                  </a:lnTo>
                  <a:lnTo>
                    <a:pt x="57299" y="812720"/>
                  </a:lnTo>
                  <a:lnTo>
                    <a:pt x="95718" y="832588"/>
                  </a:lnTo>
                  <a:lnTo>
                    <a:pt x="139953" y="839723"/>
                  </a:lnTo>
                  <a:lnTo>
                    <a:pt x="4281170" y="839723"/>
                  </a:lnTo>
                  <a:lnTo>
                    <a:pt x="4325424" y="832588"/>
                  </a:lnTo>
                  <a:lnTo>
                    <a:pt x="4363845" y="812720"/>
                  </a:lnTo>
                  <a:lnTo>
                    <a:pt x="4394134" y="782424"/>
                  </a:lnTo>
                  <a:lnTo>
                    <a:pt x="4413993" y="744005"/>
                  </a:lnTo>
                  <a:lnTo>
                    <a:pt x="4421124" y="699769"/>
                  </a:lnTo>
                  <a:lnTo>
                    <a:pt x="4421124" y="139953"/>
                  </a:lnTo>
                  <a:lnTo>
                    <a:pt x="4413993" y="95699"/>
                  </a:lnTo>
                  <a:lnTo>
                    <a:pt x="4394134" y="57278"/>
                  </a:lnTo>
                  <a:lnTo>
                    <a:pt x="4363845" y="26989"/>
                  </a:lnTo>
                  <a:lnTo>
                    <a:pt x="4325424" y="7130"/>
                  </a:lnTo>
                  <a:lnTo>
                    <a:pt x="4281170" y="0"/>
                  </a:lnTo>
                  <a:close/>
                </a:path>
              </a:pathLst>
            </a:custGeom>
            <a:solidFill>
              <a:srgbClr val="FFFFFF">
                <a:alpha val="90194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 descr=""/>
            <p:cNvSpPr/>
            <p:nvPr/>
          </p:nvSpPr>
          <p:spPr>
            <a:xfrm>
              <a:off x="96011" y="4882895"/>
              <a:ext cx="4421505" cy="840105"/>
            </a:xfrm>
            <a:custGeom>
              <a:avLst/>
              <a:gdLst/>
              <a:ahLst/>
              <a:cxnLst/>
              <a:rect l="l" t="t" r="r" b="b"/>
              <a:pathLst>
                <a:path w="4421505" h="840104">
                  <a:moveTo>
                    <a:pt x="0" y="139953"/>
                  </a:moveTo>
                  <a:lnTo>
                    <a:pt x="7135" y="95699"/>
                  </a:lnTo>
                  <a:lnTo>
                    <a:pt x="27003" y="57278"/>
                  </a:lnTo>
                  <a:lnTo>
                    <a:pt x="57299" y="26989"/>
                  </a:lnTo>
                  <a:lnTo>
                    <a:pt x="95718" y="7130"/>
                  </a:lnTo>
                  <a:lnTo>
                    <a:pt x="139953" y="0"/>
                  </a:lnTo>
                  <a:lnTo>
                    <a:pt x="4281170" y="0"/>
                  </a:lnTo>
                  <a:lnTo>
                    <a:pt x="4325424" y="7130"/>
                  </a:lnTo>
                  <a:lnTo>
                    <a:pt x="4363845" y="26989"/>
                  </a:lnTo>
                  <a:lnTo>
                    <a:pt x="4394134" y="57278"/>
                  </a:lnTo>
                  <a:lnTo>
                    <a:pt x="4413993" y="95699"/>
                  </a:lnTo>
                  <a:lnTo>
                    <a:pt x="4421124" y="139953"/>
                  </a:lnTo>
                  <a:lnTo>
                    <a:pt x="4421124" y="699769"/>
                  </a:lnTo>
                  <a:lnTo>
                    <a:pt x="4413993" y="744005"/>
                  </a:lnTo>
                  <a:lnTo>
                    <a:pt x="4394134" y="782424"/>
                  </a:lnTo>
                  <a:lnTo>
                    <a:pt x="4363845" y="812720"/>
                  </a:lnTo>
                  <a:lnTo>
                    <a:pt x="4325424" y="832588"/>
                  </a:lnTo>
                  <a:lnTo>
                    <a:pt x="4281170" y="839723"/>
                  </a:lnTo>
                  <a:lnTo>
                    <a:pt x="139953" y="839723"/>
                  </a:lnTo>
                  <a:lnTo>
                    <a:pt x="95718" y="832588"/>
                  </a:lnTo>
                  <a:lnTo>
                    <a:pt x="57299" y="812720"/>
                  </a:lnTo>
                  <a:lnTo>
                    <a:pt x="27003" y="782424"/>
                  </a:lnTo>
                  <a:lnTo>
                    <a:pt x="7135" y="744005"/>
                  </a:lnTo>
                  <a:lnTo>
                    <a:pt x="0" y="699769"/>
                  </a:lnTo>
                  <a:lnTo>
                    <a:pt x="0" y="139953"/>
                  </a:lnTo>
                  <a:close/>
                </a:path>
              </a:pathLst>
            </a:custGeom>
            <a:ln w="12700">
              <a:solidFill>
                <a:srgbClr val="00823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 descr=""/>
            <p:cNvSpPr/>
            <p:nvPr/>
          </p:nvSpPr>
          <p:spPr>
            <a:xfrm>
              <a:off x="128015" y="5827775"/>
              <a:ext cx="4357370" cy="840105"/>
            </a:xfrm>
            <a:custGeom>
              <a:avLst/>
              <a:gdLst/>
              <a:ahLst/>
              <a:cxnLst/>
              <a:rect l="l" t="t" r="r" b="b"/>
              <a:pathLst>
                <a:path w="4357370" h="840104">
                  <a:moveTo>
                    <a:pt x="4217162" y="0"/>
                  </a:moveTo>
                  <a:lnTo>
                    <a:pt x="139954" y="0"/>
                  </a:lnTo>
                  <a:lnTo>
                    <a:pt x="95718" y="7135"/>
                  </a:lnTo>
                  <a:lnTo>
                    <a:pt x="57299" y="27003"/>
                  </a:lnTo>
                  <a:lnTo>
                    <a:pt x="27003" y="57299"/>
                  </a:lnTo>
                  <a:lnTo>
                    <a:pt x="7135" y="95718"/>
                  </a:lnTo>
                  <a:lnTo>
                    <a:pt x="0" y="139954"/>
                  </a:lnTo>
                  <a:lnTo>
                    <a:pt x="0" y="699770"/>
                  </a:lnTo>
                  <a:lnTo>
                    <a:pt x="7135" y="744005"/>
                  </a:lnTo>
                  <a:lnTo>
                    <a:pt x="27003" y="782424"/>
                  </a:lnTo>
                  <a:lnTo>
                    <a:pt x="57299" y="812720"/>
                  </a:lnTo>
                  <a:lnTo>
                    <a:pt x="95718" y="832588"/>
                  </a:lnTo>
                  <a:lnTo>
                    <a:pt x="139954" y="839724"/>
                  </a:lnTo>
                  <a:lnTo>
                    <a:pt x="4217162" y="839724"/>
                  </a:lnTo>
                  <a:lnTo>
                    <a:pt x="4261416" y="832588"/>
                  </a:lnTo>
                  <a:lnTo>
                    <a:pt x="4299837" y="812720"/>
                  </a:lnTo>
                  <a:lnTo>
                    <a:pt x="4330126" y="782424"/>
                  </a:lnTo>
                  <a:lnTo>
                    <a:pt x="4349985" y="744005"/>
                  </a:lnTo>
                  <a:lnTo>
                    <a:pt x="4357116" y="699770"/>
                  </a:lnTo>
                  <a:lnTo>
                    <a:pt x="4357116" y="139954"/>
                  </a:lnTo>
                  <a:lnTo>
                    <a:pt x="4349985" y="95718"/>
                  </a:lnTo>
                  <a:lnTo>
                    <a:pt x="4330126" y="57299"/>
                  </a:lnTo>
                  <a:lnTo>
                    <a:pt x="4299837" y="27003"/>
                  </a:lnTo>
                  <a:lnTo>
                    <a:pt x="4261416" y="7135"/>
                  </a:lnTo>
                  <a:lnTo>
                    <a:pt x="4217162" y="0"/>
                  </a:lnTo>
                  <a:close/>
                </a:path>
              </a:pathLst>
            </a:custGeom>
            <a:solidFill>
              <a:srgbClr val="FFFFFF">
                <a:alpha val="90194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 descr=""/>
            <p:cNvSpPr/>
            <p:nvPr/>
          </p:nvSpPr>
          <p:spPr>
            <a:xfrm>
              <a:off x="128015" y="5827775"/>
              <a:ext cx="4357370" cy="840105"/>
            </a:xfrm>
            <a:custGeom>
              <a:avLst/>
              <a:gdLst/>
              <a:ahLst/>
              <a:cxnLst/>
              <a:rect l="l" t="t" r="r" b="b"/>
              <a:pathLst>
                <a:path w="4357370" h="840104">
                  <a:moveTo>
                    <a:pt x="0" y="139954"/>
                  </a:moveTo>
                  <a:lnTo>
                    <a:pt x="7135" y="95718"/>
                  </a:lnTo>
                  <a:lnTo>
                    <a:pt x="27003" y="57299"/>
                  </a:lnTo>
                  <a:lnTo>
                    <a:pt x="57299" y="27003"/>
                  </a:lnTo>
                  <a:lnTo>
                    <a:pt x="95718" y="7135"/>
                  </a:lnTo>
                  <a:lnTo>
                    <a:pt x="139954" y="0"/>
                  </a:lnTo>
                  <a:lnTo>
                    <a:pt x="4217162" y="0"/>
                  </a:lnTo>
                  <a:lnTo>
                    <a:pt x="4261416" y="7135"/>
                  </a:lnTo>
                  <a:lnTo>
                    <a:pt x="4299837" y="27003"/>
                  </a:lnTo>
                  <a:lnTo>
                    <a:pt x="4330126" y="57299"/>
                  </a:lnTo>
                  <a:lnTo>
                    <a:pt x="4349985" y="95718"/>
                  </a:lnTo>
                  <a:lnTo>
                    <a:pt x="4357116" y="139954"/>
                  </a:lnTo>
                  <a:lnTo>
                    <a:pt x="4357116" y="699770"/>
                  </a:lnTo>
                  <a:lnTo>
                    <a:pt x="4349985" y="744005"/>
                  </a:lnTo>
                  <a:lnTo>
                    <a:pt x="4330126" y="782424"/>
                  </a:lnTo>
                  <a:lnTo>
                    <a:pt x="4299837" y="812720"/>
                  </a:lnTo>
                  <a:lnTo>
                    <a:pt x="4261416" y="832588"/>
                  </a:lnTo>
                  <a:lnTo>
                    <a:pt x="4217162" y="839724"/>
                  </a:lnTo>
                  <a:lnTo>
                    <a:pt x="139954" y="839724"/>
                  </a:lnTo>
                  <a:lnTo>
                    <a:pt x="95718" y="832588"/>
                  </a:lnTo>
                  <a:lnTo>
                    <a:pt x="57299" y="812720"/>
                  </a:lnTo>
                  <a:lnTo>
                    <a:pt x="27003" y="782424"/>
                  </a:lnTo>
                  <a:lnTo>
                    <a:pt x="7135" y="744005"/>
                  </a:lnTo>
                  <a:lnTo>
                    <a:pt x="0" y="699770"/>
                  </a:lnTo>
                  <a:lnTo>
                    <a:pt x="0" y="139954"/>
                  </a:lnTo>
                  <a:close/>
                </a:path>
              </a:pathLst>
            </a:custGeom>
            <a:ln w="12700">
              <a:solidFill>
                <a:srgbClr val="00823A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2" name="object 22" descr=""/>
          <p:cNvSpPr txBox="1"/>
          <p:nvPr/>
        </p:nvSpPr>
        <p:spPr>
          <a:xfrm>
            <a:off x="238150" y="4089908"/>
            <a:ext cx="4135754" cy="238125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ctr">
              <a:lnSpc>
                <a:spcPts val="1835"/>
              </a:lnSpc>
              <a:spcBef>
                <a:spcPts val="95"/>
              </a:spcBef>
            </a:pPr>
            <a:r>
              <a:rPr dirty="0" sz="1600">
                <a:latin typeface="Calibri"/>
                <a:cs typeface="Calibri"/>
              </a:rPr>
              <a:t>Выдача</a:t>
            </a:r>
            <a:r>
              <a:rPr dirty="0" sz="1600" spc="-50">
                <a:latin typeface="Calibri"/>
                <a:cs typeface="Calibri"/>
              </a:rPr>
              <a:t> </a:t>
            </a:r>
            <a:r>
              <a:rPr dirty="0" sz="1600" spc="-10">
                <a:latin typeface="Calibri"/>
                <a:cs typeface="Calibri"/>
              </a:rPr>
              <a:t>технических</a:t>
            </a:r>
            <a:r>
              <a:rPr dirty="0" sz="1600" spc="-40">
                <a:latin typeface="Calibri"/>
                <a:cs typeface="Calibri"/>
              </a:rPr>
              <a:t> </a:t>
            </a:r>
            <a:r>
              <a:rPr dirty="0" sz="1600">
                <a:latin typeface="Calibri"/>
                <a:cs typeface="Calibri"/>
              </a:rPr>
              <a:t>средств</a:t>
            </a:r>
            <a:r>
              <a:rPr dirty="0" sz="1600" spc="-45">
                <a:latin typeface="Calibri"/>
                <a:cs typeface="Calibri"/>
              </a:rPr>
              <a:t> </a:t>
            </a:r>
            <a:r>
              <a:rPr dirty="0" sz="1600" spc="-10">
                <a:latin typeface="Calibri"/>
                <a:cs typeface="Calibri"/>
              </a:rPr>
              <a:t>реабилитации</a:t>
            </a:r>
            <a:endParaRPr sz="1600">
              <a:latin typeface="Calibri"/>
              <a:cs typeface="Calibri"/>
            </a:endParaRPr>
          </a:p>
          <a:p>
            <a:pPr algn="ctr" marL="1270">
              <a:lnSpc>
                <a:spcPts val="1835"/>
              </a:lnSpc>
            </a:pPr>
            <a:r>
              <a:rPr dirty="0" sz="1600" spc="-10">
                <a:latin typeface="Calibri"/>
                <a:cs typeface="Calibri"/>
              </a:rPr>
              <a:t>(ТСР)</a:t>
            </a:r>
            <a:r>
              <a:rPr dirty="0" sz="1600" spc="-30">
                <a:latin typeface="Calibri"/>
                <a:cs typeface="Calibri"/>
              </a:rPr>
              <a:t> </a:t>
            </a:r>
            <a:r>
              <a:rPr dirty="0" sz="1600">
                <a:latin typeface="Calibri"/>
                <a:cs typeface="Calibri"/>
              </a:rPr>
              <a:t>–</a:t>
            </a:r>
            <a:r>
              <a:rPr dirty="0" sz="1600" spc="-25">
                <a:latin typeface="Calibri"/>
                <a:cs typeface="Calibri"/>
              </a:rPr>
              <a:t> </a:t>
            </a:r>
            <a:r>
              <a:rPr dirty="0" sz="1600" b="1">
                <a:latin typeface="Calibri"/>
                <a:cs typeface="Calibri"/>
              </a:rPr>
              <a:t>15</a:t>
            </a:r>
            <a:r>
              <a:rPr dirty="0" sz="1600" spc="-35" b="1">
                <a:latin typeface="Calibri"/>
                <a:cs typeface="Calibri"/>
              </a:rPr>
              <a:t> </a:t>
            </a:r>
            <a:r>
              <a:rPr dirty="0" sz="1600" spc="-10" b="1">
                <a:latin typeface="Calibri"/>
                <a:cs typeface="Calibri"/>
              </a:rPr>
              <a:t>человек/134</a:t>
            </a:r>
            <a:r>
              <a:rPr dirty="0" sz="1600" spc="-15" b="1">
                <a:latin typeface="Calibri"/>
                <a:cs typeface="Calibri"/>
              </a:rPr>
              <a:t> </a:t>
            </a:r>
            <a:r>
              <a:rPr dirty="0" sz="1600" b="1">
                <a:latin typeface="Calibri"/>
                <a:cs typeface="Calibri"/>
              </a:rPr>
              <a:t>640</a:t>
            </a:r>
            <a:r>
              <a:rPr dirty="0" sz="1600" spc="-25" b="1">
                <a:latin typeface="Calibri"/>
                <a:cs typeface="Calibri"/>
              </a:rPr>
              <a:t> </a:t>
            </a:r>
            <a:r>
              <a:rPr dirty="0" sz="1600" spc="-20" b="1">
                <a:latin typeface="Calibri"/>
                <a:cs typeface="Calibri"/>
              </a:rPr>
              <a:t>руб.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800">
              <a:latin typeface="Calibri"/>
              <a:cs typeface="Calibri"/>
            </a:endParaRPr>
          </a:p>
          <a:p>
            <a:pPr marL="574675" marR="5080" indent="-562610">
              <a:lnSpc>
                <a:spcPts val="1750"/>
              </a:lnSpc>
              <a:spcBef>
                <a:spcPts val="5"/>
              </a:spcBef>
            </a:pPr>
            <a:r>
              <a:rPr dirty="0" sz="1600">
                <a:latin typeface="Calibri"/>
                <a:cs typeface="Calibri"/>
              </a:rPr>
              <a:t>-</a:t>
            </a:r>
            <a:r>
              <a:rPr dirty="0" sz="1600" spc="-25">
                <a:latin typeface="Calibri"/>
                <a:cs typeface="Calibri"/>
              </a:rPr>
              <a:t> </a:t>
            </a:r>
            <a:r>
              <a:rPr dirty="0" sz="1600" spc="-10">
                <a:latin typeface="Calibri"/>
                <a:cs typeface="Calibri"/>
              </a:rPr>
              <a:t>Оформление компенсации</a:t>
            </a:r>
            <a:r>
              <a:rPr dirty="0" sz="1600">
                <a:latin typeface="Calibri"/>
                <a:cs typeface="Calibri"/>
              </a:rPr>
              <a:t> за</a:t>
            </a:r>
            <a:r>
              <a:rPr dirty="0" sz="1600" spc="-20">
                <a:latin typeface="Calibri"/>
                <a:cs typeface="Calibri"/>
              </a:rPr>
              <a:t> </a:t>
            </a:r>
            <a:r>
              <a:rPr dirty="0" sz="1600" spc="-10">
                <a:latin typeface="Calibri"/>
                <a:cs typeface="Calibri"/>
              </a:rPr>
              <a:t>самостоятельно приобретенные</a:t>
            </a:r>
            <a:r>
              <a:rPr dirty="0" sz="1600" spc="-5">
                <a:latin typeface="Calibri"/>
                <a:cs typeface="Calibri"/>
              </a:rPr>
              <a:t> </a:t>
            </a:r>
            <a:r>
              <a:rPr dirty="0" sz="1600">
                <a:latin typeface="Calibri"/>
                <a:cs typeface="Calibri"/>
              </a:rPr>
              <a:t>АБ,</a:t>
            </a:r>
            <a:r>
              <a:rPr dirty="0" sz="1600" spc="-15">
                <a:latin typeface="Calibri"/>
                <a:cs typeface="Calibri"/>
              </a:rPr>
              <a:t> </a:t>
            </a:r>
            <a:r>
              <a:rPr dirty="0" sz="1600" spc="-55">
                <a:latin typeface="Calibri"/>
                <a:cs typeface="Calibri"/>
              </a:rPr>
              <a:t>ТСР,</a:t>
            </a:r>
            <a:r>
              <a:rPr dirty="0" sz="1600" spc="-15">
                <a:latin typeface="Calibri"/>
                <a:cs typeface="Calibri"/>
              </a:rPr>
              <a:t> </a:t>
            </a:r>
            <a:r>
              <a:rPr dirty="0" sz="1600" spc="-10">
                <a:latin typeface="Calibri"/>
                <a:cs typeface="Calibri"/>
              </a:rPr>
              <a:t>протезно-</a:t>
            </a:r>
            <a:endParaRPr sz="1600">
              <a:latin typeface="Calibri"/>
              <a:cs typeface="Calibri"/>
            </a:endParaRPr>
          </a:p>
          <a:p>
            <a:pPr marL="908685">
              <a:lnSpc>
                <a:spcPts val="1650"/>
              </a:lnSpc>
            </a:pPr>
            <a:r>
              <a:rPr dirty="0" sz="1600" spc="-10">
                <a:latin typeface="Calibri"/>
                <a:cs typeface="Calibri"/>
              </a:rPr>
              <a:t>ортопедические</a:t>
            </a:r>
            <a:r>
              <a:rPr dirty="0" sz="1600" spc="-30">
                <a:latin typeface="Calibri"/>
                <a:cs typeface="Calibri"/>
              </a:rPr>
              <a:t> </a:t>
            </a:r>
            <a:r>
              <a:rPr dirty="0" sz="1600" spc="-10">
                <a:latin typeface="Calibri"/>
                <a:cs typeface="Calibri"/>
              </a:rPr>
              <a:t>изделия</a:t>
            </a:r>
            <a:r>
              <a:rPr dirty="0" sz="1600" spc="-40">
                <a:latin typeface="Calibri"/>
                <a:cs typeface="Calibri"/>
              </a:rPr>
              <a:t> </a:t>
            </a:r>
            <a:r>
              <a:rPr dirty="0" sz="1600" spc="-50">
                <a:latin typeface="Calibri"/>
                <a:cs typeface="Calibri"/>
              </a:rPr>
              <a:t>–</a:t>
            </a:r>
            <a:endParaRPr sz="1600">
              <a:latin typeface="Calibri"/>
              <a:cs typeface="Calibri"/>
            </a:endParaRPr>
          </a:p>
          <a:p>
            <a:pPr marL="1002030">
              <a:lnSpc>
                <a:spcPts val="1835"/>
              </a:lnSpc>
            </a:pPr>
            <a:r>
              <a:rPr dirty="0" sz="1600" b="1">
                <a:latin typeface="Calibri"/>
                <a:cs typeface="Calibri"/>
              </a:rPr>
              <a:t>15</a:t>
            </a:r>
            <a:r>
              <a:rPr dirty="0" sz="1600" spc="-35" b="1">
                <a:latin typeface="Calibri"/>
                <a:cs typeface="Calibri"/>
              </a:rPr>
              <a:t> </a:t>
            </a:r>
            <a:r>
              <a:rPr dirty="0" sz="1600" spc="-10" b="1">
                <a:latin typeface="Calibri"/>
                <a:cs typeface="Calibri"/>
              </a:rPr>
              <a:t>человек/584</a:t>
            </a:r>
            <a:r>
              <a:rPr dirty="0" sz="1600" spc="-25" b="1">
                <a:latin typeface="Calibri"/>
                <a:cs typeface="Calibri"/>
              </a:rPr>
              <a:t> </a:t>
            </a:r>
            <a:r>
              <a:rPr dirty="0" sz="1600" b="1">
                <a:latin typeface="Calibri"/>
                <a:cs typeface="Calibri"/>
              </a:rPr>
              <a:t>643</a:t>
            </a:r>
            <a:r>
              <a:rPr dirty="0" sz="1600" spc="-20" b="1">
                <a:latin typeface="Calibri"/>
                <a:cs typeface="Calibri"/>
              </a:rPr>
              <a:t> руб.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600">
              <a:latin typeface="Calibri"/>
              <a:cs typeface="Calibri"/>
            </a:endParaRPr>
          </a:p>
          <a:p>
            <a:pPr algn="ctr" marL="1905">
              <a:lnSpc>
                <a:spcPts val="1835"/>
              </a:lnSpc>
            </a:pPr>
            <a:r>
              <a:rPr dirty="0" sz="1600" spc="-10">
                <a:latin typeface="Calibri"/>
                <a:cs typeface="Calibri"/>
              </a:rPr>
              <a:t>Обеспечение</a:t>
            </a:r>
            <a:r>
              <a:rPr dirty="0" sz="1600" spc="55">
                <a:latin typeface="Calibri"/>
                <a:cs typeface="Calibri"/>
              </a:rPr>
              <a:t> </a:t>
            </a:r>
            <a:r>
              <a:rPr dirty="0" sz="1600" spc="-20">
                <a:latin typeface="Calibri"/>
                <a:cs typeface="Calibri"/>
              </a:rPr>
              <a:t>протезно-</a:t>
            </a:r>
            <a:r>
              <a:rPr dirty="0" sz="1600" spc="-10">
                <a:latin typeface="Calibri"/>
                <a:cs typeface="Calibri"/>
              </a:rPr>
              <a:t>ортопедическими</a:t>
            </a:r>
            <a:endParaRPr sz="1600">
              <a:latin typeface="Calibri"/>
              <a:cs typeface="Calibri"/>
            </a:endParaRPr>
          </a:p>
          <a:p>
            <a:pPr algn="ctr" marL="1905">
              <a:lnSpc>
                <a:spcPts val="1835"/>
              </a:lnSpc>
            </a:pPr>
            <a:r>
              <a:rPr dirty="0" sz="1600" spc="-10">
                <a:latin typeface="Calibri"/>
                <a:cs typeface="Calibri"/>
              </a:rPr>
              <a:t>изделиями</a:t>
            </a:r>
            <a:r>
              <a:rPr dirty="0" sz="1600" spc="-30">
                <a:latin typeface="Calibri"/>
                <a:cs typeface="Calibri"/>
              </a:rPr>
              <a:t> </a:t>
            </a:r>
            <a:r>
              <a:rPr dirty="0" sz="1600" b="1">
                <a:latin typeface="Calibri"/>
                <a:cs typeface="Calibri"/>
              </a:rPr>
              <a:t>18</a:t>
            </a:r>
            <a:r>
              <a:rPr dirty="0" sz="1600" spc="-25" b="1">
                <a:latin typeface="Calibri"/>
                <a:cs typeface="Calibri"/>
              </a:rPr>
              <a:t> </a:t>
            </a:r>
            <a:r>
              <a:rPr dirty="0" sz="1600" b="1">
                <a:latin typeface="Calibri"/>
                <a:cs typeface="Calibri"/>
              </a:rPr>
              <a:t>человек</a:t>
            </a:r>
            <a:r>
              <a:rPr dirty="0" sz="1600" spc="-30" b="1">
                <a:latin typeface="Calibri"/>
                <a:cs typeface="Calibri"/>
              </a:rPr>
              <a:t> </a:t>
            </a:r>
            <a:r>
              <a:rPr dirty="0" sz="1600" b="1">
                <a:latin typeface="Calibri"/>
                <a:cs typeface="Calibri"/>
              </a:rPr>
              <a:t>/</a:t>
            </a:r>
            <a:r>
              <a:rPr dirty="0" sz="1600" spc="-45" b="1">
                <a:latin typeface="Calibri"/>
                <a:cs typeface="Calibri"/>
              </a:rPr>
              <a:t> </a:t>
            </a:r>
            <a:r>
              <a:rPr dirty="0" sz="1600" b="1">
                <a:latin typeface="Calibri"/>
                <a:cs typeface="Calibri"/>
              </a:rPr>
              <a:t>58</a:t>
            </a:r>
            <a:r>
              <a:rPr dirty="0" sz="1600" spc="-35" b="1">
                <a:latin typeface="Calibri"/>
                <a:cs typeface="Calibri"/>
              </a:rPr>
              <a:t> </a:t>
            </a:r>
            <a:r>
              <a:rPr dirty="0" sz="1600" spc="-10" b="1">
                <a:latin typeface="Calibri"/>
                <a:cs typeface="Calibri"/>
              </a:rPr>
              <a:t>направлений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23" name="object 23" descr=""/>
          <p:cNvSpPr/>
          <p:nvPr/>
        </p:nvSpPr>
        <p:spPr>
          <a:xfrm>
            <a:off x="4572000" y="2560320"/>
            <a:ext cx="4464050" cy="1085215"/>
          </a:xfrm>
          <a:custGeom>
            <a:avLst/>
            <a:gdLst/>
            <a:ahLst/>
            <a:cxnLst/>
            <a:rect l="l" t="t" r="r" b="b"/>
            <a:pathLst>
              <a:path w="4464050" h="1085214">
                <a:moveTo>
                  <a:pt x="4282948" y="0"/>
                </a:moveTo>
                <a:lnTo>
                  <a:pt x="180848" y="0"/>
                </a:lnTo>
                <a:lnTo>
                  <a:pt x="132791" y="6464"/>
                </a:lnTo>
                <a:lnTo>
                  <a:pt x="89596" y="24703"/>
                </a:lnTo>
                <a:lnTo>
                  <a:pt x="52990" y="52990"/>
                </a:lnTo>
                <a:lnTo>
                  <a:pt x="24703" y="89596"/>
                </a:lnTo>
                <a:lnTo>
                  <a:pt x="6464" y="132791"/>
                </a:lnTo>
                <a:lnTo>
                  <a:pt x="0" y="180847"/>
                </a:lnTo>
                <a:lnTo>
                  <a:pt x="0" y="904239"/>
                </a:lnTo>
                <a:lnTo>
                  <a:pt x="6464" y="952296"/>
                </a:lnTo>
                <a:lnTo>
                  <a:pt x="24703" y="995491"/>
                </a:lnTo>
                <a:lnTo>
                  <a:pt x="52990" y="1032097"/>
                </a:lnTo>
                <a:lnTo>
                  <a:pt x="89596" y="1060384"/>
                </a:lnTo>
                <a:lnTo>
                  <a:pt x="132791" y="1078623"/>
                </a:lnTo>
                <a:lnTo>
                  <a:pt x="180848" y="1085087"/>
                </a:lnTo>
                <a:lnTo>
                  <a:pt x="4282948" y="1085087"/>
                </a:lnTo>
                <a:lnTo>
                  <a:pt x="4331004" y="1078623"/>
                </a:lnTo>
                <a:lnTo>
                  <a:pt x="4374199" y="1060384"/>
                </a:lnTo>
                <a:lnTo>
                  <a:pt x="4410805" y="1032097"/>
                </a:lnTo>
                <a:lnTo>
                  <a:pt x="4439092" y="995491"/>
                </a:lnTo>
                <a:lnTo>
                  <a:pt x="4457331" y="952296"/>
                </a:lnTo>
                <a:lnTo>
                  <a:pt x="4463796" y="904239"/>
                </a:lnTo>
                <a:lnTo>
                  <a:pt x="4463796" y="180847"/>
                </a:lnTo>
                <a:lnTo>
                  <a:pt x="4457331" y="132791"/>
                </a:lnTo>
                <a:lnTo>
                  <a:pt x="4439092" y="89596"/>
                </a:lnTo>
                <a:lnTo>
                  <a:pt x="4410805" y="52990"/>
                </a:lnTo>
                <a:lnTo>
                  <a:pt x="4374199" y="24703"/>
                </a:lnTo>
                <a:lnTo>
                  <a:pt x="4331004" y="6464"/>
                </a:lnTo>
                <a:lnTo>
                  <a:pt x="4282948" y="0"/>
                </a:lnTo>
                <a:close/>
              </a:path>
            </a:pathLst>
          </a:custGeom>
          <a:solidFill>
            <a:srgbClr val="E1EFD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object 24" descr=""/>
          <p:cNvSpPr txBox="1">
            <a:spLocks noGrp="1"/>
          </p:cNvSpPr>
          <p:nvPr>
            <p:ph type="body" idx="1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/>
              <a:t>Обслуживает</a:t>
            </a:r>
            <a:r>
              <a:rPr dirty="0" spc="-35"/>
              <a:t> </a:t>
            </a:r>
            <a:r>
              <a:rPr dirty="0"/>
              <a:t>жителей</a:t>
            </a:r>
            <a:r>
              <a:rPr dirty="0" spc="-40"/>
              <a:t> </a:t>
            </a:r>
            <a:r>
              <a:rPr dirty="0"/>
              <a:t>районов</a:t>
            </a:r>
            <a:r>
              <a:rPr dirty="0" spc="5"/>
              <a:t> </a:t>
            </a:r>
            <a:r>
              <a:rPr dirty="0" spc="-25"/>
              <a:t>Гольяново,</a:t>
            </a:r>
            <a:r>
              <a:rPr dirty="0" spc="-15"/>
              <a:t> </a:t>
            </a:r>
            <a:r>
              <a:rPr dirty="0"/>
              <a:t>Северное</a:t>
            </a:r>
            <a:r>
              <a:rPr dirty="0" spc="-20"/>
              <a:t> </a:t>
            </a:r>
            <a:r>
              <a:rPr dirty="0"/>
              <a:t>Измайлово</a:t>
            </a:r>
            <a:r>
              <a:rPr dirty="0" spc="-30"/>
              <a:t> </a:t>
            </a:r>
            <a:r>
              <a:rPr dirty="0"/>
              <a:t>и</a:t>
            </a:r>
            <a:r>
              <a:rPr dirty="0" spc="-20"/>
              <a:t> </a:t>
            </a:r>
            <a:r>
              <a:rPr dirty="0"/>
              <a:t>поселка</a:t>
            </a:r>
            <a:r>
              <a:rPr dirty="0" spc="-35"/>
              <a:t> </a:t>
            </a:r>
            <a:r>
              <a:rPr dirty="0" spc="-10"/>
              <a:t>Восточный. Услуги</a:t>
            </a:r>
            <a:r>
              <a:rPr dirty="0" spc="-40"/>
              <a:t> </a:t>
            </a:r>
            <a:r>
              <a:rPr dirty="0"/>
              <a:t>пункта</a:t>
            </a:r>
            <a:r>
              <a:rPr dirty="0" spc="-30"/>
              <a:t> </a:t>
            </a:r>
            <a:r>
              <a:rPr dirty="0"/>
              <a:t>получают</a:t>
            </a:r>
            <a:r>
              <a:rPr dirty="0" spc="-20"/>
              <a:t> </a:t>
            </a:r>
            <a:r>
              <a:rPr dirty="0"/>
              <a:t>не</a:t>
            </a:r>
            <a:r>
              <a:rPr dirty="0" spc="-20"/>
              <a:t> </a:t>
            </a:r>
            <a:r>
              <a:rPr dirty="0"/>
              <a:t>только</a:t>
            </a:r>
            <a:r>
              <a:rPr dirty="0" spc="-25"/>
              <a:t> </a:t>
            </a:r>
            <a:r>
              <a:rPr dirty="0"/>
              <a:t>граждане</a:t>
            </a:r>
            <a:r>
              <a:rPr dirty="0" spc="-35"/>
              <a:t> </a:t>
            </a:r>
            <a:r>
              <a:rPr dirty="0"/>
              <a:t>старшего поколения,</a:t>
            </a:r>
            <a:r>
              <a:rPr dirty="0" spc="-40"/>
              <a:t> </a:t>
            </a:r>
            <a:r>
              <a:rPr dirty="0"/>
              <a:t>но</a:t>
            </a:r>
            <a:r>
              <a:rPr dirty="0" spc="-20"/>
              <a:t> </a:t>
            </a:r>
            <a:r>
              <a:rPr dirty="0"/>
              <a:t>и</a:t>
            </a:r>
            <a:r>
              <a:rPr dirty="0" spc="-15"/>
              <a:t> </a:t>
            </a:r>
            <a:r>
              <a:rPr dirty="0" spc="-10"/>
              <a:t>дети-инвалиды.</a:t>
            </a:r>
          </a:p>
          <a:p>
            <a:pPr marL="12700" marR="302895">
              <a:lnSpc>
                <a:spcPct val="100000"/>
              </a:lnSpc>
            </a:pPr>
            <a:r>
              <a:rPr dirty="0"/>
              <a:t>Всего</a:t>
            </a:r>
            <a:r>
              <a:rPr dirty="0" spc="-35"/>
              <a:t> </a:t>
            </a:r>
            <a:r>
              <a:rPr dirty="0"/>
              <a:t>в</a:t>
            </a:r>
            <a:r>
              <a:rPr dirty="0" spc="-25"/>
              <a:t> </a:t>
            </a:r>
            <a:r>
              <a:rPr dirty="0"/>
              <a:t>2021</a:t>
            </a:r>
            <a:r>
              <a:rPr dirty="0" spc="-20"/>
              <a:t> </a:t>
            </a:r>
            <a:r>
              <a:rPr dirty="0" spc="-10"/>
              <a:t>году</a:t>
            </a:r>
            <a:r>
              <a:rPr dirty="0" spc="-45"/>
              <a:t> </a:t>
            </a:r>
            <a:r>
              <a:rPr dirty="0"/>
              <a:t>в</a:t>
            </a:r>
            <a:r>
              <a:rPr dirty="0" spc="-25"/>
              <a:t> </a:t>
            </a:r>
            <a:r>
              <a:rPr dirty="0"/>
              <a:t>пункт</a:t>
            </a:r>
            <a:r>
              <a:rPr dirty="0" spc="-15"/>
              <a:t> </a:t>
            </a:r>
            <a:r>
              <a:rPr dirty="0"/>
              <a:t>выдачи</a:t>
            </a:r>
            <a:r>
              <a:rPr dirty="0" spc="-25"/>
              <a:t> </a:t>
            </a:r>
            <a:r>
              <a:rPr dirty="0"/>
              <a:t>технических</a:t>
            </a:r>
            <a:r>
              <a:rPr dirty="0" spc="-10"/>
              <a:t> </a:t>
            </a:r>
            <a:r>
              <a:rPr dirty="0"/>
              <a:t>средств</a:t>
            </a:r>
            <a:r>
              <a:rPr dirty="0" spc="-15"/>
              <a:t> </a:t>
            </a:r>
            <a:r>
              <a:rPr dirty="0"/>
              <a:t>реабилитации</a:t>
            </a:r>
            <a:r>
              <a:rPr dirty="0" spc="-25"/>
              <a:t> </a:t>
            </a:r>
            <a:r>
              <a:rPr dirty="0"/>
              <a:t>обратилось</a:t>
            </a:r>
            <a:r>
              <a:rPr dirty="0" spc="15"/>
              <a:t> </a:t>
            </a:r>
            <a:r>
              <a:rPr dirty="0" spc="-25" b="1">
                <a:latin typeface="Calibri"/>
                <a:cs typeface="Calibri"/>
              </a:rPr>
              <a:t>78 </a:t>
            </a:r>
            <a:r>
              <a:rPr dirty="0"/>
              <a:t>жителей</a:t>
            </a:r>
            <a:r>
              <a:rPr dirty="0" spc="-20"/>
              <a:t> </a:t>
            </a:r>
            <a:r>
              <a:rPr dirty="0"/>
              <a:t>района</a:t>
            </a:r>
            <a:r>
              <a:rPr dirty="0" spc="-20"/>
              <a:t> </a:t>
            </a:r>
            <a:r>
              <a:rPr dirty="0"/>
              <a:t>Восточный,</a:t>
            </a:r>
            <a:r>
              <a:rPr dirty="0" spc="405"/>
              <a:t> </a:t>
            </a:r>
            <a:r>
              <a:rPr dirty="0"/>
              <a:t>в</a:t>
            </a:r>
            <a:r>
              <a:rPr dirty="0" spc="-20"/>
              <a:t> </a:t>
            </a:r>
            <a:r>
              <a:rPr dirty="0"/>
              <a:t>том</a:t>
            </a:r>
            <a:r>
              <a:rPr dirty="0" spc="-20"/>
              <a:t> </a:t>
            </a:r>
            <a:r>
              <a:rPr dirty="0"/>
              <a:t>числе</a:t>
            </a:r>
            <a:r>
              <a:rPr dirty="0" spc="25"/>
              <a:t> </a:t>
            </a:r>
            <a:r>
              <a:rPr dirty="0" b="1">
                <a:latin typeface="Calibri"/>
                <a:cs typeface="Calibri"/>
              </a:rPr>
              <a:t>5</a:t>
            </a:r>
            <a:r>
              <a:rPr dirty="0" spc="-5" b="1">
                <a:latin typeface="Calibri"/>
                <a:cs typeface="Calibri"/>
              </a:rPr>
              <a:t> </a:t>
            </a:r>
            <a:r>
              <a:rPr dirty="0" spc="-10" b="1">
                <a:latin typeface="Calibri"/>
                <a:cs typeface="Calibri"/>
              </a:rPr>
              <a:t>детей-</a:t>
            </a:r>
            <a:r>
              <a:rPr dirty="0" b="1">
                <a:latin typeface="Calibri"/>
                <a:cs typeface="Calibri"/>
              </a:rPr>
              <a:t>инвалидов.</a:t>
            </a:r>
            <a:r>
              <a:rPr dirty="0" spc="-45" b="1">
                <a:latin typeface="Calibri"/>
                <a:cs typeface="Calibri"/>
              </a:rPr>
              <a:t> </a:t>
            </a:r>
            <a:r>
              <a:rPr dirty="0"/>
              <a:t>Затраты</a:t>
            </a:r>
            <a:r>
              <a:rPr dirty="0" spc="-15"/>
              <a:t> </a:t>
            </a:r>
            <a:r>
              <a:rPr dirty="0"/>
              <a:t>на</a:t>
            </a:r>
            <a:r>
              <a:rPr dirty="0" spc="-5"/>
              <a:t> </a:t>
            </a:r>
            <a:r>
              <a:rPr dirty="0"/>
              <a:t>эти</a:t>
            </a:r>
            <a:r>
              <a:rPr dirty="0" spc="-10"/>
              <a:t> </a:t>
            </a:r>
            <a:r>
              <a:rPr dirty="0" spc="-20"/>
              <a:t>цели </a:t>
            </a:r>
            <a:r>
              <a:rPr dirty="0"/>
              <a:t>составили</a:t>
            </a:r>
            <a:r>
              <a:rPr dirty="0" spc="-5"/>
              <a:t> </a:t>
            </a:r>
            <a:r>
              <a:rPr dirty="0" b="1">
                <a:latin typeface="Calibri"/>
                <a:cs typeface="Calibri"/>
              </a:rPr>
              <a:t>51 926</a:t>
            </a:r>
            <a:r>
              <a:rPr dirty="0" spc="-10" b="1">
                <a:latin typeface="Calibri"/>
                <a:cs typeface="Calibri"/>
              </a:rPr>
              <a:t> </a:t>
            </a:r>
            <a:r>
              <a:rPr dirty="0" b="1">
                <a:latin typeface="Calibri"/>
                <a:cs typeface="Calibri"/>
              </a:rPr>
              <a:t>552 руб.</a:t>
            </a:r>
            <a:r>
              <a:rPr dirty="0" spc="-25" b="1">
                <a:latin typeface="Calibri"/>
                <a:cs typeface="Calibri"/>
              </a:rPr>
              <a:t> </a:t>
            </a:r>
            <a:r>
              <a:rPr dirty="0"/>
              <a:t>В</a:t>
            </a:r>
            <a:r>
              <a:rPr dirty="0" spc="-10"/>
              <a:t> </a:t>
            </a:r>
            <a:r>
              <a:rPr dirty="0"/>
              <a:t>их</a:t>
            </a:r>
            <a:r>
              <a:rPr dirty="0" spc="-5"/>
              <a:t> </a:t>
            </a:r>
            <a:r>
              <a:rPr dirty="0" spc="-10"/>
              <a:t>числе:</a:t>
            </a:r>
          </a:p>
          <a:p>
            <a:pPr algn="just" marL="4410710" marR="106045" indent="39370">
              <a:lnSpc>
                <a:spcPct val="100000"/>
              </a:lnSpc>
              <a:spcBef>
                <a:spcPts val="780"/>
              </a:spcBef>
            </a:pPr>
            <a:r>
              <a:rPr dirty="0" sz="1600" spc="-10"/>
              <a:t>Социальные</a:t>
            </a:r>
            <a:r>
              <a:rPr dirty="0" sz="1600" spc="-35"/>
              <a:t> </a:t>
            </a:r>
            <a:r>
              <a:rPr dirty="0" sz="1600" spc="-10"/>
              <a:t>работники</a:t>
            </a:r>
            <a:r>
              <a:rPr dirty="0" sz="1600" spc="-30"/>
              <a:t> </a:t>
            </a:r>
            <a:r>
              <a:rPr dirty="0" sz="1600"/>
              <a:t>сектора</a:t>
            </a:r>
            <a:r>
              <a:rPr dirty="0" sz="1600" spc="-40"/>
              <a:t> </a:t>
            </a:r>
            <a:r>
              <a:rPr dirty="0" sz="1600" spc="-10"/>
              <a:t>«Мобильная </a:t>
            </a:r>
            <a:r>
              <a:rPr dirty="0" sz="1600"/>
              <a:t>социальная</a:t>
            </a:r>
            <a:r>
              <a:rPr dirty="0" sz="1600" spc="-50"/>
              <a:t> </a:t>
            </a:r>
            <a:r>
              <a:rPr dirty="0" sz="1600"/>
              <a:t>служба»</a:t>
            </a:r>
            <a:r>
              <a:rPr dirty="0" sz="1600" spc="-60"/>
              <a:t> </a:t>
            </a:r>
            <a:r>
              <a:rPr dirty="0" sz="1600" spc="-10"/>
              <a:t>доставляли</a:t>
            </a:r>
            <a:r>
              <a:rPr dirty="0" sz="1600" spc="-60"/>
              <a:t> </a:t>
            </a:r>
            <a:r>
              <a:rPr dirty="0" sz="1600"/>
              <a:t>на</a:t>
            </a:r>
            <a:r>
              <a:rPr dirty="0" sz="1600" spc="-65"/>
              <a:t> </a:t>
            </a:r>
            <a:r>
              <a:rPr dirty="0" sz="1600"/>
              <a:t>дом</a:t>
            </a:r>
            <a:r>
              <a:rPr dirty="0" sz="1600" spc="-40"/>
              <a:t> </a:t>
            </a:r>
            <a:r>
              <a:rPr dirty="0" sz="1600"/>
              <a:t>ТСР</a:t>
            </a:r>
            <a:r>
              <a:rPr dirty="0" sz="1600" spc="-60"/>
              <a:t> </a:t>
            </a:r>
            <a:r>
              <a:rPr dirty="0" sz="1600" spc="-50"/>
              <a:t>и </a:t>
            </a:r>
            <a:r>
              <a:rPr dirty="0" sz="1600" spc="-10"/>
              <a:t>абсорбирующее</a:t>
            </a:r>
            <a:r>
              <a:rPr dirty="0" sz="1600" spc="-55"/>
              <a:t> </a:t>
            </a:r>
            <a:r>
              <a:rPr dirty="0" sz="1600"/>
              <a:t>белье.</a:t>
            </a:r>
            <a:r>
              <a:rPr dirty="0" sz="1600" spc="280"/>
              <a:t> </a:t>
            </a:r>
            <a:r>
              <a:rPr dirty="0" sz="1600" spc="-10"/>
              <a:t>Услуга</a:t>
            </a:r>
            <a:r>
              <a:rPr dirty="0" sz="1600" spc="-45"/>
              <a:t> </a:t>
            </a:r>
            <a:r>
              <a:rPr dirty="0" sz="1600"/>
              <a:t>была</a:t>
            </a:r>
            <a:r>
              <a:rPr dirty="0" sz="1600" spc="-55"/>
              <a:t> </a:t>
            </a:r>
            <a:r>
              <a:rPr dirty="0" sz="1600" spc="-10"/>
              <a:t>оказана</a:t>
            </a:r>
            <a:endParaRPr sz="1600"/>
          </a:p>
        </p:txBody>
      </p:sp>
      <p:sp>
        <p:nvSpPr>
          <p:cNvPr id="26" name="object 26" descr=""/>
          <p:cNvSpPr txBox="1"/>
          <p:nvPr/>
        </p:nvSpPr>
        <p:spPr>
          <a:xfrm>
            <a:off x="8356345" y="6529679"/>
            <a:ext cx="311785" cy="27559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29209">
              <a:lnSpc>
                <a:spcPts val="1975"/>
              </a:lnSpc>
            </a:pPr>
            <a:fld id="{81D60167-4931-47E6-BA6A-407CBD079E47}" type="slidenum"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14</a:t>
            </a:fld>
            <a:endParaRPr sz="1800">
              <a:latin typeface="Calibri"/>
              <a:cs typeface="Calibri"/>
            </a:endParaRPr>
          </a:p>
        </p:txBody>
      </p:sp>
      <p:sp>
        <p:nvSpPr>
          <p:cNvPr id="25" name="object 25" descr=""/>
          <p:cNvSpPr txBox="1"/>
          <p:nvPr/>
        </p:nvSpPr>
        <p:spPr>
          <a:xfrm>
            <a:off x="5419725" y="3273628"/>
            <a:ext cx="2742565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b="1">
                <a:latin typeface="Calibri"/>
                <a:cs typeface="Calibri"/>
              </a:rPr>
              <a:t>17</a:t>
            </a:r>
            <a:r>
              <a:rPr dirty="0" sz="1600" spc="-15" b="1">
                <a:latin typeface="Calibri"/>
                <a:cs typeface="Calibri"/>
              </a:rPr>
              <a:t> </a:t>
            </a:r>
            <a:r>
              <a:rPr dirty="0" sz="1600" spc="-10">
                <a:latin typeface="Calibri"/>
                <a:cs typeface="Calibri"/>
              </a:rPr>
              <a:t>жителям</a:t>
            </a:r>
            <a:r>
              <a:rPr dirty="0" sz="1600" spc="-20">
                <a:latin typeface="Calibri"/>
                <a:cs typeface="Calibri"/>
              </a:rPr>
              <a:t> </a:t>
            </a:r>
            <a:r>
              <a:rPr dirty="0" sz="1600" spc="-10">
                <a:latin typeface="Calibri"/>
                <a:cs typeface="Calibri"/>
              </a:rPr>
              <a:t>района</a:t>
            </a:r>
            <a:r>
              <a:rPr dirty="0" sz="1600" spc="-45">
                <a:latin typeface="Calibri"/>
                <a:cs typeface="Calibri"/>
              </a:rPr>
              <a:t> </a:t>
            </a:r>
            <a:r>
              <a:rPr dirty="0" sz="1600" spc="-10">
                <a:latin typeface="Calibri"/>
                <a:cs typeface="Calibri"/>
              </a:rPr>
              <a:t>Восточный.</a:t>
            </a:r>
            <a:endParaRPr sz="1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6516623" y="3238500"/>
            <a:ext cx="2627630" cy="3619500"/>
            <a:chOff x="6516623" y="3238500"/>
            <a:chExt cx="2627630" cy="361950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516623" y="3238500"/>
              <a:ext cx="2627376" cy="3398520"/>
            </a:xfrm>
            <a:prstGeom prst="rect">
              <a:avLst/>
            </a:prstGeom>
          </p:spPr>
        </p:pic>
        <p:sp>
          <p:nvSpPr>
            <p:cNvPr id="4" name="object 4" descr=""/>
            <p:cNvSpPr/>
            <p:nvPr/>
          </p:nvSpPr>
          <p:spPr>
            <a:xfrm>
              <a:off x="8028431" y="6452615"/>
              <a:ext cx="917575" cy="405765"/>
            </a:xfrm>
            <a:custGeom>
              <a:avLst/>
              <a:gdLst/>
              <a:ahLst/>
              <a:cxnLst/>
              <a:rect l="l" t="t" r="r" b="b"/>
              <a:pathLst>
                <a:path w="917575" h="405765">
                  <a:moveTo>
                    <a:pt x="917448" y="0"/>
                  </a:moveTo>
                  <a:lnTo>
                    <a:pt x="0" y="0"/>
                  </a:lnTo>
                  <a:lnTo>
                    <a:pt x="0" y="405382"/>
                  </a:lnTo>
                  <a:lnTo>
                    <a:pt x="917448" y="405382"/>
                  </a:lnTo>
                  <a:lnTo>
                    <a:pt x="917448" y="0"/>
                  </a:lnTo>
                  <a:close/>
                </a:path>
              </a:pathLst>
            </a:custGeom>
            <a:solidFill>
              <a:srgbClr val="189B82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 descr=""/>
          <p:cNvSpPr/>
          <p:nvPr/>
        </p:nvSpPr>
        <p:spPr>
          <a:xfrm>
            <a:off x="0" y="0"/>
            <a:ext cx="9144000" cy="1053465"/>
          </a:xfrm>
          <a:custGeom>
            <a:avLst/>
            <a:gdLst/>
            <a:ahLst/>
            <a:cxnLst/>
            <a:rect l="l" t="t" r="r" b="b"/>
            <a:pathLst>
              <a:path w="9144000" h="1053465">
                <a:moveTo>
                  <a:pt x="9144000" y="0"/>
                </a:moveTo>
                <a:lnTo>
                  <a:pt x="0" y="0"/>
                </a:lnTo>
                <a:lnTo>
                  <a:pt x="0" y="1053084"/>
                </a:lnTo>
                <a:lnTo>
                  <a:pt x="9144000" y="1053084"/>
                </a:lnTo>
                <a:lnTo>
                  <a:pt x="9144000" y="0"/>
                </a:lnTo>
                <a:close/>
              </a:path>
            </a:pathLst>
          </a:custGeom>
          <a:solidFill>
            <a:srgbClr val="189B8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903528" y="204978"/>
            <a:ext cx="7342505" cy="45212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30"/>
              <a:t>Отделение</a:t>
            </a:r>
            <a:r>
              <a:rPr dirty="0" spc="-85"/>
              <a:t> </a:t>
            </a:r>
            <a:r>
              <a:rPr dirty="0" spc="-30"/>
              <a:t>социальной</a:t>
            </a:r>
            <a:r>
              <a:rPr dirty="0" spc="-95"/>
              <a:t> </a:t>
            </a:r>
            <a:r>
              <a:rPr dirty="0" spc="-35"/>
              <a:t>реабилитации</a:t>
            </a:r>
            <a:r>
              <a:rPr dirty="0" spc="-90"/>
              <a:t> </a:t>
            </a:r>
            <a:r>
              <a:rPr dirty="0" spc="-10"/>
              <a:t>инвалидов</a:t>
            </a:r>
          </a:p>
        </p:txBody>
      </p:sp>
      <p:sp>
        <p:nvSpPr>
          <p:cNvPr id="7" name="object 7" descr=""/>
          <p:cNvSpPr/>
          <p:nvPr/>
        </p:nvSpPr>
        <p:spPr>
          <a:xfrm>
            <a:off x="251459" y="3238500"/>
            <a:ext cx="6125210" cy="622300"/>
          </a:xfrm>
          <a:custGeom>
            <a:avLst/>
            <a:gdLst/>
            <a:ahLst/>
            <a:cxnLst/>
            <a:rect l="l" t="t" r="r" b="b"/>
            <a:pathLst>
              <a:path w="6125210" h="622300">
                <a:moveTo>
                  <a:pt x="6021324" y="0"/>
                </a:moveTo>
                <a:lnTo>
                  <a:pt x="103632" y="0"/>
                </a:lnTo>
                <a:lnTo>
                  <a:pt x="63291" y="8137"/>
                </a:lnTo>
                <a:lnTo>
                  <a:pt x="30351" y="30337"/>
                </a:lnTo>
                <a:lnTo>
                  <a:pt x="8143" y="63275"/>
                </a:lnTo>
                <a:lnTo>
                  <a:pt x="0" y="103632"/>
                </a:lnTo>
                <a:lnTo>
                  <a:pt x="0" y="518160"/>
                </a:lnTo>
                <a:lnTo>
                  <a:pt x="8143" y="558516"/>
                </a:lnTo>
                <a:lnTo>
                  <a:pt x="30351" y="591454"/>
                </a:lnTo>
                <a:lnTo>
                  <a:pt x="63291" y="613654"/>
                </a:lnTo>
                <a:lnTo>
                  <a:pt x="103632" y="621792"/>
                </a:lnTo>
                <a:lnTo>
                  <a:pt x="6021324" y="621792"/>
                </a:lnTo>
                <a:lnTo>
                  <a:pt x="6061680" y="613654"/>
                </a:lnTo>
                <a:lnTo>
                  <a:pt x="6094618" y="591454"/>
                </a:lnTo>
                <a:lnTo>
                  <a:pt x="6116818" y="558516"/>
                </a:lnTo>
                <a:lnTo>
                  <a:pt x="6124956" y="518160"/>
                </a:lnTo>
                <a:lnTo>
                  <a:pt x="6124956" y="103632"/>
                </a:lnTo>
                <a:lnTo>
                  <a:pt x="6116818" y="63275"/>
                </a:lnTo>
                <a:lnTo>
                  <a:pt x="6094618" y="30337"/>
                </a:lnTo>
                <a:lnTo>
                  <a:pt x="6061680" y="8137"/>
                </a:lnTo>
                <a:lnTo>
                  <a:pt x="6021324" y="0"/>
                </a:lnTo>
                <a:close/>
              </a:path>
            </a:pathLst>
          </a:custGeom>
          <a:solidFill>
            <a:srgbClr val="BE9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 descr=""/>
          <p:cNvSpPr txBox="1"/>
          <p:nvPr/>
        </p:nvSpPr>
        <p:spPr>
          <a:xfrm>
            <a:off x="330200" y="1023365"/>
            <a:ext cx="8604250" cy="266192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ts val="2280"/>
              </a:lnSpc>
              <a:spcBef>
                <a:spcPts val="105"/>
              </a:spcBef>
            </a:pPr>
            <a:r>
              <a:rPr dirty="0" sz="2000">
                <a:latin typeface="Calibri"/>
                <a:cs typeface="Calibri"/>
              </a:rPr>
              <a:t>Основной</a:t>
            </a:r>
            <a:r>
              <a:rPr dirty="0" sz="2000" spc="-40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задачей</a:t>
            </a:r>
            <a:r>
              <a:rPr dirty="0" sz="2000" spc="-40">
                <a:latin typeface="Calibri"/>
                <a:cs typeface="Calibri"/>
              </a:rPr>
              <a:t> </a:t>
            </a:r>
            <a:r>
              <a:rPr dirty="0" sz="2000" spc="-20">
                <a:latin typeface="Calibri"/>
                <a:cs typeface="Calibri"/>
              </a:rPr>
              <a:t>отделения </a:t>
            </a:r>
            <a:r>
              <a:rPr dirty="0" sz="2000">
                <a:latin typeface="Calibri"/>
                <a:cs typeface="Calibri"/>
              </a:rPr>
              <a:t>является</a:t>
            </a:r>
            <a:r>
              <a:rPr dirty="0" sz="2000" spc="-25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помощь</a:t>
            </a:r>
            <a:r>
              <a:rPr dirty="0" sz="2000" spc="-55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в</a:t>
            </a:r>
            <a:r>
              <a:rPr dirty="0" sz="2000" spc="-25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осуществлении</a:t>
            </a:r>
            <a:r>
              <a:rPr dirty="0" sz="2000" spc="-50">
                <a:latin typeface="Calibri"/>
                <a:cs typeface="Calibri"/>
              </a:rPr>
              <a:t> </a:t>
            </a:r>
            <a:r>
              <a:rPr dirty="0" sz="2000" spc="-10">
                <a:latin typeface="Calibri"/>
                <a:cs typeface="Calibri"/>
              </a:rPr>
              <a:t>непрерывной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ts val="2160"/>
              </a:lnSpc>
            </a:pPr>
            <a:r>
              <a:rPr dirty="0" sz="2000">
                <a:latin typeface="Calibri"/>
                <a:cs typeface="Calibri"/>
              </a:rPr>
              <a:t>реабилитации,</a:t>
            </a:r>
            <a:r>
              <a:rPr dirty="0" sz="2000" spc="-95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которая</a:t>
            </a:r>
            <a:r>
              <a:rPr dirty="0" sz="2000" spc="-80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способствует</a:t>
            </a:r>
            <a:r>
              <a:rPr dirty="0" sz="2000" spc="-85">
                <a:latin typeface="Calibri"/>
                <a:cs typeface="Calibri"/>
              </a:rPr>
              <a:t> </a:t>
            </a:r>
            <a:r>
              <a:rPr dirty="0" sz="2000" spc="-10">
                <a:latin typeface="Calibri"/>
                <a:cs typeface="Calibri"/>
              </a:rPr>
              <a:t>стойкому</a:t>
            </a:r>
            <a:r>
              <a:rPr dirty="0" sz="2000" spc="-95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восстановлению</a:t>
            </a:r>
            <a:r>
              <a:rPr dirty="0" sz="2000" spc="-70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организма</a:t>
            </a:r>
            <a:r>
              <a:rPr dirty="0" sz="2000" spc="-80">
                <a:latin typeface="Calibri"/>
                <a:cs typeface="Calibri"/>
              </a:rPr>
              <a:t> </a:t>
            </a:r>
            <a:r>
              <a:rPr dirty="0" sz="2000" spc="-50">
                <a:latin typeface="Calibri"/>
                <a:cs typeface="Calibri"/>
              </a:rPr>
              <a:t>и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ts val="2280"/>
              </a:lnSpc>
            </a:pPr>
            <a:r>
              <a:rPr dirty="0" sz="2000">
                <a:latin typeface="Calibri"/>
                <a:cs typeface="Calibri"/>
              </a:rPr>
              <a:t>социальной</a:t>
            </a:r>
            <a:r>
              <a:rPr dirty="0" sz="2000" spc="-45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интеграции</a:t>
            </a:r>
            <a:r>
              <a:rPr dirty="0" sz="2000" spc="-45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инвалида</a:t>
            </a:r>
            <a:r>
              <a:rPr dirty="0" sz="2000" spc="-15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в</a:t>
            </a:r>
            <a:r>
              <a:rPr dirty="0" sz="2000" spc="-15">
                <a:latin typeface="Calibri"/>
                <a:cs typeface="Calibri"/>
              </a:rPr>
              <a:t> </a:t>
            </a:r>
            <a:r>
              <a:rPr dirty="0" sz="2000" spc="-10">
                <a:latin typeface="Calibri"/>
                <a:cs typeface="Calibri"/>
              </a:rPr>
              <a:t>общество.</a:t>
            </a:r>
            <a:endParaRPr sz="2000">
              <a:latin typeface="Calibri"/>
              <a:cs typeface="Calibri"/>
            </a:endParaRPr>
          </a:p>
          <a:p>
            <a:pPr marL="12700" marR="427990">
              <a:lnSpc>
                <a:spcPts val="2160"/>
              </a:lnSpc>
              <a:spcBef>
                <a:spcPts val="1025"/>
              </a:spcBef>
            </a:pPr>
            <a:r>
              <a:rPr dirty="0" sz="2000">
                <a:latin typeface="Calibri"/>
                <a:cs typeface="Calibri"/>
              </a:rPr>
              <a:t>В</a:t>
            </a:r>
            <a:r>
              <a:rPr dirty="0" sz="2000" spc="-35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2021</a:t>
            </a:r>
            <a:r>
              <a:rPr dirty="0" sz="2000" spc="-40">
                <a:latin typeface="Calibri"/>
                <a:cs typeface="Calibri"/>
              </a:rPr>
              <a:t> </a:t>
            </a:r>
            <a:r>
              <a:rPr dirty="0" sz="2000" spc="-10">
                <a:latin typeface="Calibri"/>
                <a:cs typeface="Calibri"/>
              </a:rPr>
              <a:t>году</a:t>
            </a:r>
            <a:r>
              <a:rPr dirty="0" sz="2000" spc="-50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в</a:t>
            </a:r>
            <a:r>
              <a:rPr dirty="0" sz="2000" spc="-20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ОСРИ</a:t>
            </a:r>
            <a:r>
              <a:rPr dirty="0" sz="2000" spc="409">
                <a:latin typeface="Calibri"/>
                <a:cs typeface="Calibri"/>
              </a:rPr>
              <a:t> </a:t>
            </a:r>
            <a:r>
              <a:rPr dirty="0" sz="2000" b="1">
                <a:latin typeface="Calibri"/>
                <a:cs typeface="Calibri"/>
              </a:rPr>
              <a:t>15</a:t>
            </a:r>
            <a:r>
              <a:rPr dirty="0" sz="2000" spc="-40" b="1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человек</a:t>
            </a:r>
            <a:r>
              <a:rPr dirty="0" sz="2000" spc="-25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прошли</a:t>
            </a:r>
            <a:r>
              <a:rPr dirty="0" sz="2000" spc="-45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курс</a:t>
            </a:r>
            <a:r>
              <a:rPr dirty="0" sz="2000" spc="-50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комплексной</a:t>
            </a:r>
            <a:r>
              <a:rPr dirty="0" sz="2000" spc="-35">
                <a:latin typeface="Calibri"/>
                <a:cs typeface="Calibri"/>
              </a:rPr>
              <a:t> </a:t>
            </a:r>
            <a:r>
              <a:rPr dirty="0" sz="2000" spc="-10">
                <a:latin typeface="Calibri"/>
                <a:cs typeface="Calibri"/>
              </a:rPr>
              <a:t>нестационарной </a:t>
            </a:r>
            <a:r>
              <a:rPr dirty="0" sz="2000">
                <a:latin typeface="Calibri"/>
                <a:cs typeface="Calibri"/>
              </a:rPr>
              <a:t>социальной</a:t>
            </a:r>
            <a:r>
              <a:rPr dirty="0" sz="2000" spc="-45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реабилитации</a:t>
            </a:r>
            <a:r>
              <a:rPr dirty="0" sz="2000" spc="-40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на</a:t>
            </a:r>
            <a:r>
              <a:rPr dirty="0" sz="2000" spc="-20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базе</a:t>
            </a:r>
            <a:r>
              <a:rPr dirty="0" sz="2000" spc="-30">
                <a:latin typeface="Calibri"/>
                <a:cs typeface="Calibri"/>
              </a:rPr>
              <a:t> </a:t>
            </a:r>
            <a:r>
              <a:rPr dirty="0" sz="2000" spc="-10">
                <a:latin typeface="Calibri"/>
                <a:cs typeface="Calibri"/>
              </a:rPr>
              <a:t>отделения.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ts val="2010"/>
              </a:lnSpc>
            </a:pPr>
            <a:r>
              <a:rPr dirty="0" sz="2000">
                <a:latin typeface="Calibri"/>
                <a:cs typeface="Calibri"/>
              </a:rPr>
              <a:t>Всего</a:t>
            </a:r>
            <a:r>
              <a:rPr dirty="0" sz="2000" spc="-55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было</a:t>
            </a:r>
            <a:r>
              <a:rPr dirty="0" sz="2000" spc="-25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оказано</a:t>
            </a:r>
            <a:r>
              <a:rPr dirty="0" sz="2000" spc="-25">
                <a:latin typeface="Calibri"/>
                <a:cs typeface="Calibri"/>
              </a:rPr>
              <a:t> </a:t>
            </a:r>
            <a:r>
              <a:rPr dirty="0" sz="2000" b="1">
                <a:latin typeface="Calibri"/>
                <a:cs typeface="Calibri"/>
              </a:rPr>
              <a:t>1</a:t>
            </a:r>
            <a:r>
              <a:rPr dirty="0" sz="2000" spc="-40" b="1">
                <a:latin typeface="Calibri"/>
                <a:cs typeface="Calibri"/>
              </a:rPr>
              <a:t> </a:t>
            </a:r>
            <a:r>
              <a:rPr dirty="0" sz="2000" b="1">
                <a:latin typeface="Calibri"/>
                <a:cs typeface="Calibri"/>
              </a:rPr>
              <a:t>688</a:t>
            </a:r>
            <a:r>
              <a:rPr dirty="0" sz="2000" spc="-30" b="1">
                <a:latin typeface="Calibri"/>
                <a:cs typeface="Calibri"/>
              </a:rPr>
              <a:t> </a:t>
            </a:r>
            <a:r>
              <a:rPr dirty="0" sz="2000" b="1">
                <a:latin typeface="Calibri"/>
                <a:cs typeface="Calibri"/>
              </a:rPr>
              <a:t>услуг</a:t>
            </a:r>
            <a:r>
              <a:rPr dirty="0" sz="2000" spc="-15" b="1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по</a:t>
            </a:r>
            <a:r>
              <a:rPr dirty="0" sz="2000" spc="-45">
                <a:latin typeface="Calibri"/>
                <a:cs typeface="Calibri"/>
              </a:rPr>
              <a:t> </a:t>
            </a:r>
            <a:r>
              <a:rPr dirty="0" sz="2000" spc="-10">
                <a:latin typeface="Calibri"/>
                <a:cs typeface="Calibri"/>
              </a:rPr>
              <a:t>комплексной</a:t>
            </a:r>
            <a:r>
              <a:rPr dirty="0" sz="2000" spc="-45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реабилитации</a:t>
            </a:r>
            <a:r>
              <a:rPr dirty="0" sz="2000" spc="-40">
                <a:latin typeface="Calibri"/>
                <a:cs typeface="Calibri"/>
              </a:rPr>
              <a:t> </a:t>
            </a:r>
            <a:r>
              <a:rPr dirty="0" sz="2000" spc="-50">
                <a:latin typeface="Calibri"/>
                <a:cs typeface="Calibri"/>
              </a:rPr>
              <a:t>в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ts val="2280"/>
              </a:lnSpc>
            </a:pPr>
            <a:r>
              <a:rPr dirty="0" sz="2000">
                <a:latin typeface="Calibri"/>
                <a:cs typeface="Calibri"/>
              </a:rPr>
              <a:t>нестационарной</a:t>
            </a:r>
            <a:r>
              <a:rPr dirty="0" sz="2000" spc="-35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форме,</a:t>
            </a:r>
            <a:r>
              <a:rPr dirty="0" sz="2000" spc="-50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в</a:t>
            </a:r>
            <a:r>
              <a:rPr dirty="0" sz="2000" spc="-30">
                <a:latin typeface="Calibri"/>
                <a:cs typeface="Calibri"/>
              </a:rPr>
              <a:t> </a:t>
            </a:r>
            <a:r>
              <a:rPr dirty="0" sz="2000" spc="-10">
                <a:latin typeface="Calibri"/>
                <a:cs typeface="Calibri"/>
              </a:rPr>
              <a:t>которую</a:t>
            </a:r>
            <a:r>
              <a:rPr dirty="0" sz="2000" spc="-75">
                <a:latin typeface="Calibri"/>
                <a:cs typeface="Calibri"/>
              </a:rPr>
              <a:t> </a:t>
            </a:r>
            <a:r>
              <a:rPr dirty="0" sz="2000" spc="-10">
                <a:latin typeface="Calibri"/>
                <a:cs typeface="Calibri"/>
              </a:rPr>
              <a:t>входят</a:t>
            </a:r>
            <a:r>
              <a:rPr dirty="0" sz="2000" spc="-30">
                <a:latin typeface="Calibri"/>
                <a:cs typeface="Calibri"/>
              </a:rPr>
              <a:t> </a:t>
            </a:r>
            <a:r>
              <a:rPr dirty="0" sz="2000" spc="-10">
                <a:latin typeface="Calibri"/>
                <a:cs typeface="Calibri"/>
              </a:rPr>
              <a:t>услуги:</a:t>
            </a: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800">
              <a:latin typeface="Calibri"/>
              <a:cs typeface="Calibri"/>
            </a:endParaRPr>
          </a:p>
          <a:p>
            <a:pPr marL="208915" indent="-167005">
              <a:lnSpc>
                <a:spcPct val="100000"/>
              </a:lnSpc>
              <a:buFont typeface="Calibri"/>
              <a:buChar char="•"/>
              <a:tabLst>
                <a:tab pos="209550" algn="l"/>
              </a:tabLst>
            </a:pPr>
            <a:r>
              <a:rPr dirty="0" sz="1800" spc="-10" b="1">
                <a:solidFill>
                  <a:srgbClr val="FFFFFF"/>
                </a:solidFill>
                <a:latin typeface="Calibri"/>
                <a:cs typeface="Calibri"/>
              </a:rPr>
              <a:t>Социально-</a:t>
            </a:r>
            <a:r>
              <a:rPr dirty="0" sz="1800" b="1">
                <a:solidFill>
                  <a:srgbClr val="FFFFFF"/>
                </a:solidFill>
                <a:latin typeface="Calibri"/>
                <a:cs typeface="Calibri"/>
              </a:rPr>
              <a:t>средовая</a:t>
            </a:r>
            <a:r>
              <a:rPr dirty="0" sz="1800" spc="-3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b="1">
                <a:solidFill>
                  <a:srgbClr val="FFFFFF"/>
                </a:solidFill>
                <a:latin typeface="Calibri"/>
                <a:cs typeface="Calibri"/>
              </a:rPr>
              <a:t>реабилитация</a:t>
            </a:r>
            <a:r>
              <a:rPr dirty="0" sz="1800" spc="-1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b="1">
                <a:solidFill>
                  <a:srgbClr val="FFFFFF"/>
                </a:solidFill>
                <a:latin typeface="Calibri"/>
                <a:cs typeface="Calibri"/>
              </a:rPr>
              <a:t>–</a:t>
            </a:r>
            <a:r>
              <a:rPr dirty="0" sz="1800" spc="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b="1">
                <a:solidFill>
                  <a:srgbClr val="FFFFFF"/>
                </a:solidFill>
                <a:latin typeface="Calibri"/>
                <a:cs typeface="Calibri"/>
              </a:rPr>
              <a:t>464</a:t>
            </a:r>
            <a:r>
              <a:rPr dirty="0" sz="1800" spc="1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0" b="1">
                <a:solidFill>
                  <a:srgbClr val="FFFFFF"/>
                </a:solidFill>
                <a:latin typeface="Calibri"/>
                <a:cs typeface="Calibri"/>
              </a:rPr>
              <a:t>услуги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9" name="object 9" descr=""/>
          <p:cNvSpPr/>
          <p:nvPr/>
        </p:nvSpPr>
        <p:spPr>
          <a:xfrm>
            <a:off x="251459" y="3933444"/>
            <a:ext cx="6125210" cy="647700"/>
          </a:xfrm>
          <a:custGeom>
            <a:avLst/>
            <a:gdLst/>
            <a:ahLst/>
            <a:cxnLst/>
            <a:rect l="l" t="t" r="r" b="b"/>
            <a:pathLst>
              <a:path w="6125210" h="647700">
                <a:moveTo>
                  <a:pt x="6017006" y="0"/>
                </a:moveTo>
                <a:lnTo>
                  <a:pt x="107950" y="0"/>
                </a:lnTo>
                <a:lnTo>
                  <a:pt x="65933" y="8491"/>
                </a:lnTo>
                <a:lnTo>
                  <a:pt x="31619" y="31638"/>
                </a:lnTo>
                <a:lnTo>
                  <a:pt x="8483" y="65954"/>
                </a:lnTo>
                <a:lnTo>
                  <a:pt x="0" y="107949"/>
                </a:lnTo>
                <a:lnTo>
                  <a:pt x="0" y="539749"/>
                </a:lnTo>
                <a:lnTo>
                  <a:pt x="8483" y="581745"/>
                </a:lnTo>
                <a:lnTo>
                  <a:pt x="31619" y="616061"/>
                </a:lnTo>
                <a:lnTo>
                  <a:pt x="65933" y="639208"/>
                </a:lnTo>
                <a:lnTo>
                  <a:pt x="107950" y="647699"/>
                </a:lnTo>
                <a:lnTo>
                  <a:pt x="6017006" y="647699"/>
                </a:lnTo>
                <a:lnTo>
                  <a:pt x="6059001" y="639208"/>
                </a:lnTo>
                <a:lnTo>
                  <a:pt x="6093317" y="616061"/>
                </a:lnTo>
                <a:lnTo>
                  <a:pt x="6116464" y="581745"/>
                </a:lnTo>
                <a:lnTo>
                  <a:pt x="6124956" y="539749"/>
                </a:lnTo>
                <a:lnTo>
                  <a:pt x="6124956" y="107949"/>
                </a:lnTo>
                <a:lnTo>
                  <a:pt x="6116464" y="65954"/>
                </a:lnTo>
                <a:lnTo>
                  <a:pt x="6093317" y="31638"/>
                </a:lnTo>
                <a:lnTo>
                  <a:pt x="6059001" y="8491"/>
                </a:lnTo>
                <a:lnTo>
                  <a:pt x="6017006" y="0"/>
                </a:lnTo>
                <a:close/>
              </a:path>
            </a:pathLst>
          </a:custGeom>
          <a:solidFill>
            <a:srgbClr val="925FE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 descr=""/>
          <p:cNvSpPr/>
          <p:nvPr/>
        </p:nvSpPr>
        <p:spPr>
          <a:xfrm>
            <a:off x="251459" y="4640579"/>
            <a:ext cx="6125210" cy="576580"/>
          </a:xfrm>
          <a:custGeom>
            <a:avLst/>
            <a:gdLst/>
            <a:ahLst/>
            <a:cxnLst/>
            <a:rect l="l" t="t" r="r" b="b"/>
            <a:pathLst>
              <a:path w="6125210" h="576579">
                <a:moveTo>
                  <a:pt x="6028944" y="0"/>
                </a:moveTo>
                <a:lnTo>
                  <a:pt x="96011" y="0"/>
                </a:lnTo>
                <a:lnTo>
                  <a:pt x="58641" y="7536"/>
                </a:lnTo>
                <a:lnTo>
                  <a:pt x="28122" y="28098"/>
                </a:lnTo>
                <a:lnTo>
                  <a:pt x="7545" y="58614"/>
                </a:lnTo>
                <a:lnTo>
                  <a:pt x="0" y="96012"/>
                </a:lnTo>
                <a:lnTo>
                  <a:pt x="0" y="480060"/>
                </a:lnTo>
                <a:lnTo>
                  <a:pt x="7545" y="517457"/>
                </a:lnTo>
                <a:lnTo>
                  <a:pt x="28122" y="547973"/>
                </a:lnTo>
                <a:lnTo>
                  <a:pt x="58641" y="568535"/>
                </a:lnTo>
                <a:lnTo>
                  <a:pt x="96011" y="576072"/>
                </a:lnTo>
                <a:lnTo>
                  <a:pt x="6028944" y="576072"/>
                </a:lnTo>
                <a:lnTo>
                  <a:pt x="6066341" y="568535"/>
                </a:lnTo>
                <a:lnTo>
                  <a:pt x="6096857" y="547973"/>
                </a:lnTo>
                <a:lnTo>
                  <a:pt x="6117419" y="517457"/>
                </a:lnTo>
                <a:lnTo>
                  <a:pt x="6124956" y="480060"/>
                </a:lnTo>
                <a:lnTo>
                  <a:pt x="6124956" y="96012"/>
                </a:lnTo>
                <a:lnTo>
                  <a:pt x="6117419" y="58614"/>
                </a:lnTo>
                <a:lnTo>
                  <a:pt x="6096857" y="28098"/>
                </a:lnTo>
                <a:lnTo>
                  <a:pt x="6066341" y="7536"/>
                </a:lnTo>
                <a:lnTo>
                  <a:pt x="6028944" y="0"/>
                </a:lnTo>
                <a:close/>
              </a:path>
            </a:pathLst>
          </a:custGeom>
          <a:solidFill>
            <a:srgbClr val="2E549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 descr=""/>
          <p:cNvSpPr/>
          <p:nvPr/>
        </p:nvSpPr>
        <p:spPr>
          <a:xfrm>
            <a:off x="251459" y="5276088"/>
            <a:ext cx="6125210" cy="624840"/>
          </a:xfrm>
          <a:custGeom>
            <a:avLst/>
            <a:gdLst/>
            <a:ahLst/>
            <a:cxnLst/>
            <a:rect l="l" t="t" r="r" b="b"/>
            <a:pathLst>
              <a:path w="6125210" h="624839">
                <a:moveTo>
                  <a:pt x="6020816" y="0"/>
                </a:moveTo>
                <a:lnTo>
                  <a:pt x="104139" y="0"/>
                </a:lnTo>
                <a:lnTo>
                  <a:pt x="63602" y="8181"/>
                </a:lnTo>
                <a:lnTo>
                  <a:pt x="30500" y="30495"/>
                </a:lnTo>
                <a:lnTo>
                  <a:pt x="8183" y="63597"/>
                </a:lnTo>
                <a:lnTo>
                  <a:pt x="0" y="104140"/>
                </a:lnTo>
                <a:lnTo>
                  <a:pt x="0" y="520700"/>
                </a:lnTo>
                <a:lnTo>
                  <a:pt x="8183" y="561237"/>
                </a:lnTo>
                <a:lnTo>
                  <a:pt x="30500" y="594339"/>
                </a:lnTo>
                <a:lnTo>
                  <a:pt x="63602" y="616656"/>
                </a:lnTo>
                <a:lnTo>
                  <a:pt x="104139" y="624840"/>
                </a:lnTo>
                <a:lnTo>
                  <a:pt x="6020816" y="624840"/>
                </a:lnTo>
                <a:lnTo>
                  <a:pt x="6061358" y="616656"/>
                </a:lnTo>
                <a:lnTo>
                  <a:pt x="6094460" y="594339"/>
                </a:lnTo>
                <a:lnTo>
                  <a:pt x="6116774" y="561237"/>
                </a:lnTo>
                <a:lnTo>
                  <a:pt x="6124956" y="520700"/>
                </a:lnTo>
                <a:lnTo>
                  <a:pt x="6124956" y="104140"/>
                </a:lnTo>
                <a:lnTo>
                  <a:pt x="6116774" y="63597"/>
                </a:lnTo>
                <a:lnTo>
                  <a:pt x="6094460" y="30495"/>
                </a:lnTo>
                <a:lnTo>
                  <a:pt x="6061358" y="8181"/>
                </a:lnTo>
                <a:lnTo>
                  <a:pt x="6020816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 descr=""/>
          <p:cNvSpPr/>
          <p:nvPr/>
        </p:nvSpPr>
        <p:spPr>
          <a:xfrm>
            <a:off x="251459" y="5946647"/>
            <a:ext cx="6125210" cy="690880"/>
          </a:xfrm>
          <a:custGeom>
            <a:avLst/>
            <a:gdLst/>
            <a:ahLst/>
            <a:cxnLst/>
            <a:rect l="l" t="t" r="r" b="b"/>
            <a:pathLst>
              <a:path w="6125210" h="690879">
                <a:moveTo>
                  <a:pt x="6009894" y="0"/>
                </a:moveTo>
                <a:lnTo>
                  <a:pt x="115061" y="0"/>
                </a:lnTo>
                <a:lnTo>
                  <a:pt x="70273" y="9041"/>
                </a:lnTo>
                <a:lnTo>
                  <a:pt x="33699" y="33699"/>
                </a:lnTo>
                <a:lnTo>
                  <a:pt x="9041" y="70273"/>
                </a:lnTo>
                <a:lnTo>
                  <a:pt x="0" y="115061"/>
                </a:lnTo>
                <a:lnTo>
                  <a:pt x="0" y="575309"/>
                </a:lnTo>
                <a:lnTo>
                  <a:pt x="9041" y="620098"/>
                </a:lnTo>
                <a:lnTo>
                  <a:pt x="33699" y="656672"/>
                </a:lnTo>
                <a:lnTo>
                  <a:pt x="70273" y="681330"/>
                </a:lnTo>
                <a:lnTo>
                  <a:pt x="115061" y="690371"/>
                </a:lnTo>
                <a:lnTo>
                  <a:pt x="6009894" y="690371"/>
                </a:lnTo>
                <a:lnTo>
                  <a:pt x="6054661" y="681330"/>
                </a:lnTo>
                <a:lnTo>
                  <a:pt x="6091237" y="656672"/>
                </a:lnTo>
                <a:lnTo>
                  <a:pt x="6115907" y="620098"/>
                </a:lnTo>
                <a:lnTo>
                  <a:pt x="6124956" y="575309"/>
                </a:lnTo>
                <a:lnTo>
                  <a:pt x="6124956" y="115061"/>
                </a:lnTo>
                <a:lnTo>
                  <a:pt x="6115907" y="70273"/>
                </a:lnTo>
                <a:lnTo>
                  <a:pt x="6091237" y="33699"/>
                </a:lnTo>
                <a:lnTo>
                  <a:pt x="6054661" y="9041"/>
                </a:lnTo>
                <a:lnTo>
                  <a:pt x="6009894" y="0"/>
                </a:lnTo>
                <a:close/>
              </a:path>
            </a:pathLst>
          </a:custGeom>
          <a:solidFill>
            <a:srgbClr val="00823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 descr=""/>
          <p:cNvSpPr txBox="1"/>
          <p:nvPr/>
        </p:nvSpPr>
        <p:spPr>
          <a:xfrm>
            <a:off x="358546" y="4092651"/>
            <a:ext cx="5631815" cy="233616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81610" indent="-166370">
              <a:lnSpc>
                <a:spcPct val="100000"/>
              </a:lnSpc>
              <a:spcBef>
                <a:spcPts val="100"/>
              </a:spcBef>
              <a:buFont typeface="Calibri"/>
              <a:buChar char="•"/>
              <a:tabLst>
                <a:tab pos="182245" algn="l"/>
              </a:tabLst>
            </a:pPr>
            <a:r>
              <a:rPr dirty="0" sz="1800" spc="-10" b="1">
                <a:solidFill>
                  <a:srgbClr val="FFFFFF"/>
                </a:solidFill>
                <a:latin typeface="Calibri"/>
                <a:cs typeface="Calibri"/>
              </a:rPr>
              <a:t>Социально-психологическая</a:t>
            </a:r>
            <a:r>
              <a:rPr dirty="0" sz="1800" spc="-3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b="1">
                <a:solidFill>
                  <a:srgbClr val="FFFFFF"/>
                </a:solidFill>
                <a:latin typeface="Calibri"/>
                <a:cs typeface="Calibri"/>
              </a:rPr>
              <a:t>реабилитация</a:t>
            </a:r>
            <a:r>
              <a:rPr dirty="0" sz="1800" spc="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b="1">
                <a:solidFill>
                  <a:srgbClr val="FFFFFF"/>
                </a:solidFill>
                <a:latin typeface="Calibri"/>
                <a:cs typeface="Calibri"/>
              </a:rPr>
              <a:t>–</a:t>
            </a:r>
            <a:r>
              <a:rPr dirty="0" sz="1800" spc="2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b="1">
                <a:solidFill>
                  <a:srgbClr val="FFFFFF"/>
                </a:solidFill>
                <a:latin typeface="Calibri"/>
                <a:cs typeface="Calibri"/>
              </a:rPr>
              <a:t>886</a:t>
            </a:r>
            <a:r>
              <a:rPr dirty="0" sz="1800" spc="3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0" b="1">
                <a:solidFill>
                  <a:srgbClr val="FFFFFF"/>
                </a:solidFill>
                <a:latin typeface="Calibri"/>
                <a:cs typeface="Calibri"/>
              </a:rPr>
              <a:t>услуг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buClr>
                <a:srgbClr val="FFFFFF"/>
              </a:buClr>
              <a:buFont typeface="Calibri"/>
              <a:buChar char="•"/>
            </a:pPr>
            <a:endParaRPr sz="2550">
              <a:latin typeface="Calibri"/>
              <a:cs typeface="Calibri"/>
            </a:endParaRPr>
          </a:p>
          <a:p>
            <a:pPr marL="178435" indent="-166370">
              <a:lnSpc>
                <a:spcPct val="100000"/>
              </a:lnSpc>
              <a:spcBef>
                <a:spcPts val="5"/>
              </a:spcBef>
              <a:buFont typeface="Calibri"/>
              <a:buChar char="•"/>
              <a:tabLst>
                <a:tab pos="179070" algn="l"/>
              </a:tabLst>
            </a:pPr>
            <a:r>
              <a:rPr dirty="0" sz="1800" spc="-10" b="1">
                <a:solidFill>
                  <a:srgbClr val="FFFFFF"/>
                </a:solidFill>
                <a:latin typeface="Calibri"/>
                <a:cs typeface="Calibri"/>
              </a:rPr>
              <a:t>Социокультурная</a:t>
            </a:r>
            <a:r>
              <a:rPr dirty="0" sz="1800" spc="-2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b="1">
                <a:solidFill>
                  <a:srgbClr val="FFFFFF"/>
                </a:solidFill>
                <a:latin typeface="Calibri"/>
                <a:cs typeface="Calibri"/>
              </a:rPr>
              <a:t>реабилитация-</a:t>
            </a:r>
            <a:r>
              <a:rPr dirty="0" sz="1800" spc="-3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b="1">
                <a:solidFill>
                  <a:srgbClr val="FFFFFF"/>
                </a:solidFill>
                <a:latin typeface="Calibri"/>
                <a:cs typeface="Calibri"/>
              </a:rPr>
              <a:t>32 </a:t>
            </a:r>
            <a:r>
              <a:rPr dirty="0" sz="1800" spc="-10" b="1">
                <a:solidFill>
                  <a:srgbClr val="FFFFFF"/>
                </a:solidFill>
                <a:latin typeface="Calibri"/>
                <a:cs typeface="Calibri"/>
              </a:rPr>
              <a:t>услуги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Clr>
                <a:srgbClr val="FFFFFF"/>
              </a:buClr>
              <a:buFont typeface="Calibri"/>
              <a:buChar char="•"/>
            </a:pPr>
            <a:endParaRPr sz="2450">
              <a:latin typeface="Calibri"/>
              <a:cs typeface="Calibri"/>
            </a:endParaRPr>
          </a:p>
          <a:p>
            <a:pPr marL="180340" indent="-166370">
              <a:lnSpc>
                <a:spcPct val="100000"/>
              </a:lnSpc>
              <a:spcBef>
                <a:spcPts val="5"/>
              </a:spcBef>
              <a:buFont typeface="Calibri"/>
              <a:buChar char="•"/>
              <a:tabLst>
                <a:tab pos="180975" algn="l"/>
              </a:tabLst>
            </a:pPr>
            <a:r>
              <a:rPr dirty="0" sz="1800" spc="-10" b="1">
                <a:solidFill>
                  <a:srgbClr val="FFFFFF"/>
                </a:solidFill>
                <a:latin typeface="Calibri"/>
                <a:cs typeface="Calibri"/>
              </a:rPr>
              <a:t>Социально-</a:t>
            </a:r>
            <a:r>
              <a:rPr dirty="0" sz="1800" b="1">
                <a:solidFill>
                  <a:srgbClr val="FFFFFF"/>
                </a:solidFill>
                <a:latin typeface="Calibri"/>
                <a:cs typeface="Calibri"/>
              </a:rPr>
              <a:t>бытовая</a:t>
            </a:r>
            <a:r>
              <a:rPr dirty="0" sz="1800" spc="-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b="1">
                <a:solidFill>
                  <a:srgbClr val="FFFFFF"/>
                </a:solidFill>
                <a:latin typeface="Calibri"/>
                <a:cs typeface="Calibri"/>
              </a:rPr>
              <a:t>адаптация-</a:t>
            </a:r>
            <a:r>
              <a:rPr dirty="0" sz="1800" spc="2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b="1">
                <a:solidFill>
                  <a:srgbClr val="FFFFFF"/>
                </a:solidFill>
                <a:latin typeface="Calibri"/>
                <a:cs typeface="Calibri"/>
              </a:rPr>
              <a:t>310</a:t>
            </a:r>
            <a:r>
              <a:rPr dirty="0" sz="1800" spc="1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0" b="1">
                <a:solidFill>
                  <a:srgbClr val="FFFFFF"/>
                </a:solidFill>
                <a:latin typeface="Calibri"/>
                <a:cs typeface="Calibri"/>
              </a:rPr>
              <a:t>услуг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buClr>
                <a:srgbClr val="FFFFFF"/>
              </a:buClr>
              <a:buFont typeface="Calibri"/>
              <a:buChar char="•"/>
            </a:pPr>
            <a:endParaRPr sz="1800">
              <a:latin typeface="Calibri"/>
              <a:cs typeface="Calibri"/>
            </a:endParaRPr>
          </a:p>
          <a:p>
            <a:pPr marL="184150" indent="-167005">
              <a:lnSpc>
                <a:spcPct val="100000"/>
              </a:lnSpc>
              <a:spcBef>
                <a:spcPts val="1185"/>
              </a:spcBef>
              <a:buFont typeface="Calibri"/>
              <a:buChar char="•"/>
              <a:tabLst>
                <a:tab pos="184785" algn="l"/>
              </a:tabLst>
            </a:pPr>
            <a:r>
              <a:rPr dirty="0" sz="1800" spc="-10" b="1">
                <a:solidFill>
                  <a:srgbClr val="FFFFFF"/>
                </a:solidFill>
                <a:latin typeface="Calibri"/>
                <a:cs typeface="Calibri"/>
              </a:rPr>
              <a:t>Социально-</a:t>
            </a:r>
            <a:r>
              <a:rPr dirty="0" sz="1800" b="1">
                <a:solidFill>
                  <a:srgbClr val="FFFFFF"/>
                </a:solidFill>
                <a:latin typeface="Calibri"/>
                <a:cs typeface="Calibri"/>
              </a:rPr>
              <a:t>медицинская</a:t>
            </a:r>
            <a:r>
              <a:rPr dirty="0" sz="1800" spc="-1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b="1">
                <a:solidFill>
                  <a:srgbClr val="FFFFFF"/>
                </a:solidFill>
                <a:latin typeface="Calibri"/>
                <a:cs typeface="Calibri"/>
              </a:rPr>
              <a:t>реабилитация-38</a:t>
            </a:r>
            <a:r>
              <a:rPr dirty="0" sz="1800" spc="-3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10" b="1">
                <a:solidFill>
                  <a:srgbClr val="FFFFFF"/>
                </a:solidFill>
                <a:latin typeface="Calibri"/>
                <a:cs typeface="Calibri"/>
              </a:rPr>
              <a:t>услуг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4" name="object 14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42062" rIns="0" bIns="0" rtlCol="0" vert="horz">
            <a:spAutoFit/>
          </a:bodyPr>
          <a:lstStyle/>
          <a:p>
            <a:pPr marL="38100">
              <a:lnSpc>
                <a:spcPts val="1810"/>
              </a:lnSpc>
            </a:pPr>
            <a:fld id="{81D60167-4931-47E6-BA6A-407CBD079E47}" type="slidenum">
              <a:rPr dirty="0" spc="-25"/>
              <a:t>15</a:t>
            </a:fld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197615" y="5169406"/>
            <a:ext cx="2920476" cy="1679447"/>
          </a:xfrm>
          <a:prstGeom prst="rect">
            <a:avLst/>
          </a:prstGeom>
        </p:spPr>
      </p:pic>
      <p:grpSp>
        <p:nvGrpSpPr>
          <p:cNvPr id="3" name="object 3" descr=""/>
          <p:cNvGrpSpPr/>
          <p:nvPr/>
        </p:nvGrpSpPr>
        <p:grpSpPr>
          <a:xfrm>
            <a:off x="0" y="0"/>
            <a:ext cx="9144000" cy="2971800"/>
            <a:chOff x="0" y="0"/>
            <a:chExt cx="9144000" cy="2971800"/>
          </a:xfrm>
        </p:grpSpPr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871971" y="673608"/>
              <a:ext cx="3272028" cy="2290572"/>
            </a:xfrm>
            <a:prstGeom prst="rect">
              <a:avLst/>
            </a:prstGeom>
          </p:spPr>
        </p:pic>
        <p:sp>
          <p:nvSpPr>
            <p:cNvPr id="5" name="object 5" descr=""/>
            <p:cNvSpPr/>
            <p:nvPr/>
          </p:nvSpPr>
          <p:spPr>
            <a:xfrm>
              <a:off x="0" y="1053083"/>
              <a:ext cx="5872480" cy="1918970"/>
            </a:xfrm>
            <a:custGeom>
              <a:avLst/>
              <a:gdLst/>
              <a:ahLst/>
              <a:cxnLst/>
              <a:rect l="l" t="t" r="r" b="b"/>
              <a:pathLst>
                <a:path w="5872480" h="1918970">
                  <a:moveTo>
                    <a:pt x="0" y="1918715"/>
                  </a:moveTo>
                  <a:lnTo>
                    <a:pt x="5871972" y="1918715"/>
                  </a:lnTo>
                  <a:lnTo>
                    <a:pt x="5871972" y="0"/>
                  </a:lnTo>
                  <a:lnTo>
                    <a:pt x="0" y="0"/>
                  </a:lnTo>
                  <a:lnTo>
                    <a:pt x="0" y="1918715"/>
                  </a:lnTo>
                  <a:close/>
                </a:path>
              </a:pathLst>
            </a:custGeom>
            <a:solidFill>
              <a:srgbClr val="FAE4D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0" y="0"/>
              <a:ext cx="9144000" cy="1053465"/>
            </a:xfrm>
            <a:custGeom>
              <a:avLst/>
              <a:gdLst/>
              <a:ahLst/>
              <a:cxnLst/>
              <a:rect l="l" t="t" r="r" b="b"/>
              <a:pathLst>
                <a:path w="9144000" h="1053465">
                  <a:moveTo>
                    <a:pt x="9144000" y="0"/>
                  </a:moveTo>
                  <a:lnTo>
                    <a:pt x="0" y="0"/>
                  </a:lnTo>
                  <a:lnTo>
                    <a:pt x="0" y="1053084"/>
                  </a:lnTo>
                  <a:lnTo>
                    <a:pt x="9144000" y="1053084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189B82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60960" rIns="0" bIns="0" rtlCol="0" vert="horz">
            <a:spAutoFit/>
          </a:bodyPr>
          <a:lstStyle/>
          <a:p>
            <a:pPr marL="3189605" marR="5080" indent="-2779395">
              <a:lnSpc>
                <a:spcPts val="3020"/>
              </a:lnSpc>
              <a:spcBef>
                <a:spcPts val="480"/>
              </a:spcBef>
            </a:pPr>
            <a:r>
              <a:rPr dirty="0" spc="-20"/>
              <a:t>Работа</a:t>
            </a:r>
            <a:r>
              <a:rPr dirty="0" spc="-85"/>
              <a:t> </a:t>
            </a:r>
            <a:r>
              <a:rPr dirty="0"/>
              <a:t>с</a:t>
            </a:r>
            <a:r>
              <a:rPr dirty="0" spc="-30"/>
              <a:t> </a:t>
            </a:r>
            <a:r>
              <a:rPr dirty="0" spc="-35"/>
              <a:t>гражданами</a:t>
            </a:r>
            <a:r>
              <a:rPr dirty="0" spc="-85"/>
              <a:t> </a:t>
            </a:r>
            <a:r>
              <a:rPr dirty="0"/>
              <a:t>с</a:t>
            </a:r>
            <a:r>
              <a:rPr dirty="0" spc="-30"/>
              <a:t> </a:t>
            </a:r>
            <a:r>
              <a:rPr dirty="0" spc="-35"/>
              <a:t>ограниченными</a:t>
            </a:r>
            <a:r>
              <a:rPr dirty="0" spc="-80"/>
              <a:t> </a:t>
            </a:r>
            <a:r>
              <a:rPr dirty="0" spc="-10"/>
              <a:t>возможностями </a:t>
            </a:r>
            <a:r>
              <a:rPr dirty="0" spc="-30"/>
              <a:t>здоровья</a:t>
            </a:r>
            <a:r>
              <a:rPr dirty="0" spc="-105"/>
              <a:t> </a:t>
            </a:r>
            <a:r>
              <a:rPr dirty="0"/>
              <a:t>в</a:t>
            </a:r>
            <a:r>
              <a:rPr dirty="0" spc="-75"/>
              <a:t> </a:t>
            </a:r>
            <a:r>
              <a:rPr dirty="0" spc="-10"/>
              <a:t>2021</a:t>
            </a:r>
            <a:r>
              <a:rPr dirty="0" spc="-110"/>
              <a:t> </a:t>
            </a:r>
            <a:r>
              <a:rPr dirty="0" spc="-25"/>
              <a:t>г.</a:t>
            </a:r>
          </a:p>
        </p:txBody>
      </p:sp>
      <p:sp>
        <p:nvSpPr>
          <p:cNvPr id="8" name="object 8" descr=""/>
          <p:cNvSpPr txBox="1"/>
          <p:nvPr/>
        </p:nvSpPr>
        <p:spPr>
          <a:xfrm>
            <a:off x="114401" y="1192784"/>
            <a:ext cx="8968105" cy="389953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64465">
              <a:lnSpc>
                <a:spcPct val="100000"/>
              </a:lnSpc>
              <a:spcBef>
                <a:spcPts val="105"/>
              </a:spcBef>
            </a:pPr>
            <a:r>
              <a:rPr dirty="0" sz="1650">
                <a:latin typeface="Calibri"/>
                <a:cs typeface="Calibri"/>
              </a:rPr>
              <a:t>Оказано</a:t>
            </a:r>
            <a:r>
              <a:rPr dirty="0" sz="1650" spc="-20">
                <a:latin typeface="Calibri"/>
                <a:cs typeface="Calibri"/>
              </a:rPr>
              <a:t> </a:t>
            </a:r>
            <a:r>
              <a:rPr dirty="0" sz="1650" spc="-10">
                <a:latin typeface="Calibri"/>
                <a:cs typeface="Calibri"/>
              </a:rPr>
              <a:t>содействие</a:t>
            </a:r>
            <a:r>
              <a:rPr dirty="0" sz="1650" spc="-55">
                <a:latin typeface="Calibri"/>
                <a:cs typeface="Calibri"/>
              </a:rPr>
              <a:t> </a:t>
            </a:r>
            <a:r>
              <a:rPr dirty="0" sz="1650" b="1">
                <a:latin typeface="Calibri"/>
                <a:cs typeface="Calibri"/>
              </a:rPr>
              <a:t>201</a:t>
            </a:r>
            <a:r>
              <a:rPr dirty="0" sz="1650" spc="-25" b="1">
                <a:latin typeface="Calibri"/>
                <a:cs typeface="Calibri"/>
              </a:rPr>
              <a:t> </a:t>
            </a:r>
            <a:r>
              <a:rPr dirty="0" sz="1650" b="1">
                <a:latin typeface="Calibri"/>
                <a:cs typeface="Calibri"/>
              </a:rPr>
              <a:t>инвалидам</a:t>
            </a:r>
            <a:r>
              <a:rPr dirty="0" sz="1650" spc="-45" b="1">
                <a:latin typeface="Calibri"/>
                <a:cs typeface="Calibri"/>
              </a:rPr>
              <a:t> </a:t>
            </a:r>
            <a:r>
              <a:rPr dirty="0" sz="1650">
                <a:latin typeface="Calibri"/>
                <a:cs typeface="Calibri"/>
              </a:rPr>
              <a:t>в</a:t>
            </a:r>
            <a:r>
              <a:rPr dirty="0" sz="1650" spc="-10">
                <a:latin typeface="Calibri"/>
                <a:cs typeface="Calibri"/>
              </a:rPr>
              <a:t> </a:t>
            </a:r>
            <a:r>
              <a:rPr dirty="0" sz="1650">
                <a:latin typeface="Calibri"/>
                <a:cs typeface="Calibri"/>
              </a:rPr>
              <a:t>направлении</a:t>
            </a:r>
            <a:r>
              <a:rPr dirty="0" sz="1650" spc="-50">
                <a:latin typeface="Calibri"/>
                <a:cs typeface="Calibri"/>
              </a:rPr>
              <a:t> </a:t>
            </a:r>
            <a:r>
              <a:rPr dirty="0" sz="1650" spc="-25">
                <a:latin typeface="Calibri"/>
                <a:cs typeface="Calibri"/>
              </a:rPr>
              <a:t>на</a:t>
            </a:r>
            <a:endParaRPr sz="1650">
              <a:latin typeface="Calibri"/>
              <a:cs typeface="Calibri"/>
            </a:endParaRPr>
          </a:p>
          <a:p>
            <a:pPr marL="164465">
              <a:lnSpc>
                <a:spcPct val="100000"/>
              </a:lnSpc>
            </a:pPr>
            <a:r>
              <a:rPr dirty="0" sz="1650">
                <a:latin typeface="Calibri"/>
                <a:cs typeface="Calibri"/>
              </a:rPr>
              <a:t>стационарную</a:t>
            </a:r>
            <a:r>
              <a:rPr dirty="0" sz="1650" spc="-70">
                <a:latin typeface="Calibri"/>
                <a:cs typeface="Calibri"/>
              </a:rPr>
              <a:t> </a:t>
            </a:r>
            <a:r>
              <a:rPr dirty="0" sz="1650">
                <a:latin typeface="Calibri"/>
                <a:cs typeface="Calibri"/>
              </a:rPr>
              <a:t>реабилитацию</a:t>
            </a:r>
            <a:r>
              <a:rPr dirty="0" sz="1650" spc="-65">
                <a:latin typeface="Calibri"/>
                <a:cs typeface="Calibri"/>
              </a:rPr>
              <a:t> </a:t>
            </a:r>
            <a:r>
              <a:rPr dirty="0" sz="1650">
                <a:latin typeface="Calibri"/>
                <a:cs typeface="Calibri"/>
              </a:rPr>
              <a:t>в</a:t>
            </a:r>
            <a:r>
              <a:rPr dirty="0" sz="1650" spc="-25">
                <a:latin typeface="Calibri"/>
                <a:cs typeface="Calibri"/>
              </a:rPr>
              <a:t> </a:t>
            </a:r>
            <a:r>
              <a:rPr dirty="0" sz="1650">
                <a:latin typeface="Calibri"/>
                <a:cs typeface="Calibri"/>
              </a:rPr>
              <a:t>реабилитационные</a:t>
            </a:r>
            <a:r>
              <a:rPr dirty="0" sz="1650" spc="-25">
                <a:latin typeface="Calibri"/>
                <a:cs typeface="Calibri"/>
              </a:rPr>
              <a:t> </a:t>
            </a:r>
            <a:r>
              <a:rPr dirty="0" sz="1650" spc="-10">
                <a:latin typeface="Calibri"/>
                <a:cs typeface="Calibri"/>
              </a:rPr>
              <a:t>центры</a:t>
            </a:r>
            <a:endParaRPr sz="16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900">
              <a:latin typeface="Calibri"/>
              <a:cs typeface="Calibri"/>
            </a:endParaRPr>
          </a:p>
          <a:p>
            <a:pPr marL="276225" indent="-112395">
              <a:lnSpc>
                <a:spcPct val="100000"/>
              </a:lnSpc>
              <a:buChar char="-"/>
              <a:tabLst>
                <a:tab pos="276860" algn="l"/>
              </a:tabLst>
            </a:pPr>
            <a:r>
              <a:rPr dirty="0" sz="1650" spc="-10">
                <a:latin typeface="Calibri"/>
                <a:cs typeface="Calibri"/>
              </a:rPr>
              <a:t>города</a:t>
            </a:r>
            <a:r>
              <a:rPr dirty="0" sz="1650" spc="-45">
                <a:latin typeface="Calibri"/>
                <a:cs typeface="Calibri"/>
              </a:rPr>
              <a:t> </a:t>
            </a:r>
            <a:r>
              <a:rPr dirty="0" sz="1650">
                <a:latin typeface="Calibri"/>
                <a:cs typeface="Calibri"/>
              </a:rPr>
              <a:t>Москвы</a:t>
            </a:r>
            <a:r>
              <a:rPr dirty="0" sz="1650" spc="-45">
                <a:latin typeface="Calibri"/>
                <a:cs typeface="Calibri"/>
              </a:rPr>
              <a:t> </a:t>
            </a:r>
            <a:r>
              <a:rPr dirty="0" sz="1650">
                <a:latin typeface="Calibri"/>
                <a:cs typeface="Calibri"/>
              </a:rPr>
              <a:t>и</a:t>
            </a:r>
            <a:r>
              <a:rPr dirty="0" sz="1650" spc="-35">
                <a:latin typeface="Calibri"/>
                <a:cs typeface="Calibri"/>
              </a:rPr>
              <a:t> </a:t>
            </a:r>
            <a:r>
              <a:rPr dirty="0" sz="1650">
                <a:latin typeface="Calibri"/>
                <a:cs typeface="Calibri"/>
              </a:rPr>
              <a:t>Московской</a:t>
            </a:r>
            <a:r>
              <a:rPr dirty="0" sz="1650" spc="-35">
                <a:latin typeface="Calibri"/>
                <a:cs typeface="Calibri"/>
              </a:rPr>
              <a:t> </a:t>
            </a:r>
            <a:r>
              <a:rPr dirty="0" sz="1650">
                <a:latin typeface="Calibri"/>
                <a:cs typeface="Calibri"/>
              </a:rPr>
              <a:t>области</a:t>
            </a:r>
            <a:r>
              <a:rPr dirty="0" sz="1650" spc="-35">
                <a:latin typeface="Calibri"/>
                <a:cs typeface="Calibri"/>
              </a:rPr>
              <a:t> </a:t>
            </a:r>
            <a:r>
              <a:rPr dirty="0" sz="1650" b="1">
                <a:latin typeface="Calibri"/>
                <a:cs typeface="Calibri"/>
              </a:rPr>
              <a:t>12</a:t>
            </a:r>
            <a:r>
              <a:rPr dirty="0" sz="1650" spc="-25" b="1">
                <a:latin typeface="Calibri"/>
                <a:cs typeface="Calibri"/>
              </a:rPr>
              <a:t> </a:t>
            </a:r>
            <a:r>
              <a:rPr dirty="0" sz="1650" spc="-20" b="1">
                <a:latin typeface="Calibri"/>
                <a:cs typeface="Calibri"/>
              </a:rPr>
              <a:t>чел.</a:t>
            </a:r>
            <a:endParaRPr sz="16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  <a:buFont typeface="Calibri"/>
              <a:buChar char="-"/>
            </a:pPr>
            <a:endParaRPr sz="1600">
              <a:latin typeface="Calibri"/>
              <a:cs typeface="Calibri"/>
            </a:endParaRPr>
          </a:p>
          <a:p>
            <a:pPr marL="276225" indent="-112395">
              <a:lnSpc>
                <a:spcPct val="100000"/>
              </a:lnSpc>
              <a:buChar char="-"/>
              <a:tabLst>
                <a:tab pos="276860" algn="l"/>
              </a:tabLst>
            </a:pPr>
            <a:r>
              <a:rPr dirty="0" sz="1650" spc="-10">
                <a:latin typeface="Calibri"/>
                <a:cs typeface="Calibri"/>
              </a:rPr>
              <a:t>Черноморского</a:t>
            </a:r>
            <a:r>
              <a:rPr dirty="0" sz="1650" spc="-30">
                <a:latin typeface="Calibri"/>
                <a:cs typeface="Calibri"/>
              </a:rPr>
              <a:t> </a:t>
            </a:r>
            <a:r>
              <a:rPr dirty="0" sz="1650">
                <a:latin typeface="Calibri"/>
                <a:cs typeface="Calibri"/>
              </a:rPr>
              <a:t>побережья</a:t>
            </a:r>
            <a:r>
              <a:rPr dirty="0" sz="1650" spc="-20">
                <a:latin typeface="Calibri"/>
                <a:cs typeface="Calibri"/>
              </a:rPr>
              <a:t> </a:t>
            </a:r>
            <a:r>
              <a:rPr dirty="0" sz="1650">
                <a:latin typeface="Calibri"/>
                <a:cs typeface="Calibri"/>
              </a:rPr>
              <a:t>и Крыма</a:t>
            </a:r>
            <a:r>
              <a:rPr dirty="0" sz="1650" spc="-15">
                <a:latin typeface="Calibri"/>
                <a:cs typeface="Calibri"/>
              </a:rPr>
              <a:t> </a:t>
            </a:r>
            <a:r>
              <a:rPr dirty="0" sz="1650" b="1">
                <a:latin typeface="Calibri"/>
                <a:cs typeface="Calibri"/>
              </a:rPr>
              <a:t>5</a:t>
            </a:r>
            <a:r>
              <a:rPr dirty="0" sz="1650" spc="5" b="1">
                <a:latin typeface="Calibri"/>
                <a:cs typeface="Calibri"/>
              </a:rPr>
              <a:t> </a:t>
            </a:r>
            <a:r>
              <a:rPr dirty="0" sz="1650" spc="-20" b="1">
                <a:latin typeface="Calibri"/>
                <a:cs typeface="Calibri"/>
              </a:rPr>
              <a:t>чел.</a:t>
            </a:r>
            <a:endParaRPr sz="16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950">
              <a:latin typeface="Calibri"/>
              <a:cs typeface="Calibri"/>
            </a:endParaRPr>
          </a:p>
          <a:p>
            <a:pPr marL="12700" marR="33020">
              <a:lnSpc>
                <a:spcPct val="100000"/>
              </a:lnSpc>
            </a:pPr>
            <a:r>
              <a:rPr dirty="0" sz="1650">
                <a:latin typeface="Calibri"/>
                <a:cs typeface="Calibri"/>
              </a:rPr>
              <a:t>В</a:t>
            </a:r>
            <a:r>
              <a:rPr dirty="0" sz="1650" spc="-25">
                <a:latin typeface="Calibri"/>
                <a:cs typeface="Calibri"/>
              </a:rPr>
              <a:t> </a:t>
            </a:r>
            <a:r>
              <a:rPr dirty="0" sz="1650">
                <a:latin typeface="Calibri"/>
                <a:cs typeface="Calibri"/>
              </a:rPr>
              <a:t>связи</a:t>
            </a:r>
            <a:r>
              <a:rPr dirty="0" sz="1650" spc="-15">
                <a:latin typeface="Calibri"/>
                <a:cs typeface="Calibri"/>
              </a:rPr>
              <a:t> </a:t>
            </a:r>
            <a:r>
              <a:rPr dirty="0" sz="1650">
                <a:latin typeface="Calibri"/>
                <a:cs typeface="Calibri"/>
              </a:rPr>
              <a:t>с</a:t>
            </a:r>
            <a:r>
              <a:rPr dirty="0" sz="1650" spc="-10">
                <a:latin typeface="Calibri"/>
                <a:cs typeface="Calibri"/>
              </a:rPr>
              <a:t> </a:t>
            </a:r>
            <a:r>
              <a:rPr dirty="0" sz="1650">
                <a:latin typeface="Calibri"/>
                <a:cs typeface="Calibri"/>
              </a:rPr>
              <a:t>пандемией</a:t>
            </a:r>
            <a:r>
              <a:rPr dirty="0" sz="1650" spc="-15">
                <a:latin typeface="Calibri"/>
                <a:cs typeface="Calibri"/>
              </a:rPr>
              <a:t> </a:t>
            </a:r>
            <a:r>
              <a:rPr dirty="0" sz="1650">
                <a:latin typeface="Calibri"/>
                <a:cs typeface="Calibri"/>
              </a:rPr>
              <a:t>в</a:t>
            </a:r>
            <a:r>
              <a:rPr dirty="0" sz="1650" spc="-45">
                <a:latin typeface="Calibri"/>
                <a:cs typeface="Calibri"/>
              </a:rPr>
              <a:t> </a:t>
            </a:r>
            <a:r>
              <a:rPr dirty="0" sz="1650">
                <a:latin typeface="Calibri"/>
                <a:cs typeface="Calibri"/>
              </a:rPr>
              <a:t>2021</a:t>
            </a:r>
            <a:r>
              <a:rPr dirty="0" sz="1650" spc="-30">
                <a:latin typeface="Calibri"/>
                <a:cs typeface="Calibri"/>
              </a:rPr>
              <a:t> </a:t>
            </a:r>
            <a:r>
              <a:rPr dirty="0" sz="1650">
                <a:latin typeface="Calibri"/>
                <a:cs typeface="Calibri"/>
              </a:rPr>
              <a:t>г.</a:t>
            </a:r>
            <a:r>
              <a:rPr dirty="0" sz="1650" spc="-35">
                <a:latin typeface="Calibri"/>
                <a:cs typeface="Calibri"/>
              </a:rPr>
              <a:t> </a:t>
            </a:r>
            <a:r>
              <a:rPr dirty="0" sz="1650" spc="-10">
                <a:latin typeface="Calibri"/>
                <a:cs typeface="Calibri"/>
              </a:rPr>
              <a:t>реабилитационные</a:t>
            </a:r>
            <a:r>
              <a:rPr dirty="0" sz="1650" spc="-45">
                <a:latin typeface="Calibri"/>
                <a:cs typeface="Calibri"/>
              </a:rPr>
              <a:t> </a:t>
            </a:r>
            <a:r>
              <a:rPr dirty="0" sz="1650">
                <a:latin typeface="Calibri"/>
                <a:cs typeface="Calibri"/>
              </a:rPr>
              <a:t>мероприятия</a:t>
            </a:r>
            <a:r>
              <a:rPr dirty="0" sz="1650" spc="-45">
                <a:latin typeface="Calibri"/>
                <a:cs typeface="Calibri"/>
              </a:rPr>
              <a:t> </a:t>
            </a:r>
            <a:r>
              <a:rPr dirty="0" sz="1650">
                <a:latin typeface="Calibri"/>
                <a:cs typeface="Calibri"/>
              </a:rPr>
              <a:t>для</a:t>
            </a:r>
            <a:r>
              <a:rPr dirty="0" sz="1650" spc="-10">
                <a:latin typeface="Calibri"/>
                <a:cs typeface="Calibri"/>
              </a:rPr>
              <a:t> получателей</a:t>
            </a:r>
            <a:r>
              <a:rPr dirty="0" sz="1650" spc="-45">
                <a:latin typeface="Calibri"/>
                <a:cs typeface="Calibri"/>
              </a:rPr>
              <a:t> </a:t>
            </a:r>
            <a:r>
              <a:rPr dirty="0" sz="1650">
                <a:latin typeface="Calibri"/>
                <a:cs typeface="Calibri"/>
              </a:rPr>
              <a:t>социальных</a:t>
            </a:r>
            <a:r>
              <a:rPr dirty="0" sz="1650" spc="-20">
                <a:latin typeface="Calibri"/>
                <a:cs typeface="Calibri"/>
              </a:rPr>
              <a:t> </a:t>
            </a:r>
            <a:r>
              <a:rPr dirty="0" sz="1650" spc="-10">
                <a:latin typeface="Calibri"/>
                <a:cs typeface="Calibri"/>
              </a:rPr>
              <a:t>услуг проводились</a:t>
            </a:r>
            <a:r>
              <a:rPr dirty="0" sz="1650" spc="-65">
                <a:latin typeface="Calibri"/>
                <a:cs typeface="Calibri"/>
              </a:rPr>
              <a:t> </a:t>
            </a:r>
            <a:r>
              <a:rPr dirty="0" sz="1650">
                <a:latin typeface="Calibri"/>
                <a:cs typeface="Calibri"/>
              </a:rPr>
              <a:t>в</a:t>
            </a:r>
            <a:r>
              <a:rPr dirty="0" sz="1650" spc="340">
                <a:latin typeface="Calibri"/>
                <a:cs typeface="Calibri"/>
              </a:rPr>
              <a:t> </a:t>
            </a:r>
            <a:r>
              <a:rPr dirty="0" sz="1650">
                <a:latin typeface="Calibri"/>
                <a:cs typeface="Calibri"/>
              </a:rPr>
              <a:t>дистанционном</a:t>
            </a:r>
            <a:r>
              <a:rPr dirty="0" sz="1650" spc="-55">
                <a:latin typeface="Calibri"/>
                <a:cs typeface="Calibri"/>
              </a:rPr>
              <a:t> </a:t>
            </a:r>
            <a:r>
              <a:rPr dirty="0" sz="1650">
                <a:latin typeface="Calibri"/>
                <a:cs typeface="Calibri"/>
              </a:rPr>
              <a:t>формате</a:t>
            </a:r>
            <a:r>
              <a:rPr dirty="0" sz="1650" spc="-50">
                <a:latin typeface="Calibri"/>
                <a:cs typeface="Calibri"/>
              </a:rPr>
              <a:t> </a:t>
            </a:r>
            <a:r>
              <a:rPr dirty="0" sz="1650">
                <a:latin typeface="Calibri"/>
                <a:cs typeface="Calibri"/>
              </a:rPr>
              <a:t>и</a:t>
            </a:r>
            <a:r>
              <a:rPr dirty="0" sz="1650" spc="-20">
                <a:latin typeface="Calibri"/>
                <a:cs typeface="Calibri"/>
              </a:rPr>
              <a:t> </a:t>
            </a:r>
            <a:r>
              <a:rPr dirty="0" sz="1650">
                <a:latin typeface="Calibri"/>
                <a:cs typeface="Calibri"/>
              </a:rPr>
              <a:t>онлайн-режиме,</a:t>
            </a:r>
            <a:r>
              <a:rPr dirty="0" sz="1650" spc="-45">
                <a:latin typeface="Calibri"/>
                <a:cs typeface="Calibri"/>
              </a:rPr>
              <a:t> </a:t>
            </a:r>
            <a:r>
              <a:rPr dirty="0" sz="1650">
                <a:latin typeface="Calibri"/>
                <a:cs typeface="Calibri"/>
              </a:rPr>
              <a:t>либо</a:t>
            </a:r>
            <a:r>
              <a:rPr dirty="0" sz="1650" spc="-30">
                <a:latin typeface="Calibri"/>
                <a:cs typeface="Calibri"/>
              </a:rPr>
              <a:t> </a:t>
            </a:r>
            <a:r>
              <a:rPr dirty="0" sz="1650">
                <a:latin typeface="Calibri"/>
                <a:cs typeface="Calibri"/>
              </a:rPr>
              <a:t>офлайн</a:t>
            </a:r>
            <a:r>
              <a:rPr dirty="0" sz="1650" spc="-35">
                <a:latin typeface="Calibri"/>
                <a:cs typeface="Calibri"/>
              </a:rPr>
              <a:t> </a:t>
            </a:r>
            <a:r>
              <a:rPr dirty="0" sz="1650">
                <a:latin typeface="Calibri"/>
                <a:cs typeface="Calibri"/>
              </a:rPr>
              <a:t>при</a:t>
            </a:r>
            <a:r>
              <a:rPr dirty="0" sz="1650" spc="-30">
                <a:latin typeface="Calibri"/>
                <a:cs typeface="Calibri"/>
              </a:rPr>
              <a:t> </a:t>
            </a:r>
            <a:r>
              <a:rPr dirty="0" sz="1650">
                <a:latin typeface="Calibri"/>
                <a:cs typeface="Calibri"/>
              </a:rPr>
              <a:t>наличии</a:t>
            </a:r>
            <a:r>
              <a:rPr dirty="0" sz="1650" spc="-55">
                <a:latin typeface="Calibri"/>
                <a:cs typeface="Calibri"/>
              </a:rPr>
              <a:t> </a:t>
            </a:r>
            <a:r>
              <a:rPr dirty="0" sz="1650" spc="-10">
                <a:latin typeface="Calibri"/>
                <a:cs typeface="Calibri"/>
              </a:rPr>
              <a:t>сертификата </a:t>
            </a:r>
            <a:r>
              <a:rPr dirty="0" sz="1650">
                <a:latin typeface="Calibri"/>
                <a:cs typeface="Calibri"/>
              </a:rPr>
              <a:t>о </a:t>
            </a:r>
            <a:r>
              <a:rPr dirty="0" sz="1650" spc="-10">
                <a:latin typeface="Calibri"/>
                <a:cs typeface="Calibri"/>
              </a:rPr>
              <a:t>вакцинации.</a:t>
            </a:r>
            <a:endParaRPr sz="16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650">
                <a:latin typeface="Calibri"/>
                <a:cs typeface="Calibri"/>
              </a:rPr>
              <a:t>Специалистами</a:t>
            </a:r>
            <a:r>
              <a:rPr dirty="0" sz="1650" spc="-65">
                <a:latin typeface="Calibri"/>
                <a:cs typeface="Calibri"/>
              </a:rPr>
              <a:t> </a:t>
            </a:r>
            <a:r>
              <a:rPr dirty="0" sz="1650" spc="-20">
                <a:latin typeface="Calibri"/>
                <a:cs typeface="Calibri"/>
              </a:rPr>
              <a:t>отделения</a:t>
            </a:r>
            <a:r>
              <a:rPr dirty="0" sz="1650" spc="-35">
                <a:latin typeface="Calibri"/>
                <a:cs typeface="Calibri"/>
              </a:rPr>
              <a:t> </a:t>
            </a:r>
            <a:r>
              <a:rPr dirty="0" sz="1650">
                <a:latin typeface="Calibri"/>
                <a:cs typeface="Calibri"/>
              </a:rPr>
              <a:t>были</a:t>
            </a:r>
            <a:r>
              <a:rPr dirty="0" sz="1650" spc="-30">
                <a:latin typeface="Calibri"/>
                <a:cs typeface="Calibri"/>
              </a:rPr>
              <a:t> </a:t>
            </a:r>
            <a:r>
              <a:rPr dirty="0" sz="1650">
                <a:latin typeface="Calibri"/>
                <a:cs typeface="Calibri"/>
              </a:rPr>
              <a:t>разработаны</a:t>
            </a:r>
            <a:r>
              <a:rPr dirty="0" sz="1650" spc="-40">
                <a:latin typeface="Calibri"/>
                <a:cs typeface="Calibri"/>
              </a:rPr>
              <a:t> </a:t>
            </a:r>
            <a:r>
              <a:rPr dirty="0" sz="1650">
                <a:latin typeface="Calibri"/>
                <a:cs typeface="Calibri"/>
              </a:rPr>
              <a:t>и</a:t>
            </a:r>
            <a:r>
              <a:rPr dirty="0" sz="1650" spc="-10">
                <a:latin typeface="Calibri"/>
                <a:cs typeface="Calibri"/>
              </a:rPr>
              <a:t> </a:t>
            </a:r>
            <a:r>
              <a:rPr dirty="0" sz="1650">
                <a:latin typeface="Calibri"/>
                <a:cs typeface="Calibri"/>
              </a:rPr>
              <a:t>записаны</a:t>
            </a:r>
            <a:r>
              <a:rPr dirty="0" sz="1650" spc="-35">
                <a:latin typeface="Calibri"/>
                <a:cs typeface="Calibri"/>
              </a:rPr>
              <a:t> </a:t>
            </a:r>
            <a:r>
              <a:rPr dirty="0" sz="1650">
                <a:latin typeface="Calibri"/>
                <a:cs typeface="Calibri"/>
              </a:rPr>
              <a:t>видео-</a:t>
            </a:r>
            <a:r>
              <a:rPr dirty="0" sz="1650" spc="-10">
                <a:latin typeface="Calibri"/>
                <a:cs typeface="Calibri"/>
              </a:rPr>
              <a:t>комплексы</a:t>
            </a:r>
            <a:r>
              <a:rPr dirty="0" sz="1650" spc="-45">
                <a:latin typeface="Calibri"/>
                <a:cs typeface="Calibri"/>
              </a:rPr>
              <a:t> </a:t>
            </a:r>
            <a:r>
              <a:rPr dirty="0" sz="1650">
                <a:latin typeface="Calibri"/>
                <a:cs typeface="Calibri"/>
              </a:rPr>
              <a:t>занятий</a:t>
            </a:r>
            <a:r>
              <a:rPr dirty="0" sz="1650" spc="-15">
                <a:latin typeface="Calibri"/>
                <a:cs typeface="Calibri"/>
              </a:rPr>
              <a:t> </a:t>
            </a:r>
            <a:r>
              <a:rPr dirty="0" sz="1650">
                <a:latin typeface="Calibri"/>
                <a:cs typeface="Calibri"/>
              </a:rPr>
              <a:t>по</a:t>
            </a:r>
            <a:r>
              <a:rPr dirty="0" sz="1650" spc="-5">
                <a:latin typeface="Calibri"/>
                <a:cs typeface="Calibri"/>
              </a:rPr>
              <a:t> </a:t>
            </a:r>
            <a:r>
              <a:rPr dirty="0" sz="1650" spc="-10">
                <a:latin typeface="Calibri"/>
                <a:cs typeface="Calibri"/>
              </a:rPr>
              <a:t>адаптивной</a:t>
            </a:r>
            <a:endParaRPr sz="16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650">
                <a:latin typeface="Calibri"/>
                <a:cs typeface="Calibri"/>
              </a:rPr>
              <a:t>физической</a:t>
            </a:r>
            <a:r>
              <a:rPr dirty="0" sz="1650" spc="-65">
                <a:latin typeface="Calibri"/>
                <a:cs typeface="Calibri"/>
              </a:rPr>
              <a:t> </a:t>
            </a:r>
            <a:r>
              <a:rPr dirty="0" sz="1650" spc="-20">
                <a:latin typeface="Calibri"/>
                <a:cs typeface="Calibri"/>
              </a:rPr>
              <a:t>культуре</a:t>
            </a:r>
            <a:r>
              <a:rPr dirty="0" sz="1650" spc="-35">
                <a:latin typeface="Calibri"/>
                <a:cs typeface="Calibri"/>
              </a:rPr>
              <a:t> </a:t>
            </a:r>
            <a:r>
              <a:rPr dirty="0" sz="1650">
                <a:latin typeface="Calibri"/>
                <a:cs typeface="Calibri"/>
              </a:rPr>
              <a:t>для</a:t>
            </a:r>
            <a:r>
              <a:rPr dirty="0" sz="1650" spc="-5">
                <a:latin typeface="Calibri"/>
                <a:cs typeface="Calibri"/>
              </a:rPr>
              <a:t> </a:t>
            </a:r>
            <a:r>
              <a:rPr dirty="0" sz="1650" spc="-10">
                <a:latin typeface="Calibri"/>
                <a:cs typeface="Calibri"/>
              </a:rPr>
              <a:t>самостоятельных</a:t>
            </a:r>
            <a:r>
              <a:rPr dirty="0" sz="1650" spc="-20">
                <a:latin typeface="Calibri"/>
                <a:cs typeface="Calibri"/>
              </a:rPr>
              <a:t> </a:t>
            </a:r>
            <a:r>
              <a:rPr dirty="0" sz="1650">
                <a:latin typeface="Calibri"/>
                <a:cs typeface="Calibri"/>
              </a:rPr>
              <a:t>занятий,</a:t>
            </a:r>
            <a:r>
              <a:rPr dirty="0" sz="1650" spc="-30">
                <a:latin typeface="Calibri"/>
                <a:cs typeface="Calibri"/>
              </a:rPr>
              <a:t> </a:t>
            </a:r>
            <a:r>
              <a:rPr dirty="0" sz="1650">
                <a:latin typeface="Calibri"/>
                <a:cs typeface="Calibri"/>
              </a:rPr>
              <a:t>лекции</a:t>
            </a:r>
            <a:r>
              <a:rPr dirty="0" sz="1650" spc="-45">
                <a:latin typeface="Calibri"/>
                <a:cs typeface="Calibri"/>
              </a:rPr>
              <a:t> </a:t>
            </a:r>
            <a:r>
              <a:rPr dirty="0" sz="1650">
                <a:latin typeface="Calibri"/>
                <a:cs typeface="Calibri"/>
              </a:rPr>
              <a:t>по</a:t>
            </a:r>
            <a:r>
              <a:rPr dirty="0" sz="1650" spc="-10">
                <a:latin typeface="Calibri"/>
                <a:cs typeface="Calibri"/>
              </a:rPr>
              <a:t> самомассажу,</a:t>
            </a:r>
            <a:r>
              <a:rPr dirty="0" sz="1650" spc="-5">
                <a:latin typeface="Calibri"/>
                <a:cs typeface="Calibri"/>
              </a:rPr>
              <a:t> </a:t>
            </a:r>
            <a:r>
              <a:rPr dirty="0" sz="1650" spc="-10">
                <a:latin typeface="Calibri"/>
                <a:cs typeface="Calibri"/>
              </a:rPr>
              <a:t>психологические</a:t>
            </a:r>
            <a:endParaRPr sz="16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650" spc="-10">
                <a:latin typeface="Calibri"/>
                <a:cs typeface="Calibri"/>
              </a:rPr>
              <a:t>тренинги.</a:t>
            </a:r>
            <a:endParaRPr sz="1650">
              <a:latin typeface="Calibri"/>
              <a:cs typeface="Calibri"/>
            </a:endParaRPr>
          </a:p>
        </p:txBody>
      </p:sp>
      <p:pic>
        <p:nvPicPr>
          <p:cNvPr id="9" name="object 9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9728" y="5114542"/>
            <a:ext cx="6140196" cy="1734311"/>
          </a:xfrm>
          <a:prstGeom prst="rect">
            <a:avLst/>
          </a:prstGeom>
        </p:spPr>
      </p:pic>
      <p:sp>
        <p:nvSpPr>
          <p:cNvPr id="10" name="object 10" descr=""/>
          <p:cNvSpPr/>
          <p:nvPr/>
        </p:nvSpPr>
        <p:spPr>
          <a:xfrm>
            <a:off x="8028431" y="6478523"/>
            <a:ext cx="917575" cy="379730"/>
          </a:xfrm>
          <a:custGeom>
            <a:avLst/>
            <a:gdLst/>
            <a:ahLst/>
            <a:cxnLst/>
            <a:rect l="l" t="t" r="r" b="b"/>
            <a:pathLst>
              <a:path w="917575" h="379729">
                <a:moveTo>
                  <a:pt x="917448" y="0"/>
                </a:moveTo>
                <a:lnTo>
                  <a:pt x="0" y="0"/>
                </a:lnTo>
                <a:lnTo>
                  <a:pt x="0" y="379474"/>
                </a:lnTo>
                <a:lnTo>
                  <a:pt x="917448" y="379474"/>
                </a:lnTo>
                <a:lnTo>
                  <a:pt x="917448" y="0"/>
                </a:lnTo>
                <a:close/>
              </a:path>
            </a:pathLst>
          </a:custGeom>
          <a:solidFill>
            <a:srgbClr val="189B8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42062" rIns="0" bIns="0" rtlCol="0" vert="horz">
            <a:spAutoFit/>
          </a:bodyPr>
          <a:lstStyle/>
          <a:p>
            <a:pPr marL="38100">
              <a:lnSpc>
                <a:spcPts val="1810"/>
              </a:lnSpc>
            </a:pPr>
            <a:fld id="{81D60167-4931-47E6-BA6A-407CBD079E47}" type="slidenum">
              <a:rPr dirty="0" spc="-25"/>
              <a:t>15</a:t>
            </a:fld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4652771"/>
            <a:ext cx="4332731" cy="2205228"/>
          </a:xfrm>
          <a:prstGeom prst="rect">
            <a:avLst/>
          </a:prstGeom>
        </p:spPr>
      </p:pic>
      <p:grpSp>
        <p:nvGrpSpPr>
          <p:cNvPr id="3" name="object 3" descr=""/>
          <p:cNvGrpSpPr/>
          <p:nvPr/>
        </p:nvGrpSpPr>
        <p:grpSpPr>
          <a:xfrm>
            <a:off x="0" y="0"/>
            <a:ext cx="9144000" cy="3695700"/>
            <a:chOff x="0" y="0"/>
            <a:chExt cx="9144000" cy="3695700"/>
          </a:xfrm>
        </p:grpSpPr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140708" y="598931"/>
              <a:ext cx="5003292" cy="3096768"/>
            </a:xfrm>
            <a:prstGeom prst="rect">
              <a:avLst/>
            </a:prstGeom>
          </p:spPr>
        </p:pic>
        <p:sp>
          <p:nvSpPr>
            <p:cNvPr id="5" name="object 5" descr=""/>
            <p:cNvSpPr/>
            <p:nvPr/>
          </p:nvSpPr>
          <p:spPr>
            <a:xfrm>
              <a:off x="0" y="0"/>
              <a:ext cx="9144000" cy="1053465"/>
            </a:xfrm>
            <a:custGeom>
              <a:avLst/>
              <a:gdLst/>
              <a:ahLst/>
              <a:cxnLst/>
              <a:rect l="l" t="t" r="r" b="b"/>
              <a:pathLst>
                <a:path w="9144000" h="1053465">
                  <a:moveTo>
                    <a:pt x="9144000" y="0"/>
                  </a:moveTo>
                  <a:lnTo>
                    <a:pt x="0" y="0"/>
                  </a:lnTo>
                  <a:lnTo>
                    <a:pt x="0" y="1053084"/>
                  </a:lnTo>
                  <a:lnTo>
                    <a:pt x="9144000" y="1053084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189B82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 descr=""/>
          <p:cNvSpPr txBox="1"/>
          <p:nvPr/>
        </p:nvSpPr>
        <p:spPr>
          <a:xfrm>
            <a:off x="183895" y="1211326"/>
            <a:ext cx="3753485" cy="3144520"/>
          </a:xfrm>
          <a:prstGeom prst="rect">
            <a:avLst/>
          </a:prstGeom>
        </p:spPr>
        <p:txBody>
          <a:bodyPr wrap="square" lIns="0" tIns="43815" rIns="0" bIns="0" rtlCol="0" vert="horz">
            <a:spAutoFit/>
          </a:bodyPr>
          <a:lstStyle/>
          <a:p>
            <a:pPr marL="12700" marR="5080">
              <a:lnSpc>
                <a:spcPts val="1939"/>
              </a:lnSpc>
              <a:spcBef>
                <a:spcPts val="345"/>
              </a:spcBef>
            </a:pPr>
            <a:r>
              <a:rPr dirty="0" sz="1800">
                <a:latin typeface="Calibri"/>
                <a:cs typeface="Calibri"/>
              </a:rPr>
              <a:t>Наш</a:t>
            </a:r>
            <a:r>
              <a:rPr dirty="0" sz="1800" spc="-5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центр</a:t>
            </a:r>
            <a:r>
              <a:rPr dirty="0" sz="1800" spc="-2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плодотворно</a:t>
            </a:r>
            <a:r>
              <a:rPr dirty="0" sz="1800" spc="-45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сотрудничает </a:t>
            </a:r>
            <a:r>
              <a:rPr dirty="0" sz="1800">
                <a:latin typeface="Calibri"/>
                <a:cs typeface="Calibri"/>
              </a:rPr>
              <a:t>с</a:t>
            </a:r>
            <a:r>
              <a:rPr dirty="0" sz="1800" spc="-1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первичной организации</a:t>
            </a:r>
            <a:r>
              <a:rPr dirty="0" sz="1800" spc="5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Совета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ts val="1920"/>
              </a:lnSpc>
            </a:pPr>
            <a:r>
              <a:rPr dirty="0" sz="1800">
                <a:latin typeface="Calibri"/>
                <a:cs typeface="Calibri"/>
              </a:rPr>
              <a:t>ветеранов</a:t>
            </a:r>
            <a:r>
              <a:rPr dirty="0" sz="1800" spc="-2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района</a:t>
            </a:r>
            <a:r>
              <a:rPr dirty="0" sz="1800" spc="-10">
                <a:latin typeface="Calibri"/>
                <a:cs typeface="Calibri"/>
              </a:rPr>
              <a:t> Восточный.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ts val="2055"/>
              </a:lnSpc>
              <a:spcBef>
                <a:spcPts val="795"/>
              </a:spcBef>
            </a:pPr>
            <a:r>
              <a:rPr dirty="0" sz="1800">
                <a:latin typeface="Calibri"/>
                <a:cs typeface="Calibri"/>
              </a:rPr>
              <a:t>Проводятся</a:t>
            </a:r>
            <a:r>
              <a:rPr dirty="0" sz="1800" spc="-5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собрания</a:t>
            </a:r>
            <a:r>
              <a:rPr dirty="0" sz="1800" spc="-5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ветеранов</a:t>
            </a:r>
            <a:r>
              <a:rPr dirty="0" sz="1800" spc="-40">
                <a:latin typeface="Calibri"/>
                <a:cs typeface="Calibri"/>
              </a:rPr>
              <a:t> </a:t>
            </a:r>
            <a:r>
              <a:rPr dirty="0" sz="1800" spc="-50">
                <a:latin typeface="Calibri"/>
                <a:cs typeface="Calibri"/>
              </a:rPr>
              <a:t>и</a:t>
            </a:r>
            <a:endParaRPr sz="1800">
              <a:latin typeface="Calibri"/>
              <a:cs typeface="Calibri"/>
            </a:endParaRPr>
          </a:p>
          <a:p>
            <a:pPr marL="12700" marR="917575">
              <a:lnSpc>
                <a:spcPts val="1939"/>
              </a:lnSpc>
              <a:spcBef>
                <a:spcPts val="140"/>
              </a:spcBef>
            </a:pPr>
            <a:r>
              <a:rPr dirty="0" sz="1800">
                <a:latin typeface="Calibri"/>
                <a:cs typeface="Calibri"/>
              </a:rPr>
              <a:t>наших</a:t>
            </a:r>
            <a:r>
              <a:rPr dirty="0" sz="1800" spc="-10">
                <a:latin typeface="Calibri"/>
                <a:cs typeface="Calibri"/>
              </a:rPr>
              <a:t> сотрудников</a:t>
            </a:r>
            <a:r>
              <a:rPr dirty="0" sz="1800" spc="-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с</a:t>
            </a:r>
            <a:r>
              <a:rPr dirty="0" sz="1800" spc="-25">
                <a:latin typeface="Calibri"/>
                <a:cs typeface="Calibri"/>
              </a:rPr>
              <a:t> </a:t>
            </a:r>
            <a:r>
              <a:rPr dirty="0" sz="1800" spc="-20">
                <a:latin typeface="Calibri"/>
                <a:cs typeface="Calibri"/>
              </a:rPr>
              <a:t>целью </a:t>
            </a:r>
            <a:r>
              <a:rPr dirty="0" sz="1800">
                <a:latin typeface="Calibri"/>
                <a:cs typeface="Calibri"/>
              </a:rPr>
              <a:t>информирования</a:t>
            </a:r>
            <a:r>
              <a:rPr dirty="0" sz="1800" spc="2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о</a:t>
            </a:r>
            <a:r>
              <a:rPr dirty="0" sz="1800" spc="-5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новостях</a:t>
            </a:r>
            <a:endParaRPr sz="1800">
              <a:latin typeface="Calibri"/>
              <a:cs typeface="Calibri"/>
            </a:endParaRPr>
          </a:p>
          <a:p>
            <a:pPr marL="12700" marR="43180">
              <a:lnSpc>
                <a:spcPts val="1939"/>
              </a:lnSpc>
              <a:spcBef>
                <a:spcPts val="10"/>
              </a:spcBef>
            </a:pPr>
            <a:r>
              <a:rPr dirty="0" sz="1800">
                <a:latin typeface="Calibri"/>
                <a:cs typeface="Calibri"/>
              </a:rPr>
              <a:t>социальной</a:t>
            </a:r>
            <a:r>
              <a:rPr dirty="0" sz="1800" spc="-1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сферы,</a:t>
            </a:r>
            <a:r>
              <a:rPr dirty="0" sz="1800" spc="-15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дополнительных </a:t>
            </a:r>
            <a:r>
              <a:rPr dirty="0" sz="1800">
                <a:latin typeface="Calibri"/>
                <a:cs typeface="Calibri"/>
              </a:rPr>
              <a:t>возможностях</a:t>
            </a:r>
            <a:r>
              <a:rPr dirty="0" sz="1800" spc="-5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проектов</a:t>
            </a:r>
            <a:r>
              <a:rPr dirty="0" sz="1800" spc="-25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«Московское долголетие»</a:t>
            </a:r>
            <a:r>
              <a:rPr dirty="0" sz="1800" spc="-1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и</a:t>
            </a:r>
            <a:r>
              <a:rPr dirty="0" sz="1800" spc="-1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«Центра</a:t>
            </a:r>
            <a:r>
              <a:rPr dirty="0" sz="1800" spc="-5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московского</a:t>
            </a:r>
            <a:endParaRPr sz="1800">
              <a:latin typeface="Calibri"/>
              <a:cs typeface="Calibri"/>
            </a:endParaRPr>
          </a:p>
          <a:p>
            <a:pPr marL="12700" marR="111125">
              <a:lnSpc>
                <a:spcPts val="1939"/>
              </a:lnSpc>
              <a:spcBef>
                <a:spcPts val="10"/>
              </a:spcBef>
            </a:pPr>
            <a:r>
              <a:rPr dirty="0" sz="1800" spc="-10">
                <a:latin typeface="Calibri"/>
                <a:cs typeface="Calibri"/>
              </a:rPr>
              <a:t>долголетия»</a:t>
            </a:r>
            <a:r>
              <a:rPr dirty="0" sz="1800" spc="-6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для</a:t>
            </a:r>
            <a:r>
              <a:rPr dirty="0" sz="1800" spc="-5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улучшения</a:t>
            </a:r>
            <a:r>
              <a:rPr dirty="0" sz="1800" spc="-20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качества </a:t>
            </a:r>
            <a:r>
              <a:rPr dirty="0" sz="1800">
                <a:latin typeface="Calibri"/>
                <a:cs typeface="Calibri"/>
              </a:rPr>
              <a:t>жизни,</a:t>
            </a:r>
            <a:r>
              <a:rPr dirty="0" sz="1800" spc="-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реализации</a:t>
            </a:r>
            <a:r>
              <a:rPr dirty="0" sz="1800" spc="-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их</a:t>
            </a:r>
            <a:r>
              <a:rPr dirty="0" sz="1800" spc="-5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творческих возможностей.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957577" y="296367"/>
            <a:ext cx="5506720" cy="45212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25"/>
              <a:t>Работа</a:t>
            </a:r>
            <a:r>
              <a:rPr dirty="0" spc="-85"/>
              <a:t> </a:t>
            </a:r>
            <a:r>
              <a:rPr dirty="0"/>
              <a:t>с</a:t>
            </a:r>
            <a:r>
              <a:rPr dirty="0" spc="-50"/>
              <a:t> </a:t>
            </a:r>
            <a:r>
              <a:rPr dirty="0" spc="-30"/>
              <a:t>Советом</a:t>
            </a:r>
            <a:r>
              <a:rPr dirty="0" spc="-100"/>
              <a:t> </a:t>
            </a:r>
            <a:r>
              <a:rPr dirty="0" spc="-35"/>
              <a:t>ветеранов</a:t>
            </a:r>
            <a:r>
              <a:rPr dirty="0" spc="-90"/>
              <a:t> </a:t>
            </a:r>
            <a:r>
              <a:rPr dirty="0"/>
              <a:t>в</a:t>
            </a:r>
            <a:r>
              <a:rPr dirty="0" spc="-55"/>
              <a:t> </a:t>
            </a:r>
            <a:r>
              <a:rPr dirty="0" spc="-20"/>
              <a:t>2021</a:t>
            </a:r>
            <a:r>
              <a:rPr dirty="0" spc="-105"/>
              <a:t> </a:t>
            </a:r>
            <a:r>
              <a:rPr dirty="0" spc="-25"/>
              <a:t>г.</a:t>
            </a:r>
          </a:p>
        </p:txBody>
      </p:sp>
      <p:sp>
        <p:nvSpPr>
          <p:cNvPr id="8" name="object 8" descr=""/>
          <p:cNvSpPr/>
          <p:nvPr/>
        </p:nvSpPr>
        <p:spPr>
          <a:xfrm>
            <a:off x="8028431" y="6478523"/>
            <a:ext cx="917575" cy="379730"/>
          </a:xfrm>
          <a:custGeom>
            <a:avLst/>
            <a:gdLst/>
            <a:ahLst/>
            <a:cxnLst/>
            <a:rect l="l" t="t" r="r" b="b"/>
            <a:pathLst>
              <a:path w="917575" h="379729">
                <a:moveTo>
                  <a:pt x="917448" y="0"/>
                </a:moveTo>
                <a:lnTo>
                  <a:pt x="0" y="0"/>
                </a:lnTo>
                <a:lnTo>
                  <a:pt x="0" y="379474"/>
                </a:lnTo>
                <a:lnTo>
                  <a:pt x="917448" y="379474"/>
                </a:lnTo>
                <a:lnTo>
                  <a:pt x="917448" y="0"/>
                </a:lnTo>
                <a:close/>
              </a:path>
            </a:pathLst>
          </a:custGeom>
          <a:solidFill>
            <a:srgbClr val="538235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9" name="object 9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140708" y="3695698"/>
            <a:ext cx="5003292" cy="3162298"/>
          </a:xfrm>
          <a:prstGeom prst="rect">
            <a:avLst/>
          </a:prstGeom>
        </p:spPr>
      </p:pic>
      <p:sp>
        <p:nvSpPr>
          <p:cNvPr id="10" name="object 10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42062" rIns="0" bIns="0" rtlCol="0" vert="horz">
            <a:spAutoFit/>
          </a:bodyPr>
          <a:lstStyle/>
          <a:p>
            <a:pPr marL="38100">
              <a:lnSpc>
                <a:spcPts val="1810"/>
              </a:lnSpc>
            </a:pPr>
            <a:fld id="{81D60167-4931-47E6-BA6A-407CBD079E47}" type="slidenum">
              <a:rPr dirty="0" spc="-25"/>
              <a:t>15</a:t>
            </a:fld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3999" cy="6857996"/>
            </a:xfrm>
            <a:prstGeom prst="rect">
              <a:avLst/>
            </a:prstGeom>
          </p:spPr>
        </p:pic>
        <p:sp>
          <p:nvSpPr>
            <p:cNvPr id="4" name="object 4" descr=""/>
            <p:cNvSpPr/>
            <p:nvPr/>
          </p:nvSpPr>
          <p:spPr>
            <a:xfrm>
              <a:off x="0" y="5157215"/>
              <a:ext cx="6372225" cy="1701164"/>
            </a:xfrm>
            <a:custGeom>
              <a:avLst/>
              <a:gdLst/>
              <a:ahLst/>
              <a:cxnLst/>
              <a:rect l="l" t="t" r="r" b="b"/>
              <a:pathLst>
                <a:path w="6372225" h="1701165">
                  <a:moveTo>
                    <a:pt x="6371844" y="1700782"/>
                  </a:moveTo>
                  <a:lnTo>
                    <a:pt x="6371844" y="0"/>
                  </a:lnTo>
                  <a:lnTo>
                    <a:pt x="0" y="0"/>
                  </a:lnTo>
                  <a:lnTo>
                    <a:pt x="0" y="1700782"/>
                  </a:lnTo>
                  <a:lnTo>
                    <a:pt x="6371844" y="1700782"/>
                  </a:lnTo>
                  <a:close/>
                </a:path>
              </a:pathLst>
            </a:custGeom>
            <a:solidFill>
              <a:srgbClr val="FAE4D5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 descr=""/>
          <p:cNvSpPr txBox="1"/>
          <p:nvPr/>
        </p:nvSpPr>
        <p:spPr>
          <a:xfrm>
            <a:off x="239674" y="5292978"/>
            <a:ext cx="5844540" cy="1534795"/>
          </a:xfrm>
          <a:prstGeom prst="rect">
            <a:avLst/>
          </a:prstGeom>
        </p:spPr>
        <p:txBody>
          <a:bodyPr wrap="square" lIns="0" tIns="43815" rIns="0" bIns="0" rtlCol="0" vert="horz">
            <a:spAutoFit/>
          </a:bodyPr>
          <a:lstStyle/>
          <a:p>
            <a:pPr marL="12700" marR="118110">
              <a:lnSpc>
                <a:spcPts val="1939"/>
              </a:lnSpc>
              <a:spcBef>
                <a:spcPts val="345"/>
              </a:spcBef>
            </a:pPr>
            <a:r>
              <a:rPr dirty="0" sz="1800" spc="-10">
                <a:latin typeface="Calibri"/>
                <a:cs typeface="Calibri"/>
              </a:rPr>
              <a:t>Отделение</a:t>
            </a:r>
            <a:r>
              <a:rPr dirty="0" sz="1800" spc="-2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социальной</a:t>
            </a:r>
            <a:r>
              <a:rPr dirty="0" sz="1800" spc="2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реабилитации</a:t>
            </a:r>
            <a:r>
              <a:rPr dirty="0" sz="1800" spc="2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инвалидов</a:t>
            </a:r>
            <a:r>
              <a:rPr dirty="0" sz="1800" spc="-2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в</a:t>
            </a:r>
            <a:r>
              <a:rPr dirty="0" sz="1800" spc="1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2021</a:t>
            </a:r>
            <a:r>
              <a:rPr dirty="0" sz="1800" spc="5">
                <a:latin typeface="Calibri"/>
                <a:cs typeface="Calibri"/>
              </a:rPr>
              <a:t> </a:t>
            </a:r>
            <a:r>
              <a:rPr dirty="0" sz="1800" spc="-25">
                <a:latin typeface="Calibri"/>
                <a:cs typeface="Calibri"/>
              </a:rPr>
              <a:t>г. </a:t>
            </a:r>
            <a:r>
              <a:rPr dirty="0" sz="1800">
                <a:latin typeface="Calibri"/>
                <a:cs typeface="Calibri"/>
              </a:rPr>
              <a:t>участвует</a:t>
            </a:r>
            <a:r>
              <a:rPr dirty="0" sz="1800" spc="1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в</a:t>
            </a:r>
            <a:r>
              <a:rPr dirty="0" sz="1800" spc="-15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социокультурном</a:t>
            </a:r>
            <a:r>
              <a:rPr dirty="0" sz="1800" spc="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проекте ВАО</a:t>
            </a:r>
            <a:r>
              <a:rPr dirty="0" sz="1800" spc="-3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по</a:t>
            </a:r>
            <a:r>
              <a:rPr dirty="0" sz="1800" spc="-10">
                <a:latin typeface="Calibri"/>
                <a:cs typeface="Calibri"/>
              </a:rPr>
              <a:t> социальной </a:t>
            </a:r>
            <a:r>
              <a:rPr dirty="0" sz="1800">
                <a:latin typeface="Calibri"/>
                <a:cs typeface="Calibri"/>
              </a:rPr>
              <a:t>интеграции</a:t>
            </a:r>
            <a:r>
              <a:rPr dirty="0" sz="1800" spc="2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лиц с</a:t>
            </a:r>
            <a:r>
              <a:rPr dirty="0" sz="1800" spc="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ограниченными</a:t>
            </a:r>
            <a:r>
              <a:rPr dirty="0" sz="1800" spc="20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возможностями </a:t>
            </a:r>
            <a:r>
              <a:rPr dirty="0" sz="1800">
                <a:latin typeface="Calibri"/>
                <a:cs typeface="Calibri"/>
              </a:rPr>
              <a:t>здоровья</a:t>
            </a:r>
            <a:r>
              <a:rPr dirty="0" sz="1800" spc="-2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в</a:t>
            </a:r>
            <a:r>
              <a:rPr dirty="0" sz="1800" spc="-1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клубную</a:t>
            </a:r>
            <a:r>
              <a:rPr dirty="0" sz="1800" spc="-2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деятельность</a:t>
            </a:r>
            <a:r>
              <a:rPr dirty="0" sz="1800" spc="-1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по</a:t>
            </a:r>
            <a:r>
              <a:rPr dirty="0" sz="1800" spc="-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проекту</a:t>
            </a:r>
            <a:r>
              <a:rPr dirty="0" sz="1800" spc="-20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«Центр</a:t>
            </a:r>
            <a:endParaRPr sz="1800">
              <a:latin typeface="Calibri"/>
              <a:cs typeface="Calibri"/>
            </a:endParaRPr>
          </a:p>
          <a:p>
            <a:pPr marL="12700" marR="5080">
              <a:lnSpc>
                <a:spcPts val="1939"/>
              </a:lnSpc>
              <a:spcBef>
                <a:spcPts val="20"/>
              </a:spcBef>
            </a:pPr>
            <a:r>
              <a:rPr dirty="0" sz="1800">
                <a:latin typeface="Calibri"/>
                <a:cs typeface="Calibri"/>
              </a:rPr>
              <a:t>Московского </a:t>
            </a:r>
            <a:r>
              <a:rPr dirty="0" sz="1800" spc="-10">
                <a:latin typeface="Calibri"/>
                <a:cs typeface="Calibri"/>
              </a:rPr>
              <a:t>долголетия»,</a:t>
            </a:r>
            <a:r>
              <a:rPr dirty="0" sz="1800" spc="-2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для</a:t>
            </a:r>
            <a:r>
              <a:rPr dirty="0" sz="1800" spc="-3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этого</a:t>
            </a:r>
            <a:r>
              <a:rPr dirty="0" sz="1800" spc="1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было</a:t>
            </a:r>
            <a:r>
              <a:rPr dirty="0" sz="1800" spc="-1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организовано</a:t>
            </a:r>
            <a:r>
              <a:rPr dirty="0" sz="1800" spc="-5">
                <a:latin typeface="Calibri"/>
                <a:cs typeface="Calibri"/>
              </a:rPr>
              <a:t> </a:t>
            </a:r>
            <a:r>
              <a:rPr dirty="0" sz="1800" spc="-25">
                <a:latin typeface="Calibri"/>
                <a:cs typeface="Calibri"/>
              </a:rPr>
              <a:t>15 </a:t>
            </a:r>
            <a:r>
              <a:rPr dirty="0" sz="1800">
                <a:latin typeface="Calibri"/>
                <a:cs typeface="Calibri"/>
              </a:rPr>
              <a:t>экскурсий</a:t>
            </a:r>
            <a:r>
              <a:rPr dirty="0" sz="1800" spc="1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в</a:t>
            </a:r>
            <a:r>
              <a:rPr dirty="0" sz="1800" spc="1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ЦМД</a:t>
            </a:r>
            <a:r>
              <a:rPr dirty="0" sz="1800" spc="5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«Сокольники».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6" name="object 6" descr=""/>
          <p:cNvSpPr/>
          <p:nvPr/>
        </p:nvSpPr>
        <p:spPr>
          <a:xfrm>
            <a:off x="0" y="0"/>
            <a:ext cx="9144000" cy="1053465"/>
          </a:xfrm>
          <a:custGeom>
            <a:avLst/>
            <a:gdLst/>
            <a:ahLst/>
            <a:cxnLst/>
            <a:rect l="l" t="t" r="r" b="b"/>
            <a:pathLst>
              <a:path w="9144000" h="1053465">
                <a:moveTo>
                  <a:pt x="9144000" y="0"/>
                </a:moveTo>
                <a:lnTo>
                  <a:pt x="0" y="0"/>
                </a:lnTo>
                <a:lnTo>
                  <a:pt x="0" y="1053084"/>
                </a:lnTo>
                <a:lnTo>
                  <a:pt x="9144000" y="1053084"/>
                </a:lnTo>
                <a:lnTo>
                  <a:pt x="9144000" y="0"/>
                </a:lnTo>
                <a:close/>
              </a:path>
            </a:pathLst>
          </a:custGeom>
          <a:solidFill>
            <a:srgbClr val="189B8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60960" rIns="0" bIns="0" rtlCol="0" vert="horz">
            <a:spAutoFit/>
          </a:bodyPr>
          <a:lstStyle/>
          <a:p>
            <a:pPr marL="3189605" marR="5080" indent="-2779395">
              <a:lnSpc>
                <a:spcPts val="3020"/>
              </a:lnSpc>
              <a:spcBef>
                <a:spcPts val="480"/>
              </a:spcBef>
            </a:pPr>
            <a:r>
              <a:rPr dirty="0" spc="-20"/>
              <a:t>Работа</a:t>
            </a:r>
            <a:r>
              <a:rPr dirty="0" spc="-85"/>
              <a:t> </a:t>
            </a:r>
            <a:r>
              <a:rPr dirty="0"/>
              <a:t>с</a:t>
            </a:r>
            <a:r>
              <a:rPr dirty="0" spc="-30"/>
              <a:t> </a:t>
            </a:r>
            <a:r>
              <a:rPr dirty="0" spc="-35"/>
              <a:t>гражданами</a:t>
            </a:r>
            <a:r>
              <a:rPr dirty="0" spc="-85"/>
              <a:t> </a:t>
            </a:r>
            <a:r>
              <a:rPr dirty="0"/>
              <a:t>с</a:t>
            </a:r>
            <a:r>
              <a:rPr dirty="0" spc="-30"/>
              <a:t> </a:t>
            </a:r>
            <a:r>
              <a:rPr dirty="0" spc="-35"/>
              <a:t>ограниченными</a:t>
            </a:r>
            <a:r>
              <a:rPr dirty="0" spc="-80"/>
              <a:t> </a:t>
            </a:r>
            <a:r>
              <a:rPr dirty="0" spc="-10"/>
              <a:t>возможностями </a:t>
            </a:r>
            <a:r>
              <a:rPr dirty="0" spc="-30"/>
              <a:t>здоровья</a:t>
            </a:r>
            <a:r>
              <a:rPr dirty="0" spc="-105"/>
              <a:t> </a:t>
            </a:r>
            <a:r>
              <a:rPr dirty="0"/>
              <a:t>в</a:t>
            </a:r>
            <a:r>
              <a:rPr dirty="0" spc="-75"/>
              <a:t> </a:t>
            </a:r>
            <a:r>
              <a:rPr dirty="0" spc="-10"/>
              <a:t>2021</a:t>
            </a:r>
            <a:r>
              <a:rPr dirty="0" spc="-110"/>
              <a:t> </a:t>
            </a:r>
            <a:r>
              <a:rPr dirty="0" spc="-25"/>
              <a:t>г.</a:t>
            </a:r>
          </a:p>
        </p:txBody>
      </p:sp>
      <p:sp>
        <p:nvSpPr>
          <p:cNvPr id="8" name="object 8" descr=""/>
          <p:cNvSpPr/>
          <p:nvPr/>
        </p:nvSpPr>
        <p:spPr>
          <a:xfrm>
            <a:off x="8028431" y="6478523"/>
            <a:ext cx="917575" cy="379730"/>
          </a:xfrm>
          <a:custGeom>
            <a:avLst/>
            <a:gdLst/>
            <a:ahLst/>
            <a:cxnLst/>
            <a:rect l="l" t="t" r="r" b="b"/>
            <a:pathLst>
              <a:path w="917575" h="379729">
                <a:moveTo>
                  <a:pt x="917448" y="0"/>
                </a:moveTo>
                <a:lnTo>
                  <a:pt x="0" y="0"/>
                </a:lnTo>
                <a:lnTo>
                  <a:pt x="0" y="379474"/>
                </a:lnTo>
                <a:lnTo>
                  <a:pt x="917448" y="379474"/>
                </a:lnTo>
                <a:lnTo>
                  <a:pt x="917448" y="0"/>
                </a:lnTo>
                <a:close/>
              </a:path>
            </a:pathLst>
          </a:custGeom>
          <a:solidFill>
            <a:srgbClr val="189B8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 descr=""/>
          <p:cNvSpPr txBox="1"/>
          <p:nvPr/>
        </p:nvSpPr>
        <p:spPr>
          <a:xfrm>
            <a:off x="8381745" y="6512153"/>
            <a:ext cx="25717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18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328675" y="1287018"/>
            <a:ext cx="8562340" cy="1555115"/>
          </a:xfrm>
          <a:prstGeom prst="rect">
            <a:avLst/>
          </a:prstGeom>
        </p:spPr>
        <p:txBody>
          <a:bodyPr wrap="square" lIns="0" tIns="47625" rIns="0" bIns="0" rtlCol="0" vert="horz">
            <a:spAutoFit/>
          </a:bodyPr>
          <a:lstStyle/>
          <a:p>
            <a:pPr marL="12700" marR="5080">
              <a:lnSpc>
                <a:spcPts val="2160"/>
              </a:lnSpc>
              <a:spcBef>
                <a:spcPts val="375"/>
              </a:spcBef>
            </a:pPr>
            <a:r>
              <a:rPr dirty="0" sz="2000">
                <a:latin typeface="Calibri"/>
                <a:cs typeface="Calibri"/>
              </a:rPr>
              <a:t>Эта</a:t>
            </a:r>
            <a:r>
              <a:rPr dirty="0" sz="2000" spc="-30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структура,</a:t>
            </a:r>
            <a:r>
              <a:rPr dirty="0" sz="2000" spc="-65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являясь</a:t>
            </a:r>
            <a:r>
              <a:rPr dirty="0" sz="2000" spc="-30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централизованной,</a:t>
            </a:r>
            <a:r>
              <a:rPr dirty="0" sz="2000" spc="-10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не</a:t>
            </a:r>
            <a:r>
              <a:rPr dirty="0" sz="2000" spc="-30">
                <a:latin typeface="Calibri"/>
                <a:cs typeface="Calibri"/>
              </a:rPr>
              <a:t> </a:t>
            </a:r>
            <a:r>
              <a:rPr dirty="0" sz="2000" spc="-10">
                <a:latin typeface="Calibri"/>
                <a:cs typeface="Calibri"/>
              </a:rPr>
              <a:t>входит</a:t>
            </a:r>
            <a:r>
              <a:rPr dirty="0" sz="2000" spc="-30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в</a:t>
            </a:r>
            <a:r>
              <a:rPr dirty="0" sz="2000" spc="-25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штат</a:t>
            </a:r>
            <a:r>
              <a:rPr dirty="0" sz="2000" spc="-40">
                <a:latin typeface="Calibri"/>
                <a:cs typeface="Calibri"/>
              </a:rPr>
              <a:t> </a:t>
            </a:r>
            <a:r>
              <a:rPr dirty="0" sz="2000" spc="-10">
                <a:latin typeface="Calibri"/>
                <a:cs typeface="Calibri"/>
              </a:rPr>
              <a:t>сотрудников </a:t>
            </a:r>
            <a:r>
              <a:rPr dirty="0" sz="2000">
                <a:latin typeface="Calibri"/>
                <a:cs typeface="Calibri"/>
              </a:rPr>
              <a:t>филиала</a:t>
            </a:r>
            <a:r>
              <a:rPr dirty="0" sz="2000" spc="-20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и</a:t>
            </a:r>
            <a:r>
              <a:rPr dirty="0" sz="2000" spc="-30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оказывает</a:t>
            </a:r>
            <a:r>
              <a:rPr dirty="0" sz="2000" spc="-15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услуги</a:t>
            </a:r>
            <a:r>
              <a:rPr dirty="0" sz="2000" spc="-50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жителям</a:t>
            </a:r>
            <a:r>
              <a:rPr dirty="0" sz="2000" spc="-45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всех</a:t>
            </a:r>
            <a:r>
              <a:rPr dirty="0" sz="2000" spc="-20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5-ти</a:t>
            </a:r>
            <a:r>
              <a:rPr dirty="0" sz="2000" spc="-35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районов</a:t>
            </a:r>
            <a:r>
              <a:rPr dirty="0" sz="2000" spc="-25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обслуживания</a:t>
            </a:r>
            <a:r>
              <a:rPr dirty="0" sz="2000" spc="-35">
                <a:latin typeface="Calibri"/>
                <a:cs typeface="Calibri"/>
              </a:rPr>
              <a:t> </a:t>
            </a:r>
            <a:r>
              <a:rPr dirty="0" sz="2000" spc="-10">
                <a:latin typeface="Calibri"/>
                <a:cs typeface="Calibri"/>
              </a:rPr>
              <a:t>нашего учреждения.</a:t>
            </a:r>
            <a:endParaRPr sz="2000">
              <a:latin typeface="Calibri"/>
              <a:cs typeface="Calibri"/>
            </a:endParaRPr>
          </a:p>
          <a:p>
            <a:pPr marL="12700" marR="164465">
              <a:lnSpc>
                <a:spcPts val="2160"/>
              </a:lnSpc>
              <a:spcBef>
                <a:spcPts val="994"/>
              </a:spcBef>
            </a:pPr>
            <a:r>
              <a:rPr dirty="0" sz="2000" spc="-10">
                <a:latin typeface="Calibri"/>
                <a:cs typeface="Calibri"/>
              </a:rPr>
              <a:t>Услуги</a:t>
            </a:r>
            <a:r>
              <a:rPr dirty="0" sz="2000" spc="-80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службы</a:t>
            </a:r>
            <a:r>
              <a:rPr dirty="0" sz="2000" spc="-55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в</a:t>
            </a:r>
            <a:r>
              <a:rPr dirty="0" sz="2000" spc="-35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2021</a:t>
            </a:r>
            <a:r>
              <a:rPr dirty="0" sz="2000" spc="-60">
                <a:latin typeface="Calibri"/>
                <a:cs typeface="Calibri"/>
              </a:rPr>
              <a:t> </a:t>
            </a:r>
            <a:r>
              <a:rPr dirty="0" sz="2000" spc="-10">
                <a:latin typeface="Calibri"/>
                <a:cs typeface="Calibri"/>
              </a:rPr>
              <a:t>году</a:t>
            </a:r>
            <a:r>
              <a:rPr dirty="0" sz="2000" spc="-60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получили</a:t>
            </a:r>
            <a:r>
              <a:rPr dirty="0" sz="2000" spc="-55">
                <a:latin typeface="Calibri"/>
                <a:cs typeface="Calibri"/>
              </a:rPr>
              <a:t> </a:t>
            </a:r>
            <a:r>
              <a:rPr dirty="0" sz="2000" b="1">
                <a:latin typeface="Calibri"/>
                <a:cs typeface="Calibri"/>
              </a:rPr>
              <a:t>88</a:t>
            </a:r>
            <a:r>
              <a:rPr dirty="0" sz="2000" spc="-40" b="1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жителей</a:t>
            </a:r>
            <a:r>
              <a:rPr dirty="0" sz="2000" spc="-60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района</a:t>
            </a:r>
            <a:r>
              <a:rPr dirty="0" sz="2000" spc="-50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Восточный,</a:t>
            </a:r>
            <a:r>
              <a:rPr dirty="0" sz="2000" spc="-30">
                <a:latin typeface="Calibri"/>
                <a:cs typeface="Calibri"/>
              </a:rPr>
              <a:t> </a:t>
            </a:r>
            <a:r>
              <a:rPr dirty="0" sz="2000" spc="-10">
                <a:latin typeface="Calibri"/>
                <a:cs typeface="Calibri"/>
              </a:rPr>
              <a:t>которым </a:t>
            </a:r>
            <a:r>
              <a:rPr dirty="0" sz="2000">
                <a:latin typeface="Calibri"/>
                <a:cs typeface="Calibri"/>
              </a:rPr>
              <a:t>было</a:t>
            </a:r>
            <a:r>
              <a:rPr dirty="0" sz="2000" spc="-15">
                <a:latin typeface="Calibri"/>
                <a:cs typeface="Calibri"/>
              </a:rPr>
              <a:t> </a:t>
            </a:r>
            <a:r>
              <a:rPr dirty="0" sz="2000" spc="-10">
                <a:latin typeface="Calibri"/>
                <a:cs typeface="Calibri"/>
              </a:rPr>
              <a:t>оказано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3" name="object 3" descr=""/>
          <p:cNvSpPr/>
          <p:nvPr/>
        </p:nvSpPr>
        <p:spPr>
          <a:xfrm>
            <a:off x="0" y="0"/>
            <a:ext cx="9144000" cy="1053465"/>
          </a:xfrm>
          <a:custGeom>
            <a:avLst/>
            <a:gdLst/>
            <a:ahLst/>
            <a:cxnLst/>
            <a:rect l="l" t="t" r="r" b="b"/>
            <a:pathLst>
              <a:path w="9144000" h="1053465">
                <a:moveTo>
                  <a:pt x="9144000" y="0"/>
                </a:moveTo>
                <a:lnTo>
                  <a:pt x="0" y="0"/>
                </a:lnTo>
                <a:lnTo>
                  <a:pt x="0" y="1053084"/>
                </a:lnTo>
                <a:lnTo>
                  <a:pt x="9144000" y="1053084"/>
                </a:lnTo>
                <a:lnTo>
                  <a:pt x="9144000" y="0"/>
                </a:lnTo>
                <a:close/>
              </a:path>
            </a:pathLst>
          </a:custGeom>
          <a:solidFill>
            <a:srgbClr val="189B82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4" name="object 4" descr=""/>
          <p:cNvGrpSpPr/>
          <p:nvPr/>
        </p:nvGrpSpPr>
        <p:grpSpPr>
          <a:xfrm>
            <a:off x="2505455" y="5611367"/>
            <a:ext cx="1123315" cy="765175"/>
            <a:chOff x="2505455" y="5611367"/>
            <a:chExt cx="1123315" cy="765175"/>
          </a:xfrm>
        </p:grpSpPr>
        <p:sp>
          <p:nvSpPr>
            <p:cNvPr id="5" name="object 5" descr=""/>
            <p:cNvSpPr/>
            <p:nvPr/>
          </p:nvSpPr>
          <p:spPr>
            <a:xfrm>
              <a:off x="2955036" y="6012179"/>
              <a:ext cx="449580" cy="364490"/>
            </a:xfrm>
            <a:custGeom>
              <a:avLst/>
              <a:gdLst/>
              <a:ahLst/>
              <a:cxnLst/>
              <a:rect l="l" t="t" r="r" b="b"/>
              <a:pathLst>
                <a:path w="449579" h="364489">
                  <a:moveTo>
                    <a:pt x="0" y="0"/>
                  </a:moveTo>
                  <a:lnTo>
                    <a:pt x="0" y="364236"/>
                  </a:lnTo>
                </a:path>
                <a:path w="449579" h="364489">
                  <a:moveTo>
                    <a:pt x="449579" y="0"/>
                  </a:moveTo>
                  <a:lnTo>
                    <a:pt x="449579" y="364236"/>
                  </a:lnTo>
                </a:path>
              </a:pathLst>
            </a:custGeom>
            <a:ln w="952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2505455" y="5611367"/>
              <a:ext cx="1123315" cy="401320"/>
            </a:xfrm>
            <a:custGeom>
              <a:avLst/>
              <a:gdLst/>
              <a:ahLst/>
              <a:cxnLst/>
              <a:rect l="l" t="t" r="r" b="b"/>
              <a:pathLst>
                <a:path w="1123314" h="401320">
                  <a:moveTo>
                    <a:pt x="1123188" y="0"/>
                  </a:moveTo>
                  <a:lnTo>
                    <a:pt x="0" y="0"/>
                  </a:lnTo>
                  <a:lnTo>
                    <a:pt x="0" y="400811"/>
                  </a:lnTo>
                  <a:lnTo>
                    <a:pt x="1123188" y="400811"/>
                  </a:lnTo>
                  <a:lnTo>
                    <a:pt x="1123188" y="0"/>
                  </a:lnTo>
                  <a:close/>
                </a:path>
              </a:pathLst>
            </a:custGeom>
            <a:solidFill>
              <a:srgbClr val="C55A11"/>
            </a:solidFill>
          </p:spPr>
          <p:txBody>
            <a:bodyPr wrap="square" lIns="0" tIns="0" rIns="0" bIns="0" rtlCol="0"/>
            <a:lstStyle/>
            <a:p/>
          </p:txBody>
        </p:sp>
      </p:grpSp>
      <p:graphicFrame>
        <p:nvGraphicFramePr>
          <p:cNvPr id="7" name="object 7" descr=""/>
          <p:cNvGraphicFramePr>
            <a:graphicFrameLocks noGrp="1"/>
          </p:cNvGraphicFramePr>
          <p:nvPr/>
        </p:nvGraphicFramePr>
        <p:xfrm>
          <a:off x="2500693" y="2985516"/>
          <a:ext cx="2705735" cy="338899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49580"/>
                <a:gridCol w="449580"/>
                <a:gridCol w="449579"/>
                <a:gridCol w="448310"/>
                <a:gridCol w="449580"/>
                <a:gridCol w="449580"/>
              </a:tblGrid>
              <a:tr h="36385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</a:tcPr>
                </a:tc>
              </a:tr>
              <a:tr h="400685">
                <a:tc gridSpan="6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  <a:solidFill>
                      <a:srgbClr val="00AF50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72961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</a:tcPr>
                </a:tc>
                <a:tc rowSpan="4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</a:tcPr>
                </a:tc>
              </a:tr>
              <a:tr h="400685">
                <a:tc gridSpan="5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  <a:solidFill>
                      <a:srgbClr val="FFD966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</a:tcPr>
                </a:tc>
              </a:tr>
              <a:tr h="72961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</a:tcPr>
                </a:tc>
              </a:tr>
              <a:tr h="764540"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</a:tcPr>
                </a:tc>
              </a:tr>
            </a:tbl>
          </a:graphicData>
        </a:graphic>
      </p:graphicFrame>
      <p:sp>
        <p:nvSpPr>
          <p:cNvPr id="8" name="object 8" descr=""/>
          <p:cNvSpPr/>
          <p:nvPr/>
        </p:nvSpPr>
        <p:spPr>
          <a:xfrm>
            <a:off x="5650991" y="2985516"/>
            <a:ext cx="0" cy="3390900"/>
          </a:xfrm>
          <a:custGeom>
            <a:avLst/>
            <a:gdLst/>
            <a:ahLst/>
            <a:cxnLst/>
            <a:rect l="l" t="t" r="r" b="b"/>
            <a:pathLst>
              <a:path w="0" h="3390900">
                <a:moveTo>
                  <a:pt x="0" y="0"/>
                </a:moveTo>
                <a:lnTo>
                  <a:pt x="0" y="3390900"/>
                </a:lnTo>
              </a:path>
            </a:pathLst>
          </a:custGeom>
          <a:ln w="9525">
            <a:solidFill>
              <a:srgbClr val="D9D9D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 descr=""/>
          <p:cNvSpPr txBox="1"/>
          <p:nvPr/>
        </p:nvSpPr>
        <p:spPr>
          <a:xfrm>
            <a:off x="2415667" y="6454546"/>
            <a:ext cx="18097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25">
                <a:solidFill>
                  <a:srgbClr val="585858"/>
                </a:solidFill>
                <a:latin typeface="Calibri"/>
                <a:cs typeface="Calibri"/>
              </a:rPr>
              <a:t>30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2865247" y="6454546"/>
            <a:ext cx="18097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25">
                <a:solidFill>
                  <a:srgbClr val="585858"/>
                </a:solidFill>
                <a:latin typeface="Calibri"/>
                <a:cs typeface="Calibri"/>
              </a:rPr>
              <a:t>32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1" name="object 11" descr=""/>
          <p:cNvSpPr txBox="1"/>
          <p:nvPr/>
        </p:nvSpPr>
        <p:spPr>
          <a:xfrm>
            <a:off x="3314827" y="6454546"/>
            <a:ext cx="18097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25">
                <a:solidFill>
                  <a:srgbClr val="585858"/>
                </a:solidFill>
                <a:latin typeface="Calibri"/>
                <a:cs typeface="Calibri"/>
              </a:rPr>
              <a:t>34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2" name="object 12" descr=""/>
          <p:cNvSpPr txBox="1"/>
          <p:nvPr/>
        </p:nvSpPr>
        <p:spPr>
          <a:xfrm>
            <a:off x="3764407" y="6454546"/>
            <a:ext cx="18097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25">
                <a:solidFill>
                  <a:srgbClr val="585858"/>
                </a:solidFill>
                <a:latin typeface="Calibri"/>
                <a:cs typeface="Calibri"/>
              </a:rPr>
              <a:t>36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3" name="object 13" descr=""/>
          <p:cNvSpPr txBox="1"/>
          <p:nvPr/>
        </p:nvSpPr>
        <p:spPr>
          <a:xfrm>
            <a:off x="4213986" y="6454546"/>
            <a:ext cx="18097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25">
                <a:solidFill>
                  <a:srgbClr val="585858"/>
                </a:solidFill>
                <a:latin typeface="Calibri"/>
                <a:cs typeface="Calibri"/>
              </a:rPr>
              <a:t>38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4" name="object 14" descr=""/>
          <p:cNvSpPr txBox="1"/>
          <p:nvPr/>
        </p:nvSpPr>
        <p:spPr>
          <a:xfrm>
            <a:off x="4663566" y="6454546"/>
            <a:ext cx="18097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25">
                <a:solidFill>
                  <a:srgbClr val="585858"/>
                </a:solidFill>
                <a:latin typeface="Calibri"/>
                <a:cs typeface="Calibri"/>
              </a:rPr>
              <a:t>40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5" name="object 15" descr=""/>
          <p:cNvSpPr txBox="1"/>
          <p:nvPr/>
        </p:nvSpPr>
        <p:spPr>
          <a:xfrm>
            <a:off x="5113146" y="6454546"/>
            <a:ext cx="18097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25">
                <a:solidFill>
                  <a:srgbClr val="585858"/>
                </a:solidFill>
                <a:latin typeface="Calibri"/>
                <a:cs typeface="Calibri"/>
              </a:rPr>
              <a:t>42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6" name="object 16" descr=""/>
          <p:cNvSpPr txBox="1"/>
          <p:nvPr/>
        </p:nvSpPr>
        <p:spPr>
          <a:xfrm>
            <a:off x="5562727" y="6454546"/>
            <a:ext cx="18097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25">
                <a:solidFill>
                  <a:srgbClr val="585858"/>
                </a:solidFill>
                <a:latin typeface="Calibri"/>
                <a:cs typeface="Calibri"/>
              </a:rPr>
              <a:t>44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7" name="object 17" descr=""/>
          <p:cNvSpPr txBox="1"/>
          <p:nvPr/>
        </p:nvSpPr>
        <p:spPr>
          <a:xfrm>
            <a:off x="860552" y="5691632"/>
            <a:ext cx="151765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solidFill>
                  <a:srgbClr val="585858"/>
                </a:solidFill>
                <a:latin typeface="Calibri"/>
                <a:cs typeface="Calibri"/>
              </a:rPr>
              <a:t>35</a:t>
            </a:r>
            <a:r>
              <a:rPr dirty="0" sz="1200" spc="5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585858"/>
                </a:solidFill>
                <a:latin typeface="Calibri"/>
                <a:cs typeface="Calibri"/>
              </a:rPr>
              <a:t>социально-бытовых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8" name="object 18" descr=""/>
          <p:cNvSpPr txBox="1"/>
          <p:nvPr/>
        </p:nvSpPr>
        <p:spPr>
          <a:xfrm>
            <a:off x="514299" y="4560823"/>
            <a:ext cx="183070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solidFill>
                  <a:srgbClr val="585858"/>
                </a:solidFill>
                <a:latin typeface="Calibri"/>
                <a:cs typeface="Calibri"/>
              </a:rPr>
              <a:t>40</a:t>
            </a:r>
            <a:r>
              <a:rPr dirty="0" sz="1200" spc="5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585858"/>
                </a:solidFill>
                <a:latin typeface="Calibri"/>
                <a:cs typeface="Calibri"/>
              </a:rPr>
              <a:t>социально-медицинских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9" name="object 19" descr=""/>
          <p:cNvSpPr txBox="1"/>
          <p:nvPr/>
        </p:nvSpPr>
        <p:spPr>
          <a:xfrm>
            <a:off x="340258" y="3430270"/>
            <a:ext cx="203581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solidFill>
                  <a:srgbClr val="585858"/>
                </a:solidFill>
                <a:latin typeface="Calibri"/>
                <a:cs typeface="Calibri"/>
              </a:rPr>
              <a:t>42</a:t>
            </a:r>
            <a:r>
              <a:rPr dirty="0" sz="1200" spc="2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585858"/>
                </a:solidFill>
                <a:latin typeface="Calibri"/>
                <a:cs typeface="Calibri"/>
              </a:rPr>
              <a:t>социально-</a:t>
            </a:r>
            <a:r>
              <a:rPr dirty="0" sz="1200">
                <a:solidFill>
                  <a:srgbClr val="585858"/>
                </a:solidFill>
                <a:latin typeface="Calibri"/>
                <a:cs typeface="Calibri"/>
              </a:rPr>
              <a:t>правовые</a:t>
            </a:r>
            <a:r>
              <a:rPr dirty="0" sz="1200" spc="-10">
                <a:solidFill>
                  <a:srgbClr val="585858"/>
                </a:solidFill>
                <a:latin typeface="Calibri"/>
                <a:cs typeface="Calibri"/>
              </a:rPr>
              <a:t> услуги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0" name="object 20" descr=""/>
          <p:cNvSpPr/>
          <p:nvPr/>
        </p:nvSpPr>
        <p:spPr>
          <a:xfrm>
            <a:off x="6076188" y="2859023"/>
            <a:ext cx="2764790" cy="3312160"/>
          </a:xfrm>
          <a:custGeom>
            <a:avLst/>
            <a:gdLst/>
            <a:ahLst/>
            <a:cxnLst/>
            <a:rect l="l" t="t" r="r" b="b"/>
            <a:pathLst>
              <a:path w="2764790" h="3312160">
                <a:moveTo>
                  <a:pt x="2303780" y="0"/>
                </a:moveTo>
                <a:lnTo>
                  <a:pt x="460756" y="0"/>
                </a:lnTo>
                <a:lnTo>
                  <a:pt x="413639" y="2378"/>
                </a:lnTo>
                <a:lnTo>
                  <a:pt x="367886" y="9359"/>
                </a:lnTo>
                <a:lnTo>
                  <a:pt x="323726" y="20711"/>
                </a:lnTo>
                <a:lnTo>
                  <a:pt x="281392" y="36202"/>
                </a:lnTo>
                <a:lnTo>
                  <a:pt x="241114" y="55602"/>
                </a:lnTo>
                <a:lnTo>
                  <a:pt x="203125" y="78679"/>
                </a:lnTo>
                <a:lnTo>
                  <a:pt x="167655" y="105201"/>
                </a:lnTo>
                <a:lnTo>
                  <a:pt x="134937" y="134937"/>
                </a:lnTo>
                <a:lnTo>
                  <a:pt x="105201" y="167655"/>
                </a:lnTo>
                <a:lnTo>
                  <a:pt x="78679" y="203125"/>
                </a:lnTo>
                <a:lnTo>
                  <a:pt x="55602" y="241114"/>
                </a:lnTo>
                <a:lnTo>
                  <a:pt x="36202" y="281392"/>
                </a:lnTo>
                <a:lnTo>
                  <a:pt x="20711" y="323726"/>
                </a:lnTo>
                <a:lnTo>
                  <a:pt x="9359" y="367886"/>
                </a:lnTo>
                <a:lnTo>
                  <a:pt x="2378" y="413639"/>
                </a:lnTo>
                <a:lnTo>
                  <a:pt x="0" y="460755"/>
                </a:lnTo>
                <a:lnTo>
                  <a:pt x="0" y="2850883"/>
                </a:lnTo>
                <a:lnTo>
                  <a:pt x="2378" y="2897993"/>
                </a:lnTo>
                <a:lnTo>
                  <a:pt x="9359" y="2943742"/>
                </a:lnTo>
                <a:lnTo>
                  <a:pt x="20711" y="2987899"/>
                </a:lnTo>
                <a:lnTo>
                  <a:pt x="36202" y="3030232"/>
                </a:lnTo>
                <a:lnTo>
                  <a:pt x="55602" y="3070510"/>
                </a:lnTo>
                <a:lnTo>
                  <a:pt x="78679" y="3108500"/>
                </a:lnTo>
                <a:lnTo>
                  <a:pt x="105201" y="3143972"/>
                </a:lnTo>
                <a:lnTo>
                  <a:pt x="134937" y="3176693"/>
                </a:lnTo>
                <a:lnTo>
                  <a:pt x="167655" y="3206433"/>
                </a:lnTo>
                <a:lnTo>
                  <a:pt x="203125" y="3232958"/>
                </a:lnTo>
                <a:lnTo>
                  <a:pt x="241114" y="3256038"/>
                </a:lnTo>
                <a:lnTo>
                  <a:pt x="281392" y="3275441"/>
                </a:lnTo>
                <a:lnTo>
                  <a:pt x="323726" y="3290936"/>
                </a:lnTo>
                <a:lnTo>
                  <a:pt x="367886" y="3302290"/>
                </a:lnTo>
                <a:lnTo>
                  <a:pt x="413639" y="3309273"/>
                </a:lnTo>
                <a:lnTo>
                  <a:pt x="460756" y="3311652"/>
                </a:lnTo>
                <a:lnTo>
                  <a:pt x="2303780" y="3311652"/>
                </a:lnTo>
                <a:lnTo>
                  <a:pt x="2350896" y="3309273"/>
                </a:lnTo>
                <a:lnTo>
                  <a:pt x="2396649" y="3302290"/>
                </a:lnTo>
                <a:lnTo>
                  <a:pt x="2440809" y="3290936"/>
                </a:lnTo>
                <a:lnTo>
                  <a:pt x="2483143" y="3275441"/>
                </a:lnTo>
                <a:lnTo>
                  <a:pt x="2523421" y="3256038"/>
                </a:lnTo>
                <a:lnTo>
                  <a:pt x="2561410" y="3232958"/>
                </a:lnTo>
                <a:lnTo>
                  <a:pt x="2596880" y="3206433"/>
                </a:lnTo>
                <a:lnTo>
                  <a:pt x="2629598" y="3176693"/>
                </a:lnTo>
                <a:lnTo>
                  <a:pt x="2659334" y="3143972"/>
                </a:lnTo>
                <a:lnTo>
                  <a:pt x="2685856" y="3108500"/>
                </a:lnTo>
                <a:lnTo>
                  <a:pt x="2708933" y="3070510"/>
                </a:lnTo>
                <a:lnTo>
                  <a:pt x="2728333" y="3030232"/>
                </a:lnTo>
                <a:lnTo>
                  <a:pt x="2743824" y="2987899"/>
                </a:lnTo>
                <a:lnTo>
                  <a:pt x="2755176" y="2943742"/>
                </a:lnTo>
                <a:lnTo>
                  <a:pt x="2762157" y="2897993"/>
                </a:lnTo>
                <a:lnTo>
                  <a:pt x="2764536" y="2850883"/>
                </a:lnTo>
                <a:lnTo>
                  <a:pt x="2764536" y="460755"/>
                </a:lnTo>
                <a:lnTo>
                  <a:pt x="2762157" y="413639"/>
                </a:lnTo>
                <a:lnTo>
                  <a:pt x="2755176" y="367886"/>
                </a:lnTo>
                <a:lnTo>
                  <a:pt x="2743824" y="323726"/>
                </a:lnTo>
                <a:lnTo>
                  <a:pt x="2728333" y="281392"/>
                </a:lnTo>
                <a:lnTo>
                  <a:pt x="2708933" y="241114"/>
                </a:lnTo>
                <a:lnTo>
                  <a:pt x="2685856" y="203125"/>
                </a:lnTo>
                <a:lnTo>
                  <a:pt x="2659334" y="167655"/>
                </a:lnTo>
                <a:lnTo>
                  <a:pt x="2629598" y="134937"/>
                </a:lnTo>
                <a:lnTo>
                  <a:pt x="2596880" y="105201"/>
                </a:lnTo>
                <a:lnTo>
                  <a:pt x="2561410" y="78679"/>
                </a:lnTo>
                <a:lnTo>
                  <a:pt x="2523421" y="55602"/>
                </a:lnTo>
                <a:lnTo>
                  <a:pt x="2483143" y="36202"/>
                </a:lnTo>
                <a:lnTo>
                  <a:pt x="2440809" y="20711"/>
                </a:lnTo>
                <a:lnTo>
                  <a:pt x="2396649" y="9359"/>
                </a:lnTo>
                <a:lnTo>
                  <a:pt x="2350896" y="2378"/>
                </a:lnTo>
                <a:lnTo>
                  <a:pt x="2303780" y="0"/>
                </a:lnTo>
                <a:close/>
              </a:path>
            </a:pathLst>
          </a:custGeom>
          <a:solidFill>
            <a:srgbClr val="E1EFD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 descr=""/>
          <p:cNvSpPr txBox="1"/>
          <p:nvPr/>
        </p:nvSpPr>
        <p:spPr>
          <a:xfrm>
            <a:off x="6272529" y="3275203"/>
            <a:ext cx="2456180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latin typeface="Calibri"/>
                <a:cs typeface="Calibri"/>
              </a:rPr>
              <a:t>Среди</a:t>
            </a:r>
            <a:r>
              <a:rPr dirty="0" sz="1800" spc="-6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получателей</a:t>
            </a:r>
            <a:r>
              <a:rPr dirty="0" sz="1800" spc="-60">
                <a:latin typeface="Calibri"/>
                <a:cs typeface="Calibri"/>
              </a:rPr>
              <a:t> </a:t>
            </a:r>
            <a:r>
              <a:rPr dirty="0" sz="1800" spc="-20">
                <a:latin typeface="Calibri"/>
                <a:cs typeface="Calibri"/>
              </a:rPr>
              <a:t>услуг </a:t>
            </a:r>
            <a:r>
              <a:rPr dirty="0" sz="1800">
                <a:latin typeface="Calibri"/>
                <a:cs typeface="Calibri"/>
              </a:rPr>
              <a:t>мобильной </a:t>
            </a:r>
            <a:r>
              <a:rPr dirty="0" sz="1800" spc="-10">
                <a:latin typeface="Calibri"/>
                <a:cs typeface="Calibri"/>
              </a:rPr>
              <a:t>службы: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2" name="object 22" descr=""/>
          <p:cNvSpPr txBox="1"/>
          <p:nvPr/>
        </p:nvSpPr>
        <p:spPr>
          <a:xfrm>
            <a:off x="6272529" y="4098417"/>
            <a:ext cx="155194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latin typeface="Calibri"/>
                <a:cs typeface="Calibri"/>
              </a:rPr>
              <a:t>- 37</a:t>
            </a:r>
            <a:r>
              <a:rPr dirty="0" sz="1800" spc="10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инвалидов,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3" name="object 23" descr=""/>
          <p:cNvSpPr txBox="1"/>
          <p:nvPr/>
        </p:nvSpPr>
        <p:spPr>
          <a:xfrm>
            <a:off x="6272529" y="4647057"/>
            <a:ext cx="1771014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latin typeface="Calibri"/>
                <a:cs typeface="Calibri"/>
              </a:rPr>
              <a:t>- 49</a:t>
            </a:r>
            <a:r>
              <a:rPr dirty="0" sz="1800" spc="10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пенсионеров,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4" name="object 24" descr=""/>
          <p:cNvSpPr txBox="1"/>
          <p:nvPr/>
        </p:nvSpPr>
        <p:spPr>
          <a:xfrm>
            <a:off x="6272529" y="5195392"/>
            <a:ext cx="2237740" cy="574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latin typeface="Calibri"/>
                <a:cs typeface="Calibri"/>
              </a:rPr>
              <a:t>-</a:t>
            </a:r>
            <a:r>
              <a:rPr dirty="0" sz="1800" spc="-1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2 ветерана</a:t>
            </a:r>
            <a:r>
              <a:rPr dirty="0" sz="1800" spc="-5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Великой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1800">
                <a:latin typeface="Calibri"/>
                <a:cs typeface="Calibri"/>
              </a:rPr>
              <a:t>Отечественной</a:t>
            </a:r>
            <a:r>
              <a:rPr dirty="0" sz="1800" spc="5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войны.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5" name="object 25"/>
          <p:cNvSpPr txBox="1">
            <a:spLocks noGrp="1"/>
          </p:cNvSpPr>
          <p:nvPr>
            <p:ph type="title"/>
          </p:nvPr>
        </p:nvSpPr>
        <p:spPr>
          <a:xfrm>
            <a:off x="1528317" y="204978"/>
            <a:ext cx="6092825" cy="45212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20"/>
              <a:t>Сектор</a:t>
            </a:r>
            <a:r>
              <a:rPr dirty="0" spc="-110"/>
              <a:t> </a:t>
            </a:r>
            <a:r>
              <a:rPr dirty="0" spc="-35"/>
              <a:t>«Мобильная</a:t>
            </a:r>
            <a:r>
              <a:rPr dirty="0" spc="-105"/>
              <a:t> </a:t>
            </a:r>
            <a:r>
              <a:rPr dirty="0" spc="-30"/>
              <a:t>социальная</a:t>
            </a:r>
            <a:r>
              <a:rPr dirty="0" spc="-100"/>
              <a:t> </a:t>
            </a:r>
            <a:r>
              <a:rPr dirty="0" spc="-10"/>
              <a:t>служба»</a:t>
            </a:r>
          </a:p>
        </p:txBody>
      </p:sp>
      <p:sp>
        <p:nvSpPr>
          <p:cNvPr id="26" name="object 26" descr=""/>
          <p:cNvSpPr txBox="1"/>
          <p:nvPr/>
        </p:nvSpPr>
        <p:spPr>
          <a:xfrm>
            <a:off x="8268334" y="6477685"/>
            <a:ext cx="155575" cy="1530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140"/>
              </a:lnSpc>
            </a:pPr>
            <a:r>
              <a:rPr dirty="0" sz="1200" spc="-25">
                <a:solidFill>
                  <a:srgbClr val="888888"/>
                </a:solidFill>
                <a:latin typeface="Calibri"/>
                <a:cs typeface="Calibri"/>
              </a:rPr>
              <a:t>19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7" name="object 27" descr=""/>
          <p:cNvSpPr/>
          <p:nvPr/>
        </p:nvSpPr>
        <p:spPr>
          <a:xfrm>
            <a:off x="8028431" y="6451091"/>
            <a:ext cx="917575" cy="407034"/>
          </a:xfrm>
          <a:custGeom>
            <a:avLst/>
            <a:gdLst/>
            <a:ahLst/>
            <a:cxnLst/>
            <a:rect l="l" t="t" r="r" b="b"/>
            <a:pathLst>
              <a:path w="917575" h="407034">
                <a:moveTo>
                  <a:pt x="917448" y="0"/>
                </a:moveTo>
                <a:lnTo>
                  <a:pt x="0" y="0"/>
                </a:lnTo>
                <a:lnTo>
                  <a:pt x="0" y="406908"/>
                </a:lnTo>
                <a:lnTo>
                  <a:pt x="917448" y="406908"/>
                </a:lnTo>
                <a:lnTo>
                  <a:pt x="917448" y="0"/>
                </a:lnTo>
                <a:close/>
              </a:path>
            </a:pathLst>
          </a:custGeom>
          <a:solidFill>
            <a:srgbClr val="189B8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" name="object 28" descr=""/>
          <p:cNvSpPr txBox="1"/>
          <p:nvPr/>
        </p:nvSpPr>
        <p:spPr>
          <a:xfrm>
            <a:off x="8309609" y="6452412"/>
            <a:ext cx="257175" cy="3003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19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171069" y="180212"/>
            <a:ext cx="8973185" cy="6678295"/>
            <a:chOff x="171069" y="180212"/>
            <a:chExt cx="8973185" cy="6678295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468367" y="2229627"/>
              <a:ext cx="4675632" cy="4628369"/>
            </a:xfrm>
            <a:prstGeom prst="rect">
              <a:avLst/>
            </a:prstGeom>
          </p:spPr>
        </p:pic>
        <p:sp>
          <p:nvSpPr>
            <p:cNvPr id="4" name="object 4" descr=""/>
            <p:cNvSpPr/>
            <p:nvPr/>
          </p:nvSpPr>
          <p:spPr>
            <a:xfrm>
              <a:off x="8028432" y="6452615"/>
              <a:ext cx="917575" cy="405765"/>
            </a:xfrm>
            <a:custGeom>
              <a:avLst/>
              <a:gdLst/>
              <a:ahLst/>
              <a:cxnLst/>
              <a:rect l="l" t="t" r="r" b="b"/>
              <a:pathLst>
                <a:path w="917575" h="405765">
                  <a:moveTo>
                    <a:pt x="917448" y="0"/>
                  </a:moveTo>
                  <a:lnTo>
                    <a:pt x="0" y="0"/>
                  </a:lnTo>
                  <a:lnTo>
                    <a:pt x="0" y="405382"/>
                  </a:lnTo>
                  <a:lnTo>
                    <a:pt x="917448" y="405382"/>
                  </a:lnTo>
                  <a:lnTo>
                    <a:pt x="917448" y="0"/>
                  </a:lnTo>
                  <a:close/>
                </a:path>
              </a:pathLst>
            </a:custGeom>
            <a:solidFill>
              <a:srgbClr val="189B8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180594" y="189737"/>
              <a:ext cx="8750935" cy="2557780"/>
            </a:xfrm>
            <a:custGeom>
              <a:avLst/>
              <a:gdLst/>
              <a:ahLst/>
              <a:cxnLst/>
              <a:rect l="l" t="t" r="r" b="b"/>
              <a:pathLst>
                <a:path w="8750935" h="2557780">
                  <a:moveTo>
                    <a:pt x="8324596" y="0"/>
                  </a:moveTo>
                  <a:lnTo>
                    <a:pt x="426224" y="0"/>
                  </a:lnTo>
                  <a:lnTo>
                    <a:pt x="379783" y="2501"/>
                  </a:lnTo>
                  <a:lnTo>
                    <a:pt x="334790" y="9833"/>
                  </a:lnTo>
                  <a:lnTo>
                    <a:pt x="291505" y="21734"/>
                  </a:lnTo>
                  <a:lnTo>
                    <a:pt x="250189" y="37944"/>
                  </a:lnTo>
                  <a:lnTo>
                    <a:pt x="211102" y="58203"/>
                  </a:lnTo>
                  <a:lnTo>
                    <a:pt x="174503" y="82251"/>
                  </a:lnTo>
                  <a:lnTo>
                    <a:pt x="140652" y="109827"/>
                  </a:lnTo>
                  <a:lnTo>
                    <a:pt x="109810" y="140670"/>
                  </a:lnTo>
                  <a:lnTo>
                    <a:pt x="82237" y="174522"/>
                  </a:lnTo>
                  <a:lnTo>
                    <a:pt x="58192" y="211121"/>
                  </a:lnTo>
                  <a:lnTo>
                    <a:pt x="37936" y="250206"/>
                  </a:lnTo>
                  <a:lnTo>
                    <a:pt x="21729" y="291518"/>
                  </a:lnTo>
                  <a:lnTo>
                    <a:pt x="9830" y="334797"/>
                  </a:lnTo>
                  <a:lnTo>
                    <a:pt x="2501" y="379781"/>
                  </a:lnTo>
                  <a:lnTo>
                    <a:pt x="0" y="426211"/>
                  </a:lnTo>
                  <a:lnTo>
                    <a:pt x="0" y="2131059"/>
                  </a:lnTo>
                  <a:lnTo>
                    <a:pt x="2501" y="2177490"/>
                  </a:lnTo>
                  <a:lnTo>
                    <a:pt x="9830" y="2222474"/>
                  </a:lnTo>
                  <a:lnTo>
                    <a:pt x="21729" y="2265753"/>
                  </a:lnTo>
                  <a:lnTo>
                    <a:pt x="37936" y="2307065"/>
                  </a:lnTo>
                  <a:lnTo>
                    <a:pt x="58192" y="2346150"/>
                  </a:lnTo>
                  <a:lnTo>
                    <a:pt x="82237" y="2382749"/>
                  </a:lnTo>
                  <a:lnTo>
                    <a:pt x="109810" y="2416601"/>
                  </a:lnTo>
                  <a:lnTo>
                    <a:pt x="140652" y="2447444"/>
                  </a:lnTo>
                  <a:lnTo>
                    <a:pt x="174503" y="2475020"/>
                  </a:lnTo>
                  <a:lnTo>
                    <a:pt x="211102" y="2499068"/>
                  </a:lnTo>
                  <a:lnTo>
                    <a:pt x="250189" y="2519327"/>
                  </a:lnTo>
                  <a:lnTo>
                    <a:pt x="291505" y="2535537"/>
                  </a:lnTo>
                  <a:lnTo>
                    <a:pt x="334790" y="2547438"/>
                  </a:lnTo>
                  <a:lnTo>
                    <a:pt x="379783" y="2554770"/>
                  </a:lnTo>
                  <a:lnTo>
                    <a:pt x="426224" y="2557271"/>
                  </a:lnTo>
                  <a:lnTo>
                    <a:pt x="8324596" y="2557271"/>
                  </a:lnTo>
                  <a:lnTo>
                    <a:pt x="8371026" y="2554770"/>
                  </a:lnTo>
                  <a:lnTo>
                    <a:pt x="8416010" y="2547438"/>
                  </a:lnTo>
                  <a:lnTo>
                    <a:pt x="8459289" y="2535537"/>
                  </a:lnTo>
                  <a:lnTo>
                    <a:pt x="8500601" y="2519327"/>
                  </a:lnTo>
                  <a:lnTo>
                    <a:pt x="8539686" y="2499068"/>
                  </a:lnTo>
                  <a:lnTo>
                    <a:pt x="8576285" y="2475020"/>
                  </a:lnTo>
                  <a:lnTo>
                    <a:pt x="8610137" y="2447444"/>
                  </a:lnTo>
                  <a:lnTo>
                    <a:pt x="8640980" y="2416601"/>
                  </a:lnTo>
                  <a:lnTo>
                    <a:pt x="8668556" y="2382749"/>
                  </a:lnTo>
                  <a:lnTo>
                    <a:pt x="8692604" y="2346150"/>
                  </a:lnTo>
                  <a:lnTo>
                    <a:pt x="8712863" y="2307065"/>
                  </a:lnTo>
                  <a:lnTo>
                    <a:pt x="8729073" y="2265753"/>
                  </a:lnTo>
                  <a:lnTo>
                    <a:pt x="8740974" y="2222474"/>
                  </a:lnTo>
                  <a:lnTo>
                    <a:pt x="8748306" y="2177490"/>
                  </a:lnTo>
                  <a:lnTo>
                    <a:pt x="8750808" y="2131059"/>
                  </a:lnTo>
                  <a:lnTo>
                    <a:pt x="8750808" y="426211"/>
                  </a:lnTo>
                  <a:lnTo>
                    <a:pt x="8748306" y="379781"/>
                  </a:lnTo>
                  <a:lnTo>
                    <a:pt x="8740974" y="334797"/>
                  </a:lnTo>
                  <a:lnTo>
                    <a:pt x="8729073" y="291518"/>
                  </a:lnTo>
                  <a:lnTo>
                    <a:pt x="8712863" y="250206"/>
                  </a:lnTo>
                  <a:lnTo>
                    <a:pt x="8692604" y="211121"/>
                  </a:lnTo>
                  <a:lnTo>
                    <a:pt x="8668556" y="174522"/>
                  </a:lnTo>
                  <a:lnTo>
                    <a:pt x="8640980" y="140670"/>
                  </a:lnTo>
                  <a:lnTo>
                    <a:pt x="8610137" y="109827"/>
                  </a:lnTo>
                  <a:lnTo>
                    <a:pt x="8576285" y="82251"/>
                  </a:lnTo>
                  <a:lnTo>
                    <a:pt x="8539686" y="58203"/>
                  </a:lnTo>
                  <a:lnTo>
                    <a:pt x="8500601" y="37944"/>
                  </a:lnTo>
                  <a:lnTo>
                    <a:pt x="8459289" y="21734"/>
                  </a:lnTo>
                  <a:lnTo>
                    <a:pt x="8416010" y="9833"/>
                  </a:lnTo>
                  <a:lnTo>
                    <a:pt x="8371026" y="2501"/>
                  </a:lnTo>
                  <a:lnTo>
                    <a:pt x="8324596" y="0"/>
                  </a:lnTo>
                  <a:close/>
                </a:path>
              </a:pathLst>
            </a:custGeom>
            <a:solidFill>
              <a:srgbClr val="FAE4D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180594" y="189737"/>
              <a:ext cx="8750935" cy="2557780"/>
            </a:xfrm>
            <a:custGeom>
              <a:avLst/>
              <a:gdLst/>
              <a:ahLst/>
              <a:cxnLst/>
              <a:rect l="l" t="t" r="r" b="b"/>
              <a:pathLst>
                <a:path w="8750935" h="2557780">
                  <a:moveTo>
                    <a:pt x="0" y="426211"/>
                  </a:moveTo>
                  <a:lnTo>
                    <a:pt x="2501" y="379781"/>
                  </a:lnTo>
                  <a:lnTo>
                    <a:pt x="9830" y="334797"/>
                  </a:lnTo>
                  <a:lnTo>
                    <a:pt x="21729" y="291518"/>
                  </a:lnTo>
                  <a:lnTo>
                    <a:pt x="37936" y="250206"/>
                  </a:lnTo>
                  <a:lnTo>
                    <a:pt x="58192" y="211121"/>
                  </a:lnTo>
                  <a:lnTo>
                    <a:pt x="82237" y="174522"/>
                  </a:lnTo>
                  <a:lnTo>
                    <a:pt x="109810" y="140670"/>
                  </a:lnTo>
                  <a:lnTo>
                    <a:pt x="140652" y="109827"/>
                  </a:lnTo>
                  <a:lnTo>
                    <a:pt x="174503" y="82251"/>
                  </a:lnTo>
                  <a:lnTo>
                    <a:pt x="211102" y="58203"/>
                  </a:lnTo>
                  <a:lnTo>
                    <a:pt x="250189" y="37944"/>
                  </a:lnTo>
                  <a:lnTo>
                    <a:pt x="291505" y="21734"/>
                  </a:lnTo>
                  <a:lnTo>
                    <a:pt x="334790" y="9833"/>
                  </a:lnTo>
                  <a:lnTo>
                    <a:pt x="379783" y="2501"/>
                  </a:lnTo>
                  <a:lnTo>
                    <a:pt x="426224" y="0"/>
                  </a:lnTo>
                  <a:lnTo>
                    <a:pt x="8324596" y="0"/>
                  </a:lnTo>
                  <a:lnTo>
                    <a:pt x="8371026" y="2501"/>
                  </a:lnTo>
                  <a:lnTo>
                    <a:pt x="8416010" y="9833"/>
                  </a:lnTo>
                  <a:lnTo>
                    <a:pt x="8459289" y="21734"/>
                  </a:lnTo>
                  <a:lnTo>
                    <a:pt x="8500601" y="37944"/>
                  </a:lnTo>
                  <a:lnTo>
                    <a:pt x="8539686" y="58203"/>
                  </a:lnTo>
                  <a:lnTo>
                    <a:pt x="8576285" y="82251"/>
                  </a:lnTo>
                  <a:lnTo>
                    <a:pt x="8610137" y="109827"/>
                  </a:lnTo>
                  <a:lnTo>
                    <a:pt x="8640980" y="140670"/>
                  </a:lnTo>
                  <a:lnTo>
                    <a:pt x="8668556" y="174522"/>
                  </a:lnTo>
                  <a:lnTo>
                    <a:pt x="8692604" y="211121"/>
                  </a:lnTo>
                  <a:lnTo>
                    <a:pt x="8712863" y="250206"/>
                  </a:lnTo>
                  <a:lnTo>
                    <a:pt x="8729073" y="291518"/>
                  </a:lnTo>
                  <a:lnTo>
                    <a:pt x="8740974" y="334797"/>
                  </a:lnTo>
                  <a:lnTo>
                    <a:pt x="8748306" y="379781"/>
                  </a:lnTo>
                  <a:lnTo>
                    <a:pt x="8750808" y="426211"/>
                  </a:lnTo>
                  <a:lnTo>
                    <a:pt x="8750808" y="2131059"/>
                  </a:lnTo>
                  <a:lnTo>
                    <a:pt x="8748306" y="2177490"/>
                  </a:lnTo>
                  <a:lnTo>
                    <a:pt x="8740974" y="2222474"/>
                  </a:lnTo>
                  <a:lnTo>
                    <a:pt x="8729073" y="2265753"/>
                  </a:lnTo>
                  <a:lnTo>
                    <a:pt x="8712863" y="2307065"/>
                  </a:lnTo>
                  <a:lnTo>
                    <a:pt x="8692604" y="2346150"/>
                  </a:lnTo>
                  <a:lnTo>
                    <a:pt x="8668556" y="2382749"/>
                  </a:lnTo>
                  <a:lnTo>
                    <a:pt x="8640980" y="2416601"/>
                  </a:lnTo>
                  <a:lnTo>
                    <a:pt x="8610137" y="2447444"/>
                  </a:lnTo>
                  <a:lnTo>
                    <a:pt x="8576285" y="2475020"/>
                  </a:lnTo>
                  <a:lnTo>
                    <a:pt x="8539686" y="2499068"/>
                  </a:lnTo>
                  <a:lnTo>
                    <a:pt x="8500601" y="2519327"/>
                  </a:lnTo>
                  <a:lnTo>
                    <a:pt x="8459289" y="2535537"/>
                  </a:lnTo>
                  <a:lnTo>
                    <a:pt x="8416010" y="2547438"/>
                  </a:lnTo>
                  <a:lnTo>
                    <a:pt x="8371026" y="2554770"/>
                  </a:lnTo>
                  <a:lnTo>
                    <a:pt x="8324596" y="2557271"/>
                  </a:lnTo>
                  <a:lnTo>
                    <a:pt x="426224" y="2557271"/>
                  </a:lnTo>
                  <a:lnTo>
                    <a:pt x="379783" y="2554770"/>
                  </a:lnTo>
                  <a:lnTo>
                    <a:pt x="334790" y="2547438"/>
                  </a:lnTo>
                  <a:lnTo>
                    <a:pt x="291505" y="2535537"/>
                  </a:lnTo>
                  <a:lnTo>
                    <a:pt x="250189" y="2519327"/>
                  </a:lnTo>
                  <a:lnTo>
                    <a:pt x="211102" y="2499068"/>
                  </a:lnTo>
                  <a:lnTo>
                    <a:pt x="174503" y="2475020"/>
                  </a:lnTo>
                  <a:lnTo>
                    <a:pt x="140652" y="2447444"/>
                  </a:lnTo>
                  <a:lnTo>
                    <a:pt x="109810" y="2416601"/>
                  </a:lnTo>
                  <a:lnTo>
                    <a:pt x="82237" y="2382749"/>
                  </a:lnTo>
                  <a:lnTo>
                    <a:pt x="58192" y="2346150"/>
                  </a:lnTo>
                  <a:lnTo>
                    <a:pt x="37936" y="2307065"/>
                  </a:lnTo>
                  <a:lnTo>
                    <a:pt x="21729" y="2265753"/>
                  </a:lnTo>
                  <a:lnTo>
                    <a:pt x="9830" y="2222474"/>
                  </a:lnTo>
                  <a:lnTo>
                    <a:pt x="2501" y="2177490"/>
                  </a:lnTo>
                  <a:lnTo>
                    <a:pt x="0" y="2131059"/>
                  </a:lnTo>
                  <a:lnTo>
                    <a:pt x="0" y="426211"/>
                  </a:lnTo>
                  <a:close/>
                </a:path>
              </a:pathLst>
            </a:custGeom>
            <a:ln w="19050">
              <a:solidFill>
                <a:srgbClr val="C55A11"/>
              </a:solidFill>
              <a:prstDash val="sysDash"/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 descr=""/>
          <p:cNvSpPr txBox="1"/>
          <p:nvPr/>
        </p:nvSpPr>
        <p:spPr>
          <a:xfrm>
            <a:off x="338429" y="390271"/>
            <a:ext cx="8517255" cy="204851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latin typeface="Calibri"/>
                <a:cs typeface="Calibri"/>
              </a:rPr>
              <a:t>Основным</a:t>
            </a:r>
            <a:r>
              <a:rPr dirty="0" sz="1800" spc="-3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направлением</a:t>
            </a:r>
            <a:r>
              <a:rPr dirty="0" sz="1800" spc="-3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деятельности</a:t>
            </a:r>
            <a:r>
              <a:rPr dirty="0" sz="1800" spc="-25">
                <a:latin typeface="Calibri"/>
                <a:cs typeface="Calibri"/>
              </a:rPr>
              <a:t> </a:t>
            </a:r>
            <a:r>
              <a:rPr dirty="0" sz="1800" b="1">
                <a:latin typeface="Calibri"/>
                <a:cs typeface="Calibri"/>
              </a:rPr>
              <a:t>филиала</a:t>
            </a:r>
            <a:r>
              <a:rPr dirty="0" sz="1800" spc="-25" b="1">
                <a:latin typeface="Calibri"/>
                <a:cs typeface="Calibri"/>
              </a:rPr>
              <a:t> </a:t>
            </a:r>
            <a:r>
              <a:rPr dirty="0" sz="1800" b="1">
                <a:latin typeface="Calibri"/>
                <a:cs typeface="Calibri"/>
              </a:rPr>
              <a:t>«Восточный»</a:t>
            </a:r>
            <a:r>
              <a:rPr dirty="0" sz="1800" spc="-25" b="1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является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800">
                <a:latin typeface="Calibri"/>
                <a:cs typeface="Calibri"/>
              </a:rPr>
              <a:t>предоставление</a:t>
            </a:r>
            <a:r>
              <a:rPr dirty="0" sz="1800" spc="-4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жителям</a:t>
            </a:r>
            <a:r>
              <a:rPr dirty="0" sz="1800" spc="-4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района</a:t>
            </a:r>
            <a:r>
              <a:rPr dirty="0" sz="1800" spc="-2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широкого</a:t>
            </a:r>
            <a:r>
              <a:rPr dirty="0" sz="1800" spc="-3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спектра</a:t>
            </a:r>
            <a:r>
              <a:rPr dirty="0" sz="1800" spc="-1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социальных</a:t>
            </a:r>
            <a:r>
              <a:rPr dirty="0" sz="1800" spc="-30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услуг,</a:t>
            </a:r>
            <a:r>
              <a:rPr dirty="0" sz="1800" spc="-3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в</a:t>
            </a:r>
            <a:r>
              <a:rPr dirty="0" sz="1800" spc="-4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том</a:t>
            </a:r>
            <a:r>
              <a:rPr dirty="0" sz="1800" spc="-20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числе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800" b="1">
                <a:latin typeface="Calibri"/>
                <a:cs typeface="Calibri"/>
              </a:rPr>
              <a:t>социальное</a:t>
            </a:r>
            <a:r>
              <a:rPr dirty="0" sz="1800" spc="-55" b="1">
                <a:latin typeface="Calibri"/>
                <a:cs typeface="Calibri"/>
              </a:rPr>
              <a:t> </a:t>
            </a:r>
            <a:r>
              <a:rPr dirty="0" sz="1800" b="1">
                <a:latin typeface="Calibri"/>
                <a:cs typeface="Calibri"/>
              </a:rPr>
              <a:t>обслуживание</a:t>
            </a:r>
            <a:r>
              <a:rPr dirty="0" sz="1800" spc="-45" b="1">
                <a:latin typeface="Calibri"/>
                <a:cs typeface="Calibri"/>
              </a:rPr>
              <a:t> </a:t>
            </a:r>
            <a:r>
              <a:rPr dirty="0" sz="1800" b="1">
                <a:latin typeface="Calibri"/>
                <a:cs typeface="Calibri"/>
              </a:rPr>
              <a:t>на</a:t>
            </a:r>
            <a:r>
              <a:rPr dirty="0" sz="1800" spc="-10" b="1">
                <a:latin typeface="Calibri"/>
                <a:cs typeface="Calibri"/>
              </a:rPr>
              <a:t> дому;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800" b="1">
                <a:latin typeface="Calibri"/>
                <a:cs typeface="Calibri"/>
              </a:rPr>
              <a:t>срочное</a:t>
            </a:r>
            <a:r>
              <a:rPr dirty="0" sz="1800" spc="-20" b="1">
                <a:latin typeface="Calibri"/>
                <a:cs typeface="Calibri"/>
              </a:rPr>
              <a:t> </a:t>
            </a:r>
            <a:r>
              <a:rPr dirty="0" sz="1800" b="1">
                <a:latin typeface="Calibri"/>
                <a:cs typeface="Calibri"/>
              </a:rPr>
              <a:t>социальное</a:t>
            </a:r>
            <a:r>
              <a:rPr dirty="0" sz="1800" spc="-40" b="1">
                <a:latin typeface="Calibri"/>
                <a:cs typeface="Calibri"/>
              </a:rPr>
              <a:t> </a:t>
            </a:r>
            <a:r>
              <a:rPr dirty="0" sz="1800" b="1">
                <a:latin typeface="Calibri"/>
                <a:cs typeface="Calibri"/>
              </a:rPr>
              <a:t>обслуживание</a:t>
            </a:r>
            <a:r>
              <a:rPr dirty="0" sz="1800" spc="-10" b="1">
                <a:latin typeface="Calibri"/>
                <a:cs typeface="Calibri"/>
              </a:rPr>
              <a:t> </a:t>
            </a:r>
            <a:r>
              <a:rPr dirty="0" sz="1800" b="1">
                <a:latin typeface="Calibri"/>
                <a:cs typeface="Calibri"/>
              </a:rPr>
              <a:t>лиц,</a:t>
            </a:r>
            <a:r>
              <a:rPr dirty="0" sz="1800" spc="-25" b="1">
                <a:latin typeface="Calibri"/>
                <a:cs typeface="Calibri"/>
              </a:rPr>
              <a:t> </a:t>
            </a:r>
            <a:r>
              <a:rPr dirty="0" sz="1800" b="1">
                <a:latin typeface="Calibri"/>
                <a:cs typeface="Calibri"/>
              </a:rPr>
              <a:t>попавших</a:t>
            </a:r>
            <a:r>
              <a:rPr dirty="0" sz="1800" spc="-20" b="1">
                <a:latin typeface="Calibri"/>
                <a:cs typeface="Calibri"/>
              </a:rPr>
              <a:t> </a:t>
            </a:r>
            <a:r>
              <a:rPr dirty="0" sz="1800" b="1">
                <a:latin typeface="Calibri"/>
                <a:cs typeface="Calibri"/>
              </a:rPr>
              <a:t>в</a:t>
            </a:r>
            <a:r>
              <a:rPr dirty="0" sz="1800" spc="-10" b="1">
                <a:latin typeface="Calibri"/>
                <a:cs typeface="Calibri"/>
              </a:rPr>
              <a:t> трудную</a:t>
            </a:r>
            <a:r>
              <a:rPr dirty="0" sz="1800" spc="5" b="1">
                <a:latin typeface="Calibri"/>
                <a:cs typeface="Calibri"/>
              </a:rPr>
              <a:t> </a:t>
            </a:r>
            <a:r>
              <a:rPr dirty="0" sz="1800" b="1">
                <a:latin typeface="Calibri"/>
                <a:cs typeface="Calibri"/>
              </a:rPr>
              <a:t>жизненную</a:t>
            </a:r>
            <a:r>
              <a:rPr dirty="0" sz="1800" spc="-30" b="1">
                <a:latin typeface="Calibri"/>
                <a:cs typeface="Calibri"/>
              </a:rPr>
              <a:t> </a:t>
            </a:r>
            <a:r>
              <a:rPr dirty="0" sz="1800" spc="-10" b="1">
                <a:latin typeface="Calibri"/>
                <a:cs typeface="Calibri"/>
              </a:rPr>
              <a:t>ситуацию.</a:t>
            </a:r>
            <a:endParaRPr sz="18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  <a:spcBef>
                <a:spcPts val="805"/>
              </a:spcBef>
            </a:pPr>
            <a:r>
              <a:rPr dirty="0" u="sng" sz="1800" b="1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Приоритетами</a:t>
            </a:r>
            <a:r>
              <a:rPr dirty="0" u="sng" sz="1800" spc="-60" b="1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dirty="0" u="sng" sz="1800" b="1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филиала</a:t>
            </a:r>
            <a:r>
              <a:rPr dirty="0" u="sng" sz="1800" spc="-15" b="1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dirty="0" u="sng" sz="1800" b="1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являются</a:t>
            </a:r>
            <a:r>
              <a:rPr dirty="0" u="sng" sz="1800" spc="-15" b="1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dirty="0" u="sng" sz="1800" spc="-10" b="1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поддержание</a:t>
            </a:r>
            <a:r>
              <a:rPr dirty="0" u="sng" sz="1800" spc="-45" b="1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dirty="0" u="sng" sz="1800" b="1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активного</a:t>
            </a:r>
            <a:r>
              <a:rPr dirty="0" u="sng" sz="1800" spc="-35" b="1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dirty="0" u="sng" sz="1800" b="1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образа</a:t>
            </a:r>
            <a:r>
              <a:rPr dirty="0" u="sng" sz="1800" spc="-30" b="1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dirty="0" u="sng" sz="1800" b="1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жизни</a:t>
            </a:r>
            <a:r>
              <a:rPr dirty="0" u="sng" sz="1800" spc="-35" b="1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dirty="0" u="sng" sz="1800" spc="-10" b="1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социально-</a:t>
            </a:r>
            <a:r>
              <a:rPr dirty="0" sz="1800" spc="-10" b="1">
                <a:latin typeface="Calibri"/>
                <a:cs typeface="Calibri"/>
              </a:rPr>
              <a:t> </a:t>
            </a:r>
            <a:r>
              <a:rPr dirty="0" u="sng" sz="1800" b="1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незащищённых</a:t>
            </a:r>
            <a:r>
              <a:rPr dirty="0" u="sng" sz="1800" spc="-25" b="1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dirty="0" u="sng" sz="1800" b="1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граждан,</a:t>
            </a:r>
            <a:r>
              <a:rPr dirty="0" u="sng" sz="1800" spc="-25" b="1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dirty="0" u="sng" sz="1800" b="1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вовлечение</a:t>
            </a:r>
            <a:r>
              <a:rPr dirty="0" u="sng" sz="1800" spc="-25" b="1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dirty="0" u="sng" sz="1800" b="1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их</a:t>
            </a:r>
            <a:r>
              <a:rPr dirty="0" u="sng" sz="1800" spc="-45" b="1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dirty="0" u="sng" sz="1800" b="1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в</a:t>
            </a:r>
            <a:r>
              <a:rPr dirty="0" u="sng" sz="1800" spc="-15" b="1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dirty="0" u="sng" sz="1800" b="1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современную</a:t>
            </a:r>
            <a:r>
              <a:rPr dirty="0" u="sng" sz="1800" spc="-40" b="1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dirty="0" u="sng" sz="1800" b="1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социальную,</a:t>
            </a:r>
            <a:r>
              <a:rPr dirty="0" u="sng" sz="1800" spc="-35" b="1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dirty="0" u="sng" sz="1800" spc="-10" b="1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культурную</a:t>
            </a:r>
            <a:r>
              <a:rPr dirty="0" u="sng" sz="1800" spc="-20" b="1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dirty="0" u="sng" sz="1800" spc="-50" b="1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и</a:t>
            </a:r>
            <a:r>
              <a:rPr dirty="0" sz="1800" spc="-50" b="1">
                <a:latin typeface="Calibri"/>
                <a:cs typeface="Calibri"/>
              </a:rPr>
              <a:t> </a:t>
            </a:r>
            <a:r>
              <a:rPr dirty="0" u="sng" sz="1800" b="1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информационную</a:t>
            </a:r>
            <a:r>
              <a:rPr dirty="0" u="sng" sz="1800" spc="-55" b="1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dirty="0" u="sng" sz="1800" b="1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среду</a:t>
            </a:r>
            <a:r>
              <a:rPr dirty="0" u="sng" sz="1800" spc="-55" b="1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dirty="0" u="sng" sz="1800" b="1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и</a:t>
            </a:r>
            <a:r>
              <a:rPr dirty="0" u="sng" sz="1800" spc="-40" b="1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dirty="0" u="sng" sz="1800" b="1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их</a:t>
            </a:r>
            <a:r>
              <a:rPr dirty="0" u="sng" sz="1800" spc="-25" b="1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dirty="0" u="sng" sz="1800" b="1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интеграция</a:t>
            </a:r>
            <a:r>
              <a:rPr dirty="0" u="sng" sz="1800" spc="-50" b="1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dirty="0" u="sng" sz="1800" b="1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в</a:t>
            </a:r>
            <a:r>
              <a:rPr dirty="0" u="sng" sz="1800" spc="-25" b="1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dirty="0" u="sng" sz="1800" b="1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современное</a:t>
            </a:r>
            <a:r>
              <a:rPr dirty="0" u="sng" sz="1800" spc="-35" b="1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dirty="0" u="sng" sz="1800" spc="-10" b="1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общество.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8" name="object 8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2761486"/>
            <a:ext cx="5693663" cy="4029454"/>
          </a:xfrm>
          <a:prstGeom prst="rect">
            <a:avLst/>
          </a:prstGeom>
        </p:spPr>
      </p:pic>
      <p:sp>
        <p:nvSpPr>
          <p:cNvPr id="9" name="object 9" descr=""/>
          <p:cNvSpPr txBox="1"/>
          <p:nvPr/>
        </p:nvSpPr>
        <p:spPr>
          <a:xfrm>
            <a:off x="8422513" y="6529679"/>
            <a:ext cx="205104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10"/>
              </a:lnSpc>
            </a:pPr>
            <a:fld id="{81D60167-4931-47E6-BA6A-407CBD079E47}" type="slidenum"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2</a:t>
            </a:fld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8028431" y="6452615"/>
            <a:ext cx="917575" cy="405765"/>
          </a:xfrm>
          <a:custGeom>
            <a:avLst/>
            <a:gdLst/>
            <a:ahLst/>
            <a:cxnLst/>
            <a:rect l="l" t="t" r="r" b="b"/>
            <a:pathLst>
              <a:path w="917575" h="405765">
                <a:moveTo>
                  <a:pt x="917448" y="0"/>
                </a:moveTo>
                <a:lnTo>
                  <a:pt x="0" y="0"/>
                </a:lnTo>
                <a:lnTo>
                  <a:pt x="0" y="405382"/>
                </a:lnTo>
                <a:lnTo>
                  <a:pt x="917448" y="405382"/>
                </a:lnTo>
                <a:lnTo>
                  <a:pt x="917448" y="0"/>
                </a:lnTo>
                <a:close/>
              </a:path>
            </a:pathLst>
          </a:custGeom>
          <a:solidFill>
            <a:srgbClr val="189B8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 txBox="1"/>
          <p:nvPr/>
        </p:nvSpPr>
        <p:spPr>
          <a:xfrm>
            <a:off x="866241" y="492379"/>
            <a:ext cx="7625080" cy="50355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ts val="1710"/>
              </a:lnSpc>
            </a:pPr>
            <a:r>
              <a:rPr dirty="0" sz="1800" spc="-20" b="1">
                <a:latin typeface="Calibri"/>
                <a:cs typeface="Calibri"/>
              </a:rPr>
              <a:t>ОТДЕЛЕНИЕ</a:t>
            </a:r>
            <a:r>
              <a:rPr dirty="0" sz="1800" spc="-40" b="1">
                <a:latin typeface="Calibri"/>
                <a:cs typeface="Calibri"/>
              </a:rPr>
              <a:t> </a:t>
            </a:r>
            <a:r>
              <a:rPr dirty="0" sz="1800" b="1">
                <a:latin typeface="Calibri"/>
                <a:cs typeface="Calibri"/>
              </a:rPr>
              <a:t>ПЕРВИЧНОГО</a:t>
            </a:r>
            <a:r>
              <a:rPr dirty="0" sz="1800" spc="-30" b="1">
                <a:latin typeface="Calibri"/>
                <a:cs typeface="Calibri"/>
              </a:rPr>
              <a:t> </a:t>
            </a:r>
            <a:r>
              <a:rPr dirty="0" sz="1800" b="1">
                <a:latin typeface="Calibri"/>
                <a:cs typeface="Calibri"/>
              </a:rPr>
              <a:t>ПРИЕМА,</a:t>
            </a:r>
            <a:r>
              <a:rPr dirty="0" sz="1800" spc="-25" b="1">
                <a:latin typeface="Calibri"/>
                <a:cs typeface="Calibri"/>
              </a:rPr>
              <a:t> </a:t>
            </a:r>
            <a:r>
              <a:rPr dirty="0" sz="1800" spc="-10" b="1">
                <a:latin typeface="Calibri"/>
                <a:cs typeface="Calibri"/>
              </a:rPr>
              <a:t>ОБРАБОТКИ</a:t>
            </a:r>
            <a:r>
              <a:rPr dirty="0" sz="1800" spc="-35" b="1">
                <a:latin typeface="Calibri"/>
                <a:cs typeface="Calibri"/>
              </a:rPr>
              <a:t> </a:t>
            </a:r>
            <a:r>
              <a:rPr dirty="0" sz="1800" b="1">
                <a:latin typeface="Calibri"/>
                <a:cs typeface="Calibri"/>
              </a:rPr>
              <a:t>ИНФОРМАЦИИ,</a:t>
            </a:r>
            <a:r>
              <a:rPr dirty="0" sz="1800" spc="-45" b="1">
                <a:latin typeface="Calibri"/>
                <a:cs typeface="Calibri"/>
              </a:rPr>
              <a:t> </a:t>
            </a:r>
            <a:r>
              <a:rPr dirty="0" sz="1800" b="1">
                <a:latin typeface="Calibri"/>
                <a:cs typeface="Calibri"/>
              </a:rPr>
              <a:t>АНАЛИЗА</a:t>
            </a:r>
            <a:r>
              <a:rPr dirty="0" sz="1800" spc="-40" b="1">
                <a:latin typeface="Calibri"/>
                <a:cs typeface="Calibri"/>
              </a:rPr>
              <a:t> </a:t>
            </a:r>
            <a:r>
              <a:rPr dirty="0" sz="1800" spc="-50" b="1">
                <a:latin typeface="Calibri"/>
                <a:cs typeface="Calibri"/>
              </a:rPr>
              <a:t>И</a:t>
            </a:r>
            <a:endParaRPr sz="1800">
              <a:latin typeface="Calibri"/>
              <a:cs typeface="Calibri"/>
            </a:endParaRPr>
          </a:p>
          <a:p>
            <a:pPr algn="ctr" marL="8890">
              <a:lnSpc>
                <a:spcPct val="100000"/>
              </a:lnSpc>
            </a:pPr>
            <a:r>
              <a:rPr dirty="0" sz="1800" spc="-10" b="1">
                <a:latin typeface="Calibri"/>
                <a:cs typeface="Calibri"/>
              </a:rPr>
              <a:t>ПРОГНОЗИРОВАНИЯ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4" name="object 4" descr=""/>
          <p:cNvGrpSpPr/>
          <p:nvPr/>
        </p:nvGrpSpPr>
        <p:grpSpPr>
          <a:xfrm>
            <a:off x="423544" y="2090801"/>
            <a:ext cx="3860800" cy="838835"/>
            <a:chOff x="423544" y="2090801"/>
            <a:chExt cx="3860800" cy="838835"/>
          </a:xfrm>
        </p:grpSpPr>
        <p:pic>
          <p:nvPicPr>
            <p:cNvPr id="5" name="object 5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26719" y="2093976"/>
              <a:ext cx="3854195" cy="832103"/>
            </a:xfrm>
            <a:prstGeom prst="rect">
              <a:avLst/>
            </a:prstGeom>
          </p:spPr>
        </p:pic>
        <p:sp>
          <p:nvSpPr>
            <p:cNvPr id="6" name="object 6" descr=""/>
            <p:cNvSpPr/>
            <p:nvPr/>
          </p:nvSpPr>
          <p:spPr>
            <a:xfrm>
              <a:off x="426719" y="2093976"/>
              <a:ext cx="3854450" cy="832485"/>
            </a:xfrm>
            <a:custGeom>
              <a:avLst/>
              <a:gdLst/>
              <a:ahLst/>
              <a:cxnLst/>
              <a:rect l="l" t="t" r="r" b="b"/>
              <a:pathLst>
                <a:path w="3854450" h="832485">
                  <a:moveTo>
                    <a:pt x="0" y="83185"/>
                  </a:moveTo>
                  <a:lnTo>
                    <a:pt x="7572" y="50792"/>
                  </a:lnTo>
                  <a:lnTo>
                    <a:pt x="28222" y="24352"/>
                  </a:lnTo>
                  <a:lnTo>
                    <a:pt x="58850" y="6532"/>
                  </a:lnTo>
                  <a:lnTo>
                    <a:pt x="96354" y="0"/>
                  </a:lnTo>
                  <a:lnTo>
                    <a:pt x="3757803" y="0"/>
                  </a:lnTo>
                  <a:lnTo>
                    <a:pt x="3795313" y="6532"/>
                  </a:lnTo>
                  <a:lnTo>
                    <a:pt x="3825954" y="24352"/>
                  </a:lnTo>
                  <a:lnTo>
                    <a:pt x="3846617" y="50792"/>
                  </a:lnTo>
                  <a:lnTo>
                    <a:pt x="3854195" y="83185"/>
                  </a:lnTo>
                  <a:lnTo>
                    <a:pt x="3854195" y="748919"/>
                  </a:lnTo>
                  <a:lnTo>
                    <a:pt x="3846617" y="781311"/>
                  </a:lnTo>
                  <a:lnTo>
                    <a:pt x="3825954" y="807751"/>
                  </a:lnTo>
                  <a:lnTo>
                    <a:pt x="3795313" y="825571"/>
                  </a:lnTo>
                  <a:lnTo>
                    <a:pt x="3757803" y="832103"/>
                  </a:lnTo>
                  <a:lnTo>
                    <a:pt x="96354" y="832103"/>
                  </a:lnTo>
                  <a:lnTo>
                    <a:pt x="58850" y="825571"/>
                  </a:lnTo>
                  <a:lnTo>
                    <a:pt x="28222" y="807751"/>
                  </a:lnTo>
                  <a:lnTo>
                    <a:pt x="7572" y="781311"/>
                  </a:lnTo>
                  <a:lnTo>
                    <a:pt x="0" y="748919"/>
                  </a:lnTo>
                  <a:lnTo>
                    <a:pt x="0" y="83185"/>
                  </a:lnTo>
                  <a:close/>
                </a:path>
              </a:pathLst>
            </a:custGeom>
            <a:ln w="635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 descr=""/>
          <p:cNvSpPr txBox="1"/>
          <p:nvPr/>
        </p:nvSpPr>
        <p:spPr>
          <a:xfrm>
            <a:off x="601776" y="2241930"/>
            <a:ext cx="3502025" cy="488315"/>
          </a:xfrm>
          <a:prstGeom prst="rect">
            <a:avLst/>
          </a:prstGeom>
        </p:spPr>
        <p:txBody>
          <a:bodyPr wrap="square" lIns="0" tIns="39370" rIns="0" bIns="0" rtlCol="0" vert="horz">
            <a:spAutoFit/>
          </a:bodyPr>
          <a:lstStyle/>
          <a:p>
            <a:pPr marL="1371600" marR="5080" indent="-1359535">
              <a:lnSpc>
                <a:spcPts val="1730"/>
              </a:lnSpc>
              <a:spcBef>
                <a:spcPts val="310"/>
              </a:spcBef>
            </a:pPr>
            <a:r>
              <a:rPr dirty="0" sz="1600" b="1">
                <a:latin typeface="Calibri"/>
                <a:cs typeface="Calibri"/>
              </a:rPr>
              <a:t>Первичный</a:t>
            </a:r>
            <a:r>
              <a:rPr dirty="0" sz="1600" spc="-45" b="1">
                <a:latin typeface="Calibri"/>
                <a:cs typeface="Calibri"/>
              </a:rPr>
              <a:t> </a:t>
            </a:r>
            <a:r>
              <a:rPr dirty="0" sz="1600" b="1">
                <a:latin typeface="Calibri"/>
                <a:cs typeface="Calibri"/>
              </a:rPr>
              <a:t>прием</a:t>
            </a:r>
            <a:r>
              <a:rPr dirty="0" sz="1600" spc="-60" b="1">
                <a:latin typeface="Calibri"/>
                <a:cs typeface="Calibri"/>
              </a:rPr>
              <a:t> </a:t>
            </a:r>
            <a:r>
              <a:rPr dirty="0" sz="1600" b="1">
                <a:latin typeface="Calibri"/>
                <a:cs typeface="Calibri"/>
              </a:rPr>
              <a:t>и</a:t>
            </a:r>
            <a:r>
              <a:rPr dirty="0" sz="1600" spc="-45" b="1">
                <a:latin typeface="Calibri"/>
                <a:cs typeface="Calibri"/>
              </a:rPr>
              <a:t> </a:t>
            </a:r>
            <a:r>
              <a:rPr dirty="0" sz="1600" spc="-10" b="1">
                <a:latin typeface="Calibri"/>
                <a:cs typeface="Calibri"/>
              </a:rPr>
              <a:t>консультирование граждан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8" name="object 8" descr=""/>
          <p:cNvGrpSpPr/>
          <p:nvPr/>
        </p:nvGrpSpPr>
        <p:grpSpPr>
          <a:xfrm>
            <a:off x="423544" y="3213989"/>
            <a:ext cx="3860800" cy="838835"/>
            <a:chOff x="423544" y="3213989"/>
            <a:chExt cx="3860800" cy="838835"/>
          </a:xfrm>
        </p:grpSpPr>
        <p:pic>
          <p:nvPicPr>
            <p:cNvPr id="9" name="object 9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26719" y="3217164"/>
              <a:ext cx="3854195" cy="832104"/>
            </a:xfrm>
            <a:prstGeom prst="rect">
              <a:avLst/>
            </a:prstGeom>
          </p:spPr>
        </p:pic>
        <p:sp>
          <p:nvSpPr>
            <p:cNvPr id="10" name="object 10" descr=""/>
            <p:cNvSpPr/>
            <p:nvPr/>
          </p:nvSpPr>
          <p:spPr>
            <a:xfrm>
              <a:off x="426719" y="3217164"/>
              <a:ext cx="3854450" cy="832485"/>
            </a:xfrm>
            <a:custGeom>
              <a:avLst/>
              <a:gdLst/>
              <a:ahLst/>
              <a:cxnLst/>
              <a:rect l="l" t="t" r="r" b="b"/>
              <a:pathLst>
                <a:path w="3854450" h="832485">
                  <a:moveTo>
                    <a:pt x="0" y="83185"/>
                  </a:moveTo>
                  <a:lnTo>
                    <a:pt x="7572" y="50792"/>
                  </a:lnTo>
                  <a:lnTo>
                    <a:pt x="28222" y="24352"/>
                  </a:lnTo>
                  <a:lnTo>
                    <a:pt x="58850" y="6532"/>
                  </a:lnTo>
                  <a:lnTo>
                    <a:pt x="96354" y="0"/>
                  </a:lnTo>
                  <a:lnTo>
                    <a:pt x="3757803" y="0"/>
                  </a:lnTo>
                  <a:lnTo>
                    <a:pt x="3795313" y="6532"/>
                  </a:lnTo>
                  <a:lnTo>
                    <a:pt x="3825954" y="24352"/>
                  </a:lnTo>
                  <a:lnTo>
                    <a:pt x="3846617" y="50792"/>
                  </a:lnTo>
                  <a:lnTo>
                    <a:pt x="3854195" y="83185"/>
                  </a:lnTo>
                  <a:lnTo>
                    <a:pt x="3854195" y="748919"/>
                  </a:lnTo>
                  <a:lnTo>
                    <a:pt x="3846617" y="781311"/>
                  </a:lnTo>
                  <a:lnTo>
                    <a:pt x="3825954" y="807751"/>
                  </a:lnTo>
                  <a:lnTo>
                    <a:pt x="3795313" y="825571"/>
                  </a:lnTo>
                  <a:lnTo>
                    <a:pt x="3757803" y="832104"/>
                  </a:lnTo>
                  <a:lnTo>
                    <a:pt x="96354" y="832104"/>
                  </a:lnTo>
                  <a:lnTo>
                    <a:pt x="58850" y="825571"/>
                  </a:lnTo>
                  <a:lnTo>
                    <a:pt x="28222" y="807751"/>
                  </a:lnTo>
                  <a:lnTo>
                    <a:pt x="7572" y="781311"/>
                  </a:lnTo>
                  <a:lnTo>
                    <a:pt x="0" y="748919"/>
                  </a:lnTo>
                  <a:lnTo>
                    <a:pt x="0" y="83185"/>
                  </a:lnTo>
                  <a:close/>
                </a:path>
              </a:pathLst>
            </a:custGeom>
            <a:ln w="635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1" name="object 11" descr=""/>
          <p:cNvSpPr txBox="1"/>
          <p:nvPr/>
        </p:nvSpPr>
        <p:spPr>
          <a:xfrm>
            <a:off x="690168" y="3365373"/>
            <a:ext cx="3326765" cy="488315"/>
          </a:xfrm>
          <a:prstGeom prst="rect">
            <a:avLst/>
          </a:prstGeom>
        </p:spPr>
        <p:txBody>
          <a:bodyPr wrap="square" lIns="0" tIns="39370" rIns="0" bIns="0" rtlCol="0" vert="horz">
            <a:spAutoFit/>
          </a:bodyPr>
          <a:lstStyle/>
          <a:p>
            <a:pPr marL="1283335" marR="5080" indent="-1271270">
              <a:lnSpc>
                <a:spcPts val="1730"/>
              </a:lnSpc>
              <a:spcBef>
                <a:spcPts val="310"/>
              </a:spcBef>
            </a:pPr>
            <a:r>
              <a:rPr dirty="0" sz="1600" spc="-10" b="1">
                <a:latin typeface="Calibri"/>
                <a:cs typeface="Calibri"/>
              </a:rPr>
              <a:t>Регистрация</a:t>
            </a:r>
            <a:r>
              <a:rPr dirty="0" sz="1600" spc="-20" b="1">
                <a:latin typeface="Calibri"/>
                <a:cs typeface="Calibri"/>
              </a:rPr>
              <a:t> </a:t>
            </a:r>
            <a:r>
              <a:rPr dirty="0" sz="1600" spc="-10" b="1">
                <a:latin typeface="Calibri"/>
                <a:cs typeface="Calibri"/>
              </a:rPr>
              <a:t>первично</a:t>
            </a:r>
            <a:r>
              <a:rPr dirty="0" sz="1600" spc="-15" b="1">
                <a:latin typeface="Calibri"/>
                <a:cs typeface="Calibri"/>
              </a:rPr>
              <a:t> </a:t>
            </a:r>
            <a:r>
              <a:rPr dirty="0" sz="1600" spc="-10" b="1">
                <a:latin typeface="Calibri"/>
                <a:cs typeface="Calibri"/>
              </a:rPr>
              <a:t>обратившихся граждан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12" name="object 12" descr=""/>
          <p:cNvGrpSpPr/>
          <p:nvPr/>
        </p:nvGrpSpPr>
        <p:grpSpPr>
          <a:xfrm>
            <a:off x="423544" y="4337177"/>
            <a:ext cx="3860800" cy="838835"/>
            <a:chOff x="423544" y="4337177"/>
            <a:chExt cx="3860800" cy="838835"/>
          </a:xfrm>
        </p:grpSpPr>
        <p:pic>
          <p:nvPicPr>
            <p:cNvPr id="13" name="object 13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26719" y="4340352"/>
              <a:ext cx="3854195" cy="832104"/>
            </a:xfrm>
            <a:prstGeom prst="rect">
              <a:avLst/>
            </a:prstGeom>
          </p:spPr>
        </p:pic>
        <p:sp>
          <p:nvSpPr>
            <p:cNvPr id="14" name="object 14" descr=""/>
            <p:cNvSpPr/>
            <p:nvPr/>
          </p:nvSpPr>
          <p:spPr>
            <a:xfrm>
              <a:off x="426719" y="4340352"/>
              <a:ext cx="3854450" cy="832485"/>
            </a:xfrm>
            <a:custGeom>
              <a:avLst/>
              <a:gdLst/>
              <a:ahLst/>
              <a:cxnLst/>
              <a:rect l="l" t="t" r="r" b="b"/>
              <a:pathLst>
                <a:path w="3854450" h="832485">
                  <a:moveTo>
                    <a:pt x="0" y="83185"/>
                  </a:moveTo>
                  <a:lnTo>
                    <a:pt x="7572" y="50792"/>
                  </a:lnTo>
                  <a:lnTo>
                    <a:pt x="28222" y="24352"/>
                  </a:lnTo>
                  <a:lnTo>
                    <a:pt x="58850" y="6532"/>
                  </a:lnTo>
                  <a:lnTo>
                    <a:pt x="96354" y="0"/>
                  </a:lnTo>
                  <a:lnTo>
                    <a:pt x="3757803" y="0"/>
                  </a:lnTo>
                  <a:lnTo>
                    <a:pt x="3795313" y="6532"/>
                  </a:lnTo>
                  <a:lnTo>
                    <a:pt x="3825954" y="24352"/>
                  </a:lnTo>
                  <a:lnTo>
                    <a:pt x="3846617" y="50792"/>
                  </a:lnTo>
                  <a:lnTo>
                    <a:pt x="3854195" y="83185"/>
                  </a:lnTo>
                  <a:lnTo>
                    <a:pt x="3854195" y="748919"/>
                  </a:lnTo>
                  <a:lnTo>
                    <a:pt x="3846617" y="781311"/>
                  </a:lnTo>
                  <a:lnTo>
                    <a:pt x="3825954" y="807751"/>
                  </a:lnTo>
                  <a:lnTo>
                    <a:pt x="3795313" y="825571"/>
                  </a:lnTo>
                  <a:lnTo>
                    <a:pt x="3757803" y="832104"/>
                  </a:lnTo>
                  <a:lnTo>
                    <a:pt x="96354" y="832104"/>
                  </a:lnTo>
                  <a:lnTo>
                    <a:pt x="58850" y="825571"/>
                  </a:lnTo>
                  <a:lnTo>
                    <a:pt x="28222" y="807751"/>
                  </a:lnTo>
                  <a:lnTo>
                    <a:pt x="7572" y="781311"/>
                  </a:lnTo>
                  <a:lnTo>
                    <a:pt x="0" y="748919"/>
                  </a:lnTo>
                  <a:lnTo>
                    <a:pt x="0" y="83185"/>
                  </a:lnTo>
                  <a:close/>
                </a:path>
              </a:pathLst>
            </a:custGeom>
            <a:ln w="635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5" name="object 15" descr=""/>
          <p:cNvSpPr txBox="1"/>
          <p:nvPr/>
        </p:nvSpPr>
        <p:spPr>
          <a:xfrm>
            <a:off x="661212" y="4598670"/>
            <a:ext cx="3384550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10" b="1">
                <a:latin typeface="Calibri"/>
                <a:cs typeface="Calibri"/>
              </a:rPr>
              <a:t>Информирование</a:t>
            </a:r>
            <a:r>
              <a:rPr dirty="0" sz="1600" spc="-50" b="1">
                <a:latin typeface="Calibri"/>
                <a:cs typeface="Calibri"/>
              </a:rPr>
              <a:t> </a:t>
            </a:r>
            <a:r>
              <a:rPr dirty="0" sz="1600" b="1">
                <a:latin typeface="Calibri"/>
                <a:cs typeface="Calibri"/>
              </a:rPr>
              <a:t>граждан</a:t>
            </a:r>
            <a:r>
              <a:rPr dirty="0" sz="1600" spc="-20" b="1">
                <a:latin typeface="Calibri"/>
                <a:cs typeface="Calibri"/>
              </a:rPr>
              <a:t> </a:t>
            </a:r>
            <a:r>
              <a:rPr dirty="0" sz="1600" b="1">
                <a:latin typeface="Calibri"/>
                <a:cs typeface="Calibri"/>
              </a:rPr>
              <a:t>об</a:t>
            </a:r>
            <a:r>
              <a:rPr dirty="0" sz="1600" spc="-35" b="1">
                <a:latin typeface="Calibri"/>
                <a:cs typeface="Calibri"/>
              </a:rPr>
              <a:t> </a:t>
            </a:r>
            <a:r>
              <a:rPr dirty="0" sz="1600" spc="-10" b="1">
                <a:latin typeface="Calibri"/>
                <a:cs typeface="Calibri"/>
              </a:rPr>
              <a:t>услугах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16" name="object 16" descr=""/>
          <p:cNvGrpSpPr/>
          <p:nvPr/>
        </p:nvGrpSpPr>
        <p:grpSpPr>
          <a:xfrm>
            <a:off x="4843145" y="5489321"/>
            <a:ext cx="3860800" cy="838835"/>
            <a:chOff x="4843145" y="5489321"/>
            <a:chExt cx="3860800" cy="838835"/>
          </a:xfrm>
        </p:grpSpPr>
        <p:pic>
          <p:nvPicPr>
            <p:cNvPr id="17" name="object 17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846320" y="5492496"/>
              <a:ext cx="3854196" cy="832104"/>
            </a:xfrm>
            <a:prstGeom prst="rect">
              <a:avLst/>
            </a:prstGeom>
          </p:spPr>
        </p:pic>
        <p:sp>
          <p:nvSpPr>
            <p:cNvPr id="18" name="object 18" descr=""/>
            <p:cNvSpPr/>
            <p:nvPr/>
          </p:nvSpPr>
          <p:spPr>
            <a:xfrm>
              <a:off x="4846320" y="5492496"/>
              <a:ext cx="3854450" cy="832485"/>
            </a:xfrm>
            <a:custGeom>
              <a:avLst/>
              <a:gdLst/>
              <a:ahLst/>
              <a:cxnLst/>
              <a:rect l="l" t="t" r="r" b="b"/>
              <a:pathLst>
                <a:path w="3854450" h="832485">
                  <a:moveTo>
                    <a:pt x="0" y="83184"/>
                  </a:moveTo>
                  <a:lnTo>
                    <a:pt x="7578" y="50792"/>
                  </a:lnTo>
                  <a:lnTo>
                    <a:pt x="28241" y="24352"/>
                  </a:lnTo>
                  <a:lnTo>
                    <a:pt x="58882" y="6532"/>
                  </a:lnTo>
                  <a:lnTo>
                    <a:pt x="96392" y="0"/>
                  </a:lnTo>
                  <a:lnTo>
                    <a:pt x="3757803" y="0"/>
                  </a:lnTo>
                  <a:lnTo>
                    <a:pt x="3795313" y="6532"/>
                  </a:lnTo>
                  <a:lnTo>
                    <a:pt x="3825954" y="24352"/>
                  </a:lnTo>
                  <a:lnTo>
                    <a:pt x="3846617" y="50792"/>
                  </a:lnTo>
                  <a:lnTo>
                    <a:pt x="3854196" y="83184"/>
                  </a:lnTo>
                  <a:lnTo>
                    <a:pt x="3854196" y="748893"/>
                  </a:lnTo>
                  <a:lnTo>
                    <a:pt x="3846617" y="781285"/>
                  </a:lnTo>
                  <a:lnTo>
                    <a:pt x="3825954" y="807734"/>
                  </a:lnTo>
                  <a:lnTo>
                    <a:pt x="3795313" y="825565"/>
                  </a:lnTo>
                  <a:lnTo>
                    <a:pt x="3757803" y="832103"/>
                  </a:lnTo>
                  <a:lnTo>
                    <a:pt x="96392" y="832103"/>
                  </a:lnTo>
                  <a:lnTo>
                    <a:pt x="58882" y="825565"/>
                  </a:lnTo>
                  <a:lnTo>
                    <a:pt x="28241" y="807734"/>
                  </a:lnTo>
                  <a:lnTo>
                    <a:pt x="7578" y="781285"/>
                  </a:lnTo>
                  <a:lnTo>
                    <a:pt x="0" y="748893"/>
                  </a:lnTo>
                  <a:lnTo>
                    <a:pt x="0" y="83184"/>
                  </a:lnTo>
                  <a:close/>
                </a:path>
              </a:pathLst>
            </a:custGeom>
            <a:ln w="635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9" name="object 19" descr=""/>
          <p:cNvSpPr txBox="1"/>
          <p:nvPr/>
        </p:nvSpPr>
        <p:spPr>
          <a:xfrm>
            <a:off x="5110353" y="5704738"/>
            <a:ext cx="3326765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10" b="1">
                <a:latin typeface="Calibri"/>
                <a:cs typeface="Calibri"/>
              </a:rPr>
              <a:t>Межведомственное</a:t>
            </a:r>
            <a:r>
              <a:rPr dirty="0" sz="1600" spc="-70" b="1">
                <a:latin typeface="Calibri"/>
                <a:cs typeface="Calibri"/>
              </a:rPr>
              <a:t> </a:t>
            </a:r>
            <a:r>
              <a:rPr dirty="0" sz="1600" spc="-10" b="1">
                <a:latin typeface="Calibri"/>
                <a:cs typeface="Calibri"/>
              </a:rPr>
              <a:t>взаимодействие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20" name="object 20" descr=""/>
          <p:cNvGrpSpPr/>
          <p:nvPr/>
        </p:nvGrpSpPr>
        <p:grpSpPr>
          <a:xfrm>
            <a:off x="4817236" y="2090801"/>
            <a:ext cx="3859529" cy="838835"/>
            <a:chOff x="4817236" y="2090801"/>
            <a:chExt cx="3859529" cy="838835"/>
          </a:xfrm>
        </p:grpSpPr>
        <p:pic>
          <p:nvPicPr>
            <p:cNvPr id="21" name="object 21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820411" y="2093976"/>
              <a:ext cx="3852671" cy="832103"/>
            </a:xfrm>
            <a:prstGeom prst="rect">
              <a:avLst/>
            </a:prstGeom>
          </p:spPr>
        </p:pic>
        <p:sp>
          <p:nvSpPr>
            <p:cNvPr id="22" name="object 22" descr=""/>
            <p:cNvSpPr/>
            <p:nvPr/>
          </p:nvSpPr>
          <p:spPr>
            <a:xfrm>
              <a:off x="4820411" y="2093976"/>
              <a:ext cx="3853179" cy="832485"/>
            </a:xfrm>
            <a:custGeom>
              <a:avLst/>
              <a:gdLst/>
              <a:ahLst/>
              <a:cxnLst/>
              <a:rect l="l" t="t" r="r" b="b"/>
              <a:pathLst>
                <a:path w="3853179" h="832485">
                  <a:moveTo>
                    <a:pt x="0" y="83185"/>
                  </a:moveTo>
                  <a:lnTo>
                    <a:pt x="7576" y="50792"/>
                  </a:lnTo>
                  <a:lnTo>
                    <a:pt x="28225" y="24352"/>
                  </a:lnTo>
                  <a:lnTo>
                    <a:pt x="58828" y="6532"/>
                  </a:lnTo>
                  <a:lnTo>
                    <a:pt x="96265" y="0"/>
                  </a:lnTo>
                  <a:lnTo>
                    <a:pt x="3756406" y="0"/>
                  </a:lnTo>
                  <a:lnTo>
                    <a:pt x="3793843" y="6532"/>
                  </a:lnTo>
                  <a:lnTo>
                    <a:pt x="3824446" y="24352"/>
                  </a:lnTo>
                  <a:lnTo>
                    <a:pt x="3845095" y="50792"/>
                  </a:lnTo>
                  <a:lnTo>
                    <a:pt x="3852671" y="83185"/>
                  </a:lnTo>
                  <a:lnTo>
                    <a:pt x="3852671" y="748919"/>
                  </a:lnTo>
                  <a:lnTo>
                    <a:pt x="3845095" y="781311"/>
                  </a:lnTo>
                  <a:lnTo>
                    <a:pt x="3824446" y="807751"/>
                  </a:lnTo>
                  <a:lnTo>
                    <a:pt x="3793843" y="825571"/>
                  </a:lnTo>
                  <a:lnTo>
                    <a:pt x="3756406" y="832103"/>
                  </a:lnTo>
                  <a:lnTo>
                    <a:pt x="96265" y="832103"/>
                  </a:lnTo>
                  <a:lnTo>
                    <a:pt x="58828" y="825571"/>
                  </a:lnTo>
                  <a:lnTo>
                    <a:pt x="28225" y="807751"/>
                  </a:lnTo>
                  <a:lnTo>
                    <a:pt x="7576" y="781311"/>
                  </a:lnTo>
                  <a:lnTo>
                    <a:pt x="0" y="748919"/>
                  </a:lnTo>
                  <a:lnTo>
                    <a:pt x="0" y="83185"/>
                  </a:lnTo>
                  <a:close/>
                </a:path>
              </a:pathLst>
            </a:custGeom>
            <a:ln w="6349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3" name="object 23" descr=""/>
          <p:cNvSpPr txBox="1"/>
          <p:nvPr/>
        </p:nvSpPr>
        <p:spPr>
          <a:xfrm>
            <a:off x="5022341" y="2241930"/>
            <a:ext cx="3446779" cy="488315"/>
          </a:xfrm>
          <a:prstGeom prst="rect">
            <a:avLst/>
          </a:prstGeom>
        </p:spPr>
        <p:txBody>
          <a:bodyPr wrap="square" lIns="0" tIns="39370" rIns="0" bIns="0" rtlCol="0" vert="horz">
            <a:spAutoFit/>
          </a:bodyPr>
          <a:lstStyle/>
          <a:p>
            <a:pPr marL="1402715" marR="5080" indent="-1390650">
              <a:lnSpc>
                <a:spcPts val="1730"/>
              </a:lnSpc>
              <a:spcBef>
                <a:spcPts val="310"/>
              </a:spcBef>
            </a:pPr>
            <a:r>
              <a:rPr dirty="0" sz="1600" spc="-10" b="1">
                <a:latin typeface="Calibri"/>
                <a:cs typeface="Calibri"/>
              </a:rPr>
              <a:t>Выявление</a:t>
            </a:r>
            <a:r>
              <a:rPr dirty="0" sz="1600" spc="-15" b="1">
                <a:latin typeface="Calibri"/>
                <a:cs typeface="Calibri"/>
              </a:rPr>
              <a:t> </a:t>
            </a:r>
            <a:r>
              <a:rPr dirty="0" sz="1600" spc="-10" b="1">
                <a:latin typeface="Calibri"/>
                <a:cs typeface="Calibri"/>
              </a:rPr>
              <a:t>потребности</a:t>
            </a:r>
            <a:r>
              <a:rPr dirty="0" sz="1600" spc="5" b="1">
                <a:latin typeface="Calibri"/>
                <a:cs typeface="Calibri"/>
              </a:rPr>
              <a:t> </a:t>
            </a:r>
            <a:r>
              <a:rPr dirty="0" sz="1600" b="1">
                <a:latin typeface="Calibri"/>
                <a:cs typeface="Calibri"/>
              </a:rPr>
              <a:t>в</a:t>
            </a:r>
            <a:r>
              <a:rPr dirty="0" sz="1600" spc="5" b="1">
                <a:latin typeface="Calibri"/>
                <a:cs typeface="Calibri"/>
              </a:rPr>
              <a:t> </a:t>
            </a:r>
            <a:r>
              <a:rPr dirty="0" sz="1600" spc="-10" b="1">
                <a:latin typeface="Calibri"/>
                <a:cs typeface="Calibri"/>
              </a:rPr>
              <a:t>социальных услугах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24" name="object 24" descr=""/>
          <p:cNvGrpSpPr/>
          <p:nvPr/>
        </p:nvGrpSpPr>
        <p:grpSpPr>
          <a:xfrm>
            <a:off x="4817236" y="3213989"/>
            <a:ext cx="3859529" cy="838835"/>
            <a:chOff x="4817236" y="3213989"/>
            <a:chExt cx="3859529" cy="838835"/>
          </a:xfrm>
        </p:grpSpPr>
        <p:pic>
          <p:nvPicPr>
            <p:cNvPr id="25" name="object 25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820411" y="3217164"/>
              <a:ext cx="3852671" cy="832104"/>
            </a:xfrm>
            <a:prstGeom prst="rect">
              <a:avLst/>
            </a:prstGeom>
          </p:spPr>
        </p:pic>
        <p:sp>
          <p:nvSpPr>
            <p:cNvPr id="26" name="object 26" descr=""/>
            <p:cNvSpPr/>
            <p:nvPr/>
          </p:nvSpPr>
          <p:spPr>
            <a:xfrm>
              <a:off x="4820411" y="3217164"/>
              <a:ext cx="3853179" cy="832485"/>
            </a:xfrm>
            <a:custGeom>
              <a:avLst/>
              <a:gdLst/>
              <a:ahLst/>
              <a:cxnLst/>
              <a:rect l="l" t="t" r="r" b="b"/>
              <a:pathLst>
                <a:path w="3853179" h="832485">
                  <a:moveTo>
                    <a:pt x="0" y="83185"/>
                  </a:moveTo>
                  <a:lnTo>
                    <a:pt x="7576" y="50792"/>
                  </a:lnTo>
                  <a:lnTo>
                    <a:pt x="28225" y="24352"/>
                  </a:lnTo>
                  <a:lnTo>
                    <a:pt x="58828" y="6532"/>
                  </a:lnTo>
                  <a:lnTo>
                    <a:pt x="96265" y="0"/>
                  </a:lnTo>
                  <a:lnTo>
                    <a:pt x="3756406" y="0"/>
                  </a:lnTo>
                  <a:lnTo>
                    <a:pt x="3793843" y="6532"/>
                  </a:lnTo>
                  <a:lnTo>
                    <a:pt x="3824446" y="24352"/>
                  </a:lnTo>
                  <a:lnTo>
                    <a:pt x="3845095" y="50792"/>
                  </a:lnTo>
                  <a:lnTo>
                    <a:pt x="3852671" y="83185"/>
                  </a:lnTo>
                  <a:lnTo>
                    <a:pt x="3852671" y="748919"/>
                  </a:lnTo>
                  <a:lnTo>
                    <a:pt x="3845095" y="781311"/>
                  </a:lnTo>
                  <a:lnTo>
                    <a:pt x="3824446" y="807751"/>
                  </a:lnTo>
                  <a:lnTo>
                    <a:pt x="3793843" y="825571"/>
                  </a:lnTo>
                  <a:lnTo>
                    <a:pt x="3756406" y="832104"/>
                  </a:lnTo>
                  <a:lnTo>
                    <a:pt x="96265" y="832104"/>
                  </a:lnTo>
                  <a:lnTo>
                    <a:pt x="58828" y="825571"/>
                  </a:lnTo>
                  <a:lnTo>
                    <a:pt x="28225" y="807751"/>
                  </a:lnTo>
                  <a:lnTo>
                    <a:pt x="7576" y="781311"/>
                  </a:lnTo>
                  <a:lnTo>
                    <a:pt x="0" y="748919"/>
                  </a:lnTo>
                  <a:lnTo>
                    <a:pt x="0" y="83185"/>
                  </a:lnTo>
                  <a:close/>
                </a:path>
              </a:pathLst>
            </a:custGeom>
            <a:ln w="635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7" name="object 27" descr=""/>
          <p:cNvSpPr txBox="1"/>
          <p:nvPr/>
        </p:nvSpPr>
        <p:spPr>
          <a:xfrm>
            <a:off x="4933950" y="3365373"/>
            <a:ext cx="3623945" cy="48831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ctr">
              <a:lnSpc>
                <a:spcPts val="1825"/>
              </a:lnSpc>
              <a:spcBef>
                <a:spcPts val="95"/>
              </a:spcBef>
            </a:pPr>
            <a:r>
              <a:rPr dirty="0" sz="1600" spc="-20" b="1">
                <a:latin typeface="Calibri"/>
                <a:cs typeface="Calibri"/>
              </a:rPr>
              <a:t>Консультирование</a:t>
            </a:r>
            <a:r>
              <a:rPr dirty="0" sz="1600" spc="-15" b="1">
                <a:latin typeface="Calibri"/>
                <a:cs typeface="Calibri"/>
              </a:rPr>
              <a:t> </a:t>
            </a:r>
            <a:r>
              <a:rPr dirty="0" sz="1600" b="1">
                <a:latin typeface="Calibri"/>
                <a:cs typeface="Calibri"/>
              </a:rPr>
              <a:t>граждан по</a:t>
            </a:r>
            <a:r>
              <a:rPr dirty="0" sz="1600" spc="-10" b="1">
                <a:latin typeface="Calibri"/>
                <a:cs typeface="Calibri"/>
              </a:rPr>
              <a:t> телефону</a:t>
            </a:r>
            <a:endParaRPr sz="1600">
              <a:latin typeface="Calibri"/>
              <a:cs typeface="Calibri"/>
            </a:endParaRPr>
          </a:p>
          <a:p>
            <a:pPr algn="ctr" marL="2540">
              <a:lnSpc>
                <a:spcPts val="1825"/>
              </a:lnSpc>
            </a:pPr>
            <a:r>
              <a:rPr dirty="0" sz="1600" spc="-10" b="1">
                <a:latin typeface="Calibri"/>
                <a:cs typeface="Calibri"/>
              </a:rPr>
              <a:t>«горячей</a:t>
            </a:r>
            <a:r>
              <a:rPr dirty="0" sz="1600" spc="-15" b="1">
                <a:latin typeface="Calibri"/>
                <a:cs typeface="Calibri"/>
              </a:rPr>
              <a:t> </a:t>
            </a:r>
            <a:r>
              <a:rPr dirty="0" sz="1600" spc="-10" b="1">
                <a:latin typeface="Calibri"/>
                <a:cs typeface="Calibri"/>
              </a:rPr>
              <a:t>линии»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28" name="object 28" descr=""/>
          <p:cNvGrpSpPr/>
          <p:nvPr/>
        </p:nvGrpSpPr>
        <p:grpSpPr>
          <a:xfrm>
            <a:off x="4817236" y="4337177"/>
            <a:ext cx="3859529" cy="974090"/>
            <a:chOff x="4817236" y="4337177"/>
            <a:chExt cx="3859529" cy="974090"/>
          </a:xfrm>
        </p:grpSpPr>
        <p:pic>
          <p:nvPicPr>
            <p:cNvPr id="29" name="object 29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820411" y="4340352"/>
              <a:ext cx="3852671" cy="967740"/>
            </a:xfrm>
            <a:prstGeom prst="rect">
              <a:avLst/>
            </a:prstGeom>
          </p:spPr>
        </p:pic>
        <p:sp>
          <p:nvSpPr>
            <p:cNvPr id="30" name="object 30" descr=""/>
            <p:cNvSpPr/>
            <p:nvPr/>
          </p:nvSpPr>
          <p:spPr>
            <a:xfrm>
              <a:off x="4820411" y="4340352"/>
              <a:ext cx="3853179" cy="967740"/>
            </a:xfrm>
            <a:custGeom>
              <a:avLst/>
              <a:gdLst/>
              <a:ahLst/>
              <a:cxnLst/>
              <a:rect l="l" t="t" r="r" b="b"/>
              <a:pathLst>
                <a:path w="3853179" h="967739">
                  <a:moveTo>
                    <a:pt x="0" y="96774"/>
                  </a:moveTo>
                  <a:lnTo>
                    <a:pt x="7576" y="59096"/>
                  </a:lnTo>
                  <a:lnTo>
                    <a:pt x="28225" y="28336"/>
                  </a:lnTo>
                  <a:lnTo>
                    <a:pt x="58828" y="7602"/>
                  </a:lnTo>
                  <a:lnTo>
                    <a:pt x="96265" y="0"/>
                  </a:lnTo>
                  <a:lnTo>
                    <a:pt x="3756406" y="0"/>
                  </a:lnTo>
                  <a:lnTo>
                    <a:pt x="3793843" y="7602"/>
                  </a:lnTo>
                  <a:lnTo>
                    <a:pt x="3824446" y="28336"/>
                  </a:lnTo>
                  <a:lnTo>
                    <a:pt x="3845095" y="59096"/>
                  </a:lnTo>
                  <a:lnTo>
                    <a:pt x="3852671" y="96774"/>
                  </a:lnTo>
                  <a:lnTo>
                    <a:pt x="3852671" y="870966"/>
                  </a:lnTo>
                  <a:lnTo>
                    <a:pt x="3845095" y="908643"/>
                  </a:lnTo>
                  <a:lnTo>
                    <a:pt x="3824446" y="939403"/>
                  </a:lnTo>
                  <a:lnTo>
                    <a:pt x="3793843" y="960137"/>
                  </a:lnTo>
                  <a:lnTo>
                    <a:pt x="3756406" y="967740"/>
                  </a:lnTo>
                  <a:lnTo>
                    <a:pt x="96265" y="967740"/>
                  </a:lnTo>
                  <a:lnTo>
                    <a:pt x="58828" y="960137"/>
                  </a:lnTo>
                  <a:lnTo>
                    <a:pt x="28225" y="939403"/>
                  </a:lnTo>
                  <a:lnTo>
                    <a:pt x="7576" y="908643"/>
                  </a:lnTo>
                  <a:lnTo>
                    <a:pt x="0" y="870966"/>
                  </a:lnTo>
                  <a:lnTo>
                    <a:pt x="0" y="96774"/>
                  </a:lnTo>
                  <a:close/>
                </a:path>
              </a:pathLst>
            </a:custGeom>
            <a:ln w="635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1" name="object 31" descr=""/>
          <p:cNvSpPr txBox="1"/>
          <p:nvPr/>
        </p:nvSpPr>
        <p:spPr>
          <a:xfrm>
            <a:off x="4891278" y="4336796"/>
            <a:ext cx="3710304" cy="92773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ctr">
              <a:lnSpc>
                <a:spcPts val="1825"/>
              </a:lnSpc>
              <a:spcBef>
                <a:spcPts val="95"/>
              </a:spcBef>
            </a:pPr>
            <a:r>
              <a:rPr dirty="0" sz="1600" spc="-10" b="1">
                <a:latin typeface="Calibri"/>
                <a:cs typeface="Calibri"/>
              </a:rPr>
              <a:t>Координация</a:t>
            </a:r>
            <a:r>
              <a:rPr dirty="0" sz="1600" spc="-30" b="1">
                <a:latin typeface="Calibri"/>
                <a:cs typeface="Calibri"/>
              </a:rPr>
              <a:t> </a:t>
            </a:r>
            <a:r>
              <a:rPr dirty="0" sz="1600" b="1">
                <a:latin typeface="Calibri"/>
                <a:cs typeface="Calibri"/>
              </a:rPr>
              <a:t>работы</a:t>
            </a:r>
            <a:r>
              <a:rPr dirty="0" sz="1600" spc="-30" b="1">
                <a:latin typeface="Calibri"/>
                <a:cs typeface="Calibri"/>
              </a:rPr>
              <a:t> </a:t>
            </a:r>
            <a:r>
              <a:rPr dirty="0" sz="1600" b="1">
                <a:latin typeface="Calibri"/>
                <a:cs typeface="Calibri"/>
              </a:rPr>
              <a:t>по</a:t>
            </a:r>
            <a:r>
              <a:rPr dirty="0" sz="1600" spc="-40" b="1">
                <a:latin typeface="Calibri"/>
                <a:cs typeface="Calibri"/>
              </a:rPr>
              <a:t> </a:t>
            </a:r>
            <a:r>
              <a:rPr dirty="0" sz="1600" spc="-10" b="1">
                <a:latin typeface="Calibri"/>
                <a:cs typeface="Calibri"/>
              </a:rPr>
              <a:t>сопровождению</a:t>
            </a:r>
            <a:endParaRPr sz="1600">
              <a:latin typeface="Calibri"/>
              <a:cs typeface="Calibri"/>
            </a:endParaRPr>
          </a:p>
          <a:p>
            <a:pPr algn="ctr">
              <a:lnSpc>
                <a:spcPts val="1730"/>
              </a:lnSpc>
            </a:pPr>
            <a:r>
              <a:rPr dirty="0" sz="1600" b="1">
                <a:latin typeface="Calibri"/>
                <a:cs typeface="Calibri"/>
              </a:rPr>
              <a:t>граждан,</a:t>
            </a:r>
            <a:r>
              <a:rPr dirty="0" sz="1600" spc="-40" b="1">
                <a:latin typeface="Calibri"/>
                <a:cs typeface="Calibri"/>
              </a:rPr>
              <a:t> </a:t>
            </a:r>
            <a:r>
              <a:rPr dirty="0" sz="1600" spc="-10" b="1">
                <a:latin typeface="Calibri"/>
                <a:cs typeface="Calibri"/>
              </a:rPr>
              <a:t>относящихся</a:t>
            </a:r>
            <a:r>
              <a:rPr dirty="0" sz="1600" spc="-15" b="1">
                <a:latin typeface="Calibri"/>
                <a:cs typeface="Calibri"/>
              </a:rPr>
              <a:t> </a:t>
            </a:r>
            <a:r>
              <a:rPr dirty="0" sz="1600" b="1">
                <a:latin typeface="Calibri"/>
                <a:cs typeface="Calibri"/>
              </a:rPr>
              <a:t>к</a:t>
            </a:r>
            <a:r>
              <a:rPr dirty="0" sz="1600" spc="-50" b="1">
                <a:latin typeface="Calibri"/>
                <a:cs typeface="Calibri"/>
              </a:rPr>
              <a:t> </a:t>
            </a:r>
            <a:r>
              <a:rPr dirty="0" sz="1600" spc="-10" b="1">
                <a:latin typeface="Calibri"/>
                <a:cs typeface="Calibri"/>
              </a:rPr>
              <a:t>категории</a:t>
            </a:r>
            <a:endParaRPr sz="1600">
              <a:latin typeface="Calibri"/>
              <a:cs typeface="Calibri"/>
            </a:endParaRPr>
          </a:p>
          <a:p>
            <a:pPr algn="ctr" marL="81280" marR="74295">
              <a:lnSpc>
                <a:spcPts val="1730"/>
              </a:lnSpc>
              <a:spcBef>
                <a:spcPts val="120"/>
              </a:spcBef>
            </a:pPr>
            <a:r>
              <a:rPr dirty="0" sz="1600" b="1">
                <a:latin typeface="Calibri"/>
                <a:cs typeface="Calibri"/>
              </a:rPr>
              <a:t>«группа</a:t>
            </a:r>
            <a:r>
              <a:rPr dirty="0" sz="1600" spc="-45" b="1">
                <a:latin typeface="Calibri"/>
                <a:cs typeface="Calibri"/>
              </a:rPr>
              <a:t> </a:t>
            </a:r>
            <a:r>
              <a:rPr dirty="0" sz="1600" b="1">
                <a:latin typeface="Calibri"/>
                <a:cs typeface="Calibri"/>
              </a:rPr>
              <a:t>риска»,</a:t>
            </a:r>
            <a:r>
              <a:rPr dirty="0" sz="1600" spc="-35" b="1">
                <a:latin typeface="Calibri"/>
                <a:cs typeface="Calibri"/>
              </a:rPr>
              <a:t> </a:t>
            </a:r>
            <a:r>
              <a:rPr dirty="0" sz="1600" spc="-10" b="1">
                <a:latin typeface="Calibri"/>
                <a:cs typeface="Calibri"/>
              </a:rPr>
              <a:t>ветеранов</a:t>
            </a:r>
            <a:r>
              <a:rPr dirty="0" sz="1600" spc="-55" b="1">
                <a:latin typeface="Calibri"/>
                <a:cs typeface="Calibri"/>
              </a:rPr>
              <a:t> </a:t>
            </a:r>
            <a:r>
              <a:rPr dirty="0" sz="1600" b="1">
                <a:latin typeface="Calibri"/>
                <a:cs typeface="Calibri"/>
              </a:rPr>
              <a:t>и</a:t>
            </a:r>
            <a:r>
              <a:rPr dirty="0" sz="1600" spc="-35" b="1">
                <a:latin typeface="Calibri"/>
                <a:cs typeface="Calibri"/>
              </a:rPr>
              <a:t> </a:t>
            </a:r>
            <a:r>
              <a:rPr dirty="0" sz="1600" spc="-10" b="1">
                <a:latin typeface="Calibri"/>
                <a:cs typeface="Calibri"/>
              </a:rPr>
              <a:t>инвалидов </a:t>
            </a:r>
            <a:r>
              <a:rPr dirty="0" sz="1600" spc="-25" b="1">
                <a:latin typeface="Calibri"/>
                <a:cs typeface="Calibri"/>
              </a:rPr>
              <a:t>ВОВ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32" name="object 32" descr=""/>
          <p:cNvGrpSpPr/>
          <p:nvPr/>
        </p:nvGrpSpPr>
        <p:grpSpPr>
          <a:xfrm>
            <a:off x="470788" y="5489321"/>
            <a:ext cx="3859529" cy="838835"/>
            <a:chOff x="470788" y="5489321"/>
            <a:chExt cx="3859529" cy="838835"/>
          </a:xfrm>
        </p:grpSpPr>
        <p:pic>
          <p:nvPicPr>
            <p:cNvPr id="33" name="object 33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73963" y="5492496"/>
              <a:ext cx="3852672" cy="832104"/>
            </a:xfrm>
            <a:prstGeom prst="rect">
              <a:avLst/>
            </a:prstGeom>
          </p:spPr>
        </p:pic>
        <p:sp>
          <p:nvSpPr>
            <p:cNvPr id="34" name="object 34" descr=""/>
            <p:cNvSpPr/>
            <p:nvPr/>
          </p:nvSpPr>
          <p:spPr>
            <a:xfrm>
              <a:off x="473963" y="5492496"/>
              <a:ext cx="3853179" cy="832485"/>
            </a:xfrm>
            <a:custGeom>
              <a:avLst/>
              <a:gdLst/>
              <a:ahLst/>
              <a:cxnLst/>
              <a:rect l="l" t="t" r="r" b="b"/>
              <a:pathLst>
                <a:path w="3853179" h="832485">
                  <a:moveTo>
                    <a:pt x="0" y="83184"/>
                  </a:moveTo>
                  <a:lnTo>
                    <a:pt x="7568" y="50792"/>
                  </a:lnTo>
                  <a:lnTo>
                    <a:pt x="28208" y="24352"/>
                  </a:lnTo>
                  <a:lnTo>
                    <a:pt x="58823" y="6532"/>
                  </a:lnTo>
                  <a:lnTo>
                    <a:pt x="96316" y="0"/>
                  </a:lnTo>
                  <a:lnTo>
                    <a:pt x="3756406" y="0"/>
                  </a:lnTo>
                  <a:lnTo>
                    <a:pt x="3793843" y="6532"/>
                  </a:lnTo>
                  <a:lnTo>
                    <a:pt x="3824446" y="24352"/>
                  </a:lnTo>
                  <a:lnTo>
                    <a:pt x="3845095" y="50792"/>
                  </a:lnTo>
                  <a:lnTo>
                    <a:pt x="3852672" y="83184"/>
                  </a:lnTo>
                  <a:lnTo>
                    <a:pt x="3852672" y="748893"/>
                  </a:lnTo>
                  <a:lnTo>
                    <a:pt x="3845095" y="781285"/>
                  </a:lnTo>
                  <a:lnTo>
                    <a:pt x="3824446" y="807734"/>
                  </a:lnTo>
                  <a:lnTo>
                    <a:pt x="3793843" y="825565"/>
                  </a:lnTo>
                  <a:lnTo>
                    <a:pt x="3756406" y="832103"/>
                  </a:lnTo>
                  <a:lnTo>
                    <a:pt x="96316" y="832103"/>
                  </a:lnTo>
                  <a:lnTo>
                    <a:pt x="58823" y="825565"/>
                  </a:lnTo>
                  <a:lnTo>
                    <a:pt x="28208" y="807734"/>
                  </a:lnTo>
                  <a:lnTo>
                    <a:pt x="7568" y="781285"/>
                  </a:lnTo>
                  <a:lnTo>
                    <a:pt x="0" y="748893"/>
                  </a:lnTo>
                  <a:lnTo>
                    <a:pt x="0" y="83184"/>
                  </a:lnTo>
                  <a:close/>
                </a:path>
              </a:pathLst>
            </a:custGeom>
            <a:ln w="635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5" name="object 35" descr=""/>
          <p:cNvSpPr txBox="1"/>
          <p:nvPr/>
        </p:nvSpPr>
        <p:spPr>
          <a:xfrm>
            <a:off x="603910" y="5705043"/>
            <a:ext cx="3514090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10" b="1">
                <a:latin typeface="Calibri"/>
                <a:cs typeface="Calibri"/>
              </a:rPr>
              <a:t>Содействие</a:t>
            </a:r>
            <a:r>
              <a:rPr dirty="0" sz="1600" spc="-30" b="1">
                <a:latin typeface="Calibri"/>
                <a:cs typeface="Calibri"/>
              </a:rPr>
              <a:t> </a:t>
            </a:r>
            <a:r>
              <a:rPr dirty="0" sz="1600" b="1">
                <a:latin typeface="Calibri"/>
                <a:cs typeface="Calibri"/>
              </a:rPr>
              <a:t>в</a:t>
            </a:r>
            <a:r>
              <a:rPr dirty="0" sz="1600" spc="-35" b="1">
                <a:latin typeface="Calibri"/>
                <a:cs typeface="Calibri"/>
              </a:rPr>
              <a:t> </a:t>
            </a:r>
            <a:r>
              <a:rPr dirty="0" sz="1600" b="1">
                <a:latin typeface="Calibri"/>
                <a:cs typeface="Calibri"/>
              </a:rPr>
              <a:t>оформлении</a:t>
            </a:r>
            <a:r>
              <a:rPr dirty="0" sz="1600" spc="-45" b="1">
                <a:latin typeface="Calibri"/>
                <a:cs typeface="Calibri"/>
              </a:rPr>
              <a:t> </a:t>
            </a:r>
            <a:r>
              <a:rPr dirty="0" sz="1600" spc="-10" b="1">
                <a:latin typeface="Calibri"/>
                <a:cs typeface="Calibri"/>
              </a:rPr>
              <a:t>документов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36" name="object 36" descr=""/>
          <p:cNvSpPr/>
          <p:nvPr/>
        </p:nvSpPr>
        <p:spPr>
          <a:xfrm>
            <a:off x="0" y="0"/>
            <a:ext cx="9144000" cy="1053465"/>
          </a:xfrm>
          <a:custGeom>
            <a:avLst/>
            <a:gdLst/>
            <a:ahLst/>
            <a:cxnLst/>
            <a:rect l="l" t="t" r="r" b="b"/>
            <a:pathLst>
              <a:path w="9144000" h="1053465">
                <a:moveTo>
                  <a:pt x="9144000" y="0"/>
                </a:moveTo>
                <a:lnTo>
                  <a:pt x="0" y="0"/>
                </a:lnTo>
                <a:lnTo>
                  <a:pt x="0" y="1053084"/>
                </a:lnTo>
                <a:lnTo>
                  <a:pt x="9144000" y="1053084"/>
                </a:lnTo>
                <a:lnTo>
                  <a:pt x="9144000" y="0"/>
                </a:lnTo>
                <a:close/>
              </a:path>
            </a:pathLst>
          </a:custGeom>
          <a:solidFill>
            <a:srgbClr val="189B8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 txBox="1">
            <a:spLocks noGrp="1"/>
          </p:cNvSpPr>
          <p:nvPr>
            <p:ph type="title"/>
          </p:nvPr>
        </p:nvSpPr>
        <p:spPr>
          <a:xfrm>
            <a:off x="717295" y="66878"/>
            <a:ext cx="7929245" cy="836294"/>
          </a:xfrm>
          <a:prstGeom prst="rect"/>
        </p:spPr>
        <p:txBody>
          <a:bodyPr wrap="square" lIns="0" tIns="60325" rIns="0" bIns="0" rtlCol="0" vert="horz">
            <a:spAutoFit/>
          </a:bodyPr>
          <a:lstStyle/>
          <a:p>
            <a:pPr marL="1908810" marR="5080" indent="-1896110">
              <a:lnSpc>
                <a:spcPts val="3030"/>
              </a:lnSpc>
              <a:spcBef>
                <a:spcPts val="475"/>
              </a:spcBef>
            </a:pPr>
            <a:r>
              <a:rPr dirty="0" spc="-30"/>
              <a:t>Отделение</a:t>
            </a:r>
            <a:r>
              <a:rPr dirty="0" spc="-95"/>
              <a:t> </a:t>
            </a:r>
            <a:r>
              <a:rPr dirty="0" spc="-30"/>
              <a:t>приема</a:t>
            </a:r>
            <a:r>
              <a:rPr dirty="0" spc="-105"/>
              <a:t> </a:t>
            </a:r>
            <a:r>
              <a:rPr dirty="0" spc="-30"/>
              <a:t>граждан,</a:t>
            </a:r>
            <a:r>
              <a:rPr dirty="0" spc="-85"/>
              <a:t> </a:t>
            </a:r>
            <a:r>
              <a:rPr dirty="0" spc="-35"/>
              <a:t>обработки</a:t>
            </a:r>
            <a:r>
              <a:rPr dirty="0" spc="-100"/>
              <a:t> </a:t>
            </a:r>
            <a:r>
              <a:rPr dirty="0" spc="-10"/>
              <a:t>информации, </a:t>
            </a:r>
            <a:r>
              <a:rPr dirty="0" spc="-30"/>
              <a:t>анализа</a:t>
            </a:r>
            <a:r>
              <a:rPr dirty="0" spc="-100"/>
              <a:t> </a:t>
            </a:r>
            <a:r>
              <a:rPr dirty="0"/>
              <a:t>и</a:t>
            </a:r>
            <a:r>
              <a:rPr dirty="0" spc="-45"/>
              <a:t> </a:t>
            </a:r>
            <a:r>
              <a:rPr dirty="0" spc="-10"/>
              <a:t>прогнозирования</a:t>
            </a:r>
          </a:p>
        </p:txBody>
      </p:sp>
      <p:sp>
        <p:nvSpPr>
          <p:cNvPr id="39" name="object 39" descr=""/>
          <p:cNvSpPr txBox="1"/>
          <p:nvPr/>
        </p:nvSpPr>
        <p:spPr>
          <a:xfrm>
            <a:off x="8338693" y="6547967"/>
            <a:ext cx="307975" cy="2546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810"/>
              </a:lnSpc>
            </a:pPr>
            <a:fld id="{81D60167-4931-47E6-BA6A-407CBD079E47}" type="slidenum"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23</a:t>
            </a:fld>
            <a:endParaRPr sz="1800">
              <a:latin typeface="Calibri"/>
              <a:cs typeface="Calibri"/>
            </a:endParaRPr>
          </a:p>
        </p:txBody>
      </p:sp>
      <p:sp>
        <p:nvSpPr>
          <p:cNvPr id="38" name="object 38" descr=""/>
          <p:cNvSpPr txBox="1"/>
          <p:nvPr/>
        </p:nvSpPr>
        <p:spPr>
          <a:xfrm>
            <a:off x="330200" y="1089787"/>
            <a:ext cx="8421370" cy="879475"/>
          </a:xfrm>
          <a:prstGeom prst="rect">
            <a:avLst/>
          </a:prstGeom>
        </p:spPr>
        <p:txBody>
          <a:bodyPr wrap="square" lIns="0" tIns="47625" rIns="0" bIns="0" rtlCol="0" vert="horz">
            <a:spAutoFit/>
          </a:bodyPr>
          <a:lstStyle/>
          <a:p>
            <a:pPr algn="just" marL="12700" marR="5080">
              <a:lnSpc>
                <a:spcPts val="2160"/>
              </a:lnSpc>
              <a:spcBef>
                <a:spcPts val="375"/>
              </a:spcBef>
            </a:pPr>
            <a:r>
              <a:rPr dirty="0" sz="2000" spc="-10">
                <a:latin typeface="Calibri"/>
                <a:cs typeface="Calibri"/>
              </a:rPr>
              <a:t>Отделение</a:t>
            </a:r>
            <a:r>
              <a:rPr dirty="0" sz="2000" spc="5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оказывает</a:t>
            </a:r>
            <a:r>
              <a:rPr dirty="0" sz="2000" spc="-5">
                <a:latin typeface="Calibri"/>
                <a:cs typeface="Calibri"/>
              </a:rPr>
              <a:t> </a:t>
            </a:r>
            <a:r>
              <a:rPr dirty="0" sz="2000" spc="-10">
                <a:latin typeface="Calibri"/>
                <a:cs typeface="Calibri"/>
              </a:rPr>
              <a:t>информационно-</a:t>
            </a:r>
            <a:r>
              <a:rPr dirty="0" sz="2000" spc="-20">
                <a:latin typeface="Calibri"/>
                <a:cs typeface="Calibri"/>
              </a:rPr>
              <a:t>консультативную</a:t>
            </a:r>
            <a:r>
              <a:rPr dirty="0" sz="2000" spc="-35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помощь</a:t>
            </a:r>
            <a:r>
              <a:rPr dirty="0" sz="2000" spc="-35">
                <a:latin typeface="Calibri"/>
                <a:cs typeface="Calibri"/>
              </a:rPr>
              <a:t> </a:t>
            </a:r>
            <a:r>
              <a:rPr dirty="0" sz="2000" spc="-10">
                <a:latin typeface="Calibri"/>
                <a:cs typeface="Calibri"/>
              </a:rPr>
              <a:t>населению, </a:t>
            </a:r>
            <a:r>
              <a:rPr dirty="0" sz="2000">
                <a:latin typeface="Calibri"/>
                <a:cs typeface="Calibri"/>
              </a:rPr>
              <a:t>информирует</a:t>
            </a:r>
            <a:r>
              <a:rPr dirty="0" sz="2000" spc="-85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граждан</a:t>
            </a:r>
            <a:r>
              <a:rPr dirty="0" sz="2000" spc="-70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об</a:t>
            </a:r>
            <a:r>
              <a:rPr dirty="0" sz="2000" spc="-70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услугах,</a:t>
            </a:r>
            <a:r>
              <a:rPr dirty="0" sz="2000" spc="-65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оказываемых</a:t>
            </a:r>
            <a:r>
              <a:rPr dirty="0" sz="2000" spc="-50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центром,</a:t>
            </a:r>
            <a:r>
              <a:rPr dirty="0" sz="2000" spc="-50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ведет </a:t>
            </a:r>
            <a:r>
              <a:rPr dirty="0" sz="2000" spc="-10">
                <a:latin typeface="Calibri"/>
                <a:cs typeface="Calibri"/>
              </a:rPr>
              <a:t>профилакти- </a:t>
            </a:r>
            <a:r>
              <a:rPr dirty="0" sz="2000">
                <a:latin typeface="Calibri"/>
                <a:cs typeface="Calibri"/>
              </a:rPr>
              <a:t>ческую</a:t>
            </a:r>
            <a:r>
              <a:rPr dirty="0" sz="2000" spc="-20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и</a:t>
            </a:r>
            <a:r>
              <a:rPr dirty="0" sz="2000" spc="-15">
                <a:latin typeface="Calibri"/>
                <a:cs typeface="Calibri"/>
              </a:rPr>
              <a:t> </a:t>
            </a:r>
            <a:r>
              <a:rPr dirty="0" sz="2000" spc="-10">
                <a:latin typeface="Calibri"/>
                <a:cs typeface="Calibri"/>
              </a:rPr>
              <a:t>разъяснительную</a:t>
            </a:r>
            <a:r>
              <a:rPr dirty="0" sz="2000" spc="-30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работу</a:t>
            </a:r>
            <a:r>
              <a:rPr dirty="0" sz="2000" spc="-30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с </a:t>
            </a:r>
            <a:r>
              <a:rPr dirty="0" sz="2000" spc="-10">
                <a:latin typeface="Calibri"/>
                <a:cs typeface="Calibri"/>
              </a:rPr>
              <a:t>населением.</a:t>
            </a:r>
            <a:endParaRPr sz="2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8081771" y="6451091"/>
            <a:ext cx="916305" cy="407034"/>
          </a:xfrm>
          <a:custGeom>
            <a:avLst/>
            <a:gdLst/>
            <a:ahLst/>
            <a:cxnLst/>
            <a:rect l="l" t="t" r="r" b="b"/>
            <a:pathLst>
              <a:path w="916304" h="407034">
                <a:moveTo>
                  <a:pt x="915924" y="0"/>
                </a:moveTo>
                <a:lnTo>
                  <a:pt x="0" y="0"/>
                </a:lnTo>
                <a:lnTo>
                  <a:pt x="0" y="406908"/>
                </a:lnTo>
                <a:lnTo>
                  <a:pt x="915924" y="406908"/>
                </a:lnTo>
                <a:lnTo>
                  <a:pt x="915924" y="0"/>
                </a:lnTo>
                <a:close/>
              </a:path>
            </a:pathLst>
          </a:custGeom>
          <a:solidFill>
            <a:srgbClr val="189B8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/>
          <p:nvPr/>
        </p:nvSpPr>
        <p:spPr>
          <a:xfrm>
            <a:off x="0" y="0"/>
            <a:ext cx="9144000" cy="1053465"/>
          </a:xfrm>
          <a:custGeom>
            <a:avLst/>
            <a:gdLst/>
            <a:ahLst/>
            <a:cxnLst/>
            <a:rect l="l" t="t" r="r" b="b"/>
            <a:pathLst>
              <a:path w="9144000" h="1053465">
                <a:moveTo>
                  <a:pt x="9144000" y="0"/>
                </a:moveTo>
                <a:lnTo>
                  <a:pt x="0" y="0"/>
                </a:lnTo>
                <a:lnTo>
                  <a:pt x="0" y="1053084"/>
                </a:lnTo>
                <a:lnTo>
                  <a:pt x="9144000" y="1053084"/>
                </a:lnTo>
                <a:lnTo>
                  <a:pt x="9144000" y="0"/>
                </a:lnTo>
                <a:close/>
              </a:path>
            </a:pathLst>
          </a:custGeom>
          <a:solidFill>
            <a:srgbClr val="189B8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60960" rIns="0" bIns="0" rtlCol="0" vert="horz">
            <a:spAutoFit/>
          </a:bodyPr>
          <a:lstStyle/>
          <a:p>
            <a:pPr marL="2381885" marR="5080" indent="-1896745">
              <a:lnSpc>
                <a:spcPts val="3020"/>
              </a:lnSpc>
              <a:spcBef>
                <a:spcPts val="480"/>
              </a:spcBef>
            </a:pPr>
            <a:r>
              <a:rPr dirty="0" spc="-30"/>
              <a:t>Отделение</a:t>
            </a:r>
            <a:r>
              <a:rPr dirty="0" spc="-105"/>
              <a:t> </a:t>
            </a:r>
            <a:r>
              <a:rPr dirty="0" spc="-25"/>
              <a:t>приема</a:t>
            </a:r>
            <a:r>
              <a:rPr dirty="0" spc="-110"/>
              <a:t> </a:t>
            </a:r>
            <a:r>
              <a:rPr dirty="0" spc="-30"/>
              <a:t>граждан,</a:t>
            </a:r>
            <a:r>
              <a:rPr dirty="0" spc="-90"/>
              <a:t> </a:t>
            </a:r>
            <a:r>
              <a:rPr dirty="0" spc="-30"/>
              <a:t>обработки</a:t>
            </a:r>
            <a:r>
              <a:rPr dirty="0" spc="-110"/>
              <a:t> </a:t>
            </a:r>
            <a:r>
              <a:rPr dirty="0" spc="-10"/>
              <a:t>информации, </a:t>
            </a:r>
            <a:r>
              <a:rPr dirty="0" spc="-30"/>
              <a:t>анализа</a:t>
            </a:r>
            <a:r>
              <a:rPr dirty="0" spc="-100"/>
              <a:t> </a:t>
            </a:r>
            <a:r>
              <a:rPr dirty="0"/>
              <a:t>и</a:t>
            </a:r>
            <a:r>
              <a:rPr dirty="0" spc="-45"/>
              <a:t> </a:t>
            </a:r>
            <a:r>
              <a:rPr dirty="0" spc="-10"/>
              <a:t>прогнозирования</a:t>
            </a:r>
          </a:p>
        </p:txBody>
      </p:sp>
      <p:grpSp>
        <p:nvGrpSpPr>
          <p:cNvPr id="5" name="object 5" descr=""/>
          <p:cNvGrpSpPr/>
          <p:nvPr/>
        </p:nvGrpSpPr>
        <p:grpSpPr>
          <a:xfrm>
            <a:off x="0" y="2756916"/>
            <a:ext cx="3607435" cy="4101465"/>
            <a:chOff x="0" y="2756916"/>
            <a:chExt cx="3607435" cy="4101465"/>
          </a:xfrm>
        </p:grpSpPr>
        <p:pic>
          <p:nvPicPr>
            <p:cNvPr id="6" name="object 6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4125466"/>
              <a:ext cx="3529583" cy="2732530"/>
            </a:xfrm>
            <a:prstGeom prst="rect">
              <a:avLst/>
            </a:prstGeom>
          </p:spPr>
        </p:pic>
        <p:sp>
          <p:nvSpPr>
            <p:cNvPr id="7" name="object 7" descr=""/>
            <p:cNvSpPr/>
            <p:nvPr/>
          </p:nvSpPr>
          <p:spPr>
            <a:xfrm>
              <a:off x="76199" y="2756916"/>
              <a:ext cx="3531235" cy="1481455"/>
            </a:xfrm>
            <a:custGeom>
              <a:avLst/>
              <a:gdLst/>
              <a:ahLst/>
              <a:cxnLst/>
              <a:rect l="l" t="t" r="r" b="b"/>
              <a:pathLst>
                <a:path w="3531235" h="1481454">
                  <a:moveTo>
                    <a:pt x="3284220" y="0"/>
                  </a:moveTo>
                  <a:lnTo>
                    <a:pt x="246888" y="0"/>
                  </a:lnTo>
                  <a:lnTo>
                    <a:pt x="197132" y="5014"/>
                  </a:lnTo>
                  <a:lnTo>
                    <a:pt x="150790" y="19395"/>
                  </a:lnTo>
                  <a:lnTo>
                    <a:pt x="108852" y="42152"/>
                  </a:lnTo>
                  <a:lnTo>
                    <a:pt x="72313" y="72294"/>
                  </a:lnTo>
                  <a:lnTo>
                    <a:pt x="42165" y="108830"/>
                  </a:lnTo>
                  <a:lnTo>
                    <a:pt x="19402" y="150768"/>
                  </a:lnTo>
                  <a:lnTo>
                    <a:pt x="5016" y="197118"/>
                  </a:lnTo>
                  <a:lnTo>
                    <a:pt x="0" y="246887"/>
                  </a:lnTo>
                  <a:lnTo>
                    <a:pt x="0" y="1234440"/>
                  </a:lnTo>
                  <a:lnTo>
                    <a:pt x="5016" y="1284209"/>
                  </a:lnTo>
                  <a:lnTo>
                    <a:pt x="19402" y="1330559"/>
                  </a:lnTo>
                  <a:lnTo>
                    <a:pt x="42165" y="1372497"/>
                  </a:lnTo>
                  <a:lnTo>
                    <a:pt x="72313" y="1409033"/>
                  </a:lnTo>
                  <a:lnTo>
                    <a:pt x="108852" y="1439175"/>
                  </a:lnTo>
                  <a:lnTo>
                    <a:pt x="150790" y="1461932"/>
                  </a:lnTo>
                  <a:lnTo>
                    <a:pt x="197132" y="1476313"/>
                  </a:lnTo>
                  <a:lnTo>
                    <a:pt x="246888" y="1481328"/>
                  </a:lnTo>
                  <a:lnTo>
                    <a:pt x="3284220" y="1481328"/>
                  </a:lnTo>
                  <a:lnTo>
                    <a:pt x="3333989" y="1476313"/>
                  </a:lnTo>
                  <a:lnTo>
                    <a:pt x="3380339" y="1461932"/>
                  </a:lnTo>
                  <a:lnTo>
                    <a:pt x="3422277" y="1439175"/>
                  </a:lnTo>
                  <a:lnTo>
                    <a:pt x="3458813" y="1409033"/>
                  </a:lnTo>
                  <a:lnTo>
                    <a:pt x="3488955" y="1372497"/>
                  </a:lnTo>
                  <a:lnTo>
                    <a:pt x="3511712" y="1330559"/>
                  </a:lnTo>
                  <a:lnTo>
                    <a:pt x="3526093" y="1284209"/>
                  </a:lnTo>
                  <a:lnTo>
                    <a:pt x="3531108" y="1234440"/>
                  </a:lnTo>
                  <a:lnTo>
                    <a:pt x="3531108" y="246887"/>
                  </a:lnTo>
                  <a:lnTo>
                    <a:pt x="3526093" y="197118"/>
                  </a:lnTo>
                  <a:lnTo>
                    <a:pt x="3511712" y="150768"/>
                  </a:lnTo>
                  <a:lnTo>
                    <a:pt x="3488955" y="108830"/>
                  </a:lnTo>
                  <a:lnTo>
                    <a:pt x="3458813" y="72294"/>
                  </a:lnTo>
                  <a:lnTo>
                    <a:pt x="3422277" y="42152"/>
                  </a:lnTo>
                  <a:lnTo>
                    <a:pt x="3380339" y="19395"/>
                  </a:lnTo>
                  <a:lnTo>
                    <a:pt x="3333989" y="5014"/>
                  </a:lnTo>
                  <a:lnTo>
                    <a:pt x="3284220" y="0"/>
                  </a:lnTo>
                  <a:close/>
                </a:path>
              </a:pathLst>
            </a:custGeom>
            <a:solidFill>
              <a:srgbClr val="E1EFD9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8" name="object 8" descr=""/>
          <p:cNvGrpSpPr/>
          <p:nvPr/>
        </p:nvGrpSpPr>
        <p:grpSpPr>
          <a:xfrm>
            <a:off x="5970841" y="3380232"/>
            <a:ext cx="2559050" cy="2725420"/>
            <a:chOff x="5970841" y="3380232"/>
            <a:chExt cx="2559050" cy="2725420"/>
          </a:xfrm>
        </p:grpSpPr>
        <p:sp>
          <p:nvSpPr>
            <p:cNvPr id="9" name="object 9" descr=""/>
            <p:cNvSpPr/>
            <p:nvPr/>
          </p:nvSpPr>
          <p:spPr>
            <a:xfrm>
              <a:off x="6957059" y="3380232"/>
              <a:ext cx="982980" cy="2725420"/>
            </a:xfrm>
            <a:custGeom>
              <a:avLst/>
              <a:gdLst/>
              <a:ahLst/>
              <a:cxnLst/>
              <a:rect l="l" t="t" r="r" b="b"/>
              <a:pathLst>
                <a:path w="982979" h="2725420">
                  <a:moveTo>
                    <a:pt x="0" y="1254251"/>
                  </a:moveTo>
                  <a:lnTo>
                    <a:pt x="0" y="2724911"/>
                  </a:lnTo>
                </a:path>
                <a:path w="982979" h="2725420">
                  <a:moveTo>
                    <a:pt x="0" y="0"/>
                  </a:moveTo>
                  <a:lnTo>
                    <a:pt x="0" y="1135379"/>
                  </a:lnTo>
                </a:path>
                <a:path w="982979" h="2725420">
                  <a:moveTo>
                    <a:pt x="982980" y="1254251"/>
                  </a:moveTo>
                  <a:lnTo>
                    <a:pt x="982980" y="2724911"/>
                  </a:lnTo>
                </a:path>
                <a:path w="982979" h="2725420">
                  <a:moveTo>
                    <a:pt x="982980" y="0"/>
                  </a:moveTo>
                  <a:lnTo>
                    <a:pt x="982980" y="1135379"/>
                  </a:lnTo>
                </a:path>
              </a:pathLst>
            </a:custGeom>
            <a:ln w="952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 descr=""/>
            <p:cNvSpPr/>
            <p:nvPr/>
          </p:nvSpPr>
          <p:spPr>
            <a:xfrm>
              <a:off x="5975603" y="4515612"/>
              <a:ext cx="2554605" cy="119380"/>
            </a:xfrm>
            <a:custGeom>
              <a:avLst/>
              <a:gdLst/>
              <a:ahLst/>
              <a:cxnLst/>
              <a:rect l="l" t="t" r="r" b="b"/>
              <a:pathLst>
                <a:path w="2554604" h="119379">
                  <a:moveTo>
                    <a:pt x="2554224" y="0"/>
                  </a:moveTo>
                  <a:lnTo>
                    <a:pt x="0" y="0"/>
                  </a:lnTo>
                  <a:lnTo>
                    <a:pt x="0" y="118871"/>
                  </a:lnTo>
                  <a:lnTo>
                    <a:pt x="2554224" y="118871"/>
                  </a:lnTo>
                  <a:lnTo>
                    <a:pt x="2554224" y="0"/>
                  </a:lnTo>
                  <a:close/>
                </a:path>
              </a:pathLst>
            </a:custGeom>
            <a:solidFill>
              <a:srgbClr val="C55A1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 descr=""/>
            <p:cNvSpPr/>
            <p:nvPr/>
          </p:nvSpPr>
          <p:spPr>
            <a:xfrm>
              <a:off x="5975603" y="3607308"/>
              <a:ext cx="196850" cy="119380"/>
            </a:xfrm>
            <a:custGeom>
              <a:avLst/>
              <a:gdLst/>
              <a:ahLst/>
              <a:cxnLst/>
              <a:rect l="l" t="t" r="r" b="b"/>
              <a:pathLst>
                <a:path w="196850" h="119379">
                  <a:moveTo>
                    <a:pt x="196596" y="0"/>
                  </a:moveTo>
                  <a:lnTo>
                    <a:pt x="0" y="0"/>
                  </a:lnTo>
                  <a:lnTo>
                    <a:pt x="0" y="118871"/>
                  </a:lnTo>
                  <a:lnTo>
                    <a:pt x="196596" y="118871"/>
                  </a:lnTo>
                  <a:lnTo>
                    <a:pt x="196596" y="0"/>
                  </a:lnTo>
                  <a:close/>
                </a:path>
              </a:pathLst>
            </a:custGeom>
            <a:solidFill>
              <a:srgbClr val="6F2F9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 descr=""/>
            <p:cNvSpPr/>
            <p:nvPr/>
          </p:nvSpPr>
          <p:spPr>
            <a:xfrm>
              <a:off x="5975603" y="4061460"/>
              <a:ext cx="97790" cy="119380"/>
            </a:xfrm>
            <a:custGeom>
              <a:avLst/>
              <a:gdLst/>
              <a:ahLst/>
              <a:cxnLst/>
              <a:rect l="l" t="t" r="r" b="b"/>
              <a:pathLst>
                <a:path w="97789" h="119379">
                  <a:moveTo>
                    <a:pt x="97536" y="0"/>
                  </a:moveTo>
                  <a:lnTo>
                    <a:pt x="0" y="0"/>
                  </a:lnTo>
                  <a:lnTo>
                    <a:pt x="0" y="118871"/>
                  </a:lnTo>
                  <a:lnTo>
                    <a:pt x="97536" y="118871"/>
                  </a:lnTo>
                  <a:lnTo>
                    <a:pt x="97536" y="0"/>
                  </a:lnTo>
                  <a:close/>
                </a:path>
              </a:pathLst>
            </a:custGeom>
            <a:solidFill>
              <a:srgbClr val="6FAC4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 descr=""/>
            <p:cNvSpPr/>
            <p:nvPr/>
          </p:nvSpPr>
          <p:spPr>
            <a:xfrm>
              <a:off x="5975603" y="5878067"/>
              <a:ext cx="196850" cy="119380"/>
            </a:xfrm>
            <a:custGeom>
              <a:avLst/>
              <a:gdLst/>
              <a:ahLst/>
              <a:cxnLst/>
              <a:rect l="l" t="t" r="r" b="b"/>
              <a:pathLst>
                <a:path w="196850" h="119379">
                  <a:moveTo>
                    <a:pt x="196596" y="0"/>
                  </a:moveTo>
                  <a:lnTo>
                    <a:pt x="0" y="0"/>
                  </a:lnTo>
                  <a:lnTo>
                    <a:pt x="0" y="118871"/>
                  </a:lnTo>
                  <a:lnTo>
                    <a:pt x="196596" y="118871"/>
                  </a:lnTo>
                  <a:lnTo>
                    <a:pt x="196596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 descr=""/>
            <p:cNvSpPr/>
            <p:nvPr/>
          </p:nvSpPr>
          <p:spPr>
            <a:xfrm>
              <a:off x="5975603" y="5423916"/>
              <a:ext cx="97790" cy="119380"/>
            </a:xfrm>
            <a:custGeom>
              <a:avLst/>
              <a:gdLst/>
              <a:ahLst/>
              <a:cxnLst/>
              <a:rect l="l" t="t" r="r" b="b"/>
              <a:pathLst>
                <a:path w="97789" h="119379">
                  <a:moveTo>
                    <a:pt x="97536" y="0"/>
                  </a:moveTo>
                  <a:lnTo>
                    <a:pt x="0" y="0"/>
                  </a:lnTo>
                  <a:lnTo>
                    <a:pt x="0" y="118872"/>
                  </a:lnTo>
                  <a:lnTo>
                    <a:pt x="97536" y="118872"/>
                  </a:lnTo>
                  <a:lnTo>
                    <a:pt x="97536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 descr=""/>
            <p:cNvSpPr/>
            <p:nvPr/>
          </p:nvSpPr>
          <p:spPr>
            <a:xfrm>
              <a:off x="5975603" y="4969764"/>
              <a:ext cx="490855" cy="119380"/>
            </a:xfrm>
            <a:custGeom>
              <a:avLst/>
              <a:gdLst/>
              <a:ahLst/>
              <a:cxnLst/>
              <a:rect l="l" t="t" r="r" b="b"/>
              <a:pathLst>
                <a:path w="490854" h="119379">
                  <a:moveTo>
                    <a:pt x="490727" y="0"/>
                  </a:moveTo>
                  <a:lnTo>
                    <a:pt x="0" y="0"/>
                  </a:lnTo>
                  <a:lnTo>
                    <a:pt x="0" y="118872"/>
                  </a:lnTo>
                  <a:lnTo>
                    <a:pt x="490727" y="118872"/>
                  </a:lnTo>
                  <a:lnTo>
                    <a:pt x="490727" y="0"/>
                  </a:lnTo>
                  <a:close/>
                </a:path>
              </a:pathLst>
            </a:custGeom>
            <a:solidFill>
              <a:srgbClr val="66CC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 descr=""/>
            <p:cNvSpPr/>
            <p:nvPr/>
          </p:nvSpPr>
          <p:spPr>
            <a:xfrm>
              <a:off x="5975603" y="3380232"/>
              <a:ext cx="0" cy="2725420"/>
            </a:xfrm>
            <a:custGeom>
              <a:avLst/>
              <a:gdLst/>
              <a:ahLst/>
              <a:cxnLst/>
              <a:rect l="l" t="t" r="r" b="b"/>
              <a:pathLst>
                <a:path w="0" h="2725420">
                  <a:moveTo>
                    <a:pt x="0" y="2724911"/>
                  </a:moveTo>
                  <a:lnTo>
                    <a:pt x="0" y="0"/>
                  </a:lnTo>
                </a:path>
              </a:pathLst>
            </a:custGeom>
            <a:ln w="952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7" name="object 17" descr=""/>
          <p:cNvSpPr/>
          <p:nvPr/>
        </p:nvSpPr>
        <p:spPr>
          <a:xfrm>
            <a:off x="8923019" y="3380232"/>
            <a:ext cx="0" cy="2725420"/>
          </a:xfrm>
          <a:custGeom>
            <a:avLst/>
            <a:gdLst/>
            <a:ahLst/>
            <a:cxnLst/>
            <a:rect l="l" t="t" r="r" b="b"/>
            <a:pathLst>
              <a:path w="0" h="2725420">
                <a:moveTo>
                  <a:pt x="0" y="0"/>
                </a:moveTo>
                <a:lnTo>
                  <a:pt x="0" y="2724911"/>
                </a:lnTo>
              </a:path>
            </a:pathLst>
          </a:custGeom>
          <a:ln w="9525">
            <a:solidFill>
              <a:srgbClr val="D9D9D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 descr=""/>
          <p:cNvSpPr txBox="1"/>
          <p:nvPr/>
        </p:nvSpPr>
        <p:spPr>
          <a:xfrm>
            <a:off x="6235953" y="5825438"/>
            <a:ext cx="10287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solidFill>
                  <a:srgbClr val="404040"/>
                </a:solidFill>
                <a:latin typeface="Calibri"/>
                <a:cs typeface="Calibri"/>
              </a:rPr>
              <a:t>2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0" name="object 40" descr=""/>
          <p:cNvSpPr txBox="1"/>
          <p:nvPr/>
        </p:nvSpPr>
        <p:spPr>
          <a:xfrm>
            <a:off x="8338693" y="6547967"/>
            <a:ext cx="307975" cy="2546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810"/>
              </a:lnSpc>
            </a:pPr>
            <a:fld id="{81D60167-4931-47E6-BA6A-407CBD079E47}" type="slidenum"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23</a:t>
            </a:fld>
            <a:endParaRPr sz="1800">
              <a:latin typeface="Calibri"/>
              <a:cs typeface="Calibri"/>
            </a:endParaRPr>
          </a:p>
        </p:txBody>
      </p:sp>
      <p:sp>
        <p:nvSpPr>
          <p:cNvPr id="19" name="object 19" descr=""/>
          <p:cNvSpPr txBox="1"/>
          <p:nvPr/>
        </p:nvSpPr>
        <p:spPr>
          <a:xfrm>
            <a:off x="6137909" y="5371338"/>
            <a:ext cx="10287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solidFill>
                  <a:srgbClr val="404040"/>
                </a:solidFill>
                <a:latin typeface="Calibri"/>
                <a:cs typeface="Calibri"/>
              </a:rPr>
              <a:t>1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0" name="object 20" descr=""/>
          <p:cNvSpPr txBox="1"/>
          <p:nvPr/>
        </p:nvSpPr>
        <p:spPr>
          <a:xfrm>
            <a:off x="6531102" y="4917185"/>
            <a:ext cx="10287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solidFill>
                  <a:srgbClr val="404040"/>
                </a:solidFill>
                <a:latin typeface="Calibri"/>
                <a:cs typeface="Calibri"/>
              </a:rPr>
              <a:t>5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1" name="object 21" descr=""/>
          <p:cNvSpPr txBox="1"/>
          <p:nvPr/>
        </p:nvSpPr>
        <p:spPr>
          <a:xfrm>
            <a:off x="8593963" y="4463033"/>
            <a:ext cx="18097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25">
                <a:solidFill>
                  <a:srgbClr val="404040"/>
                </a:solidFill>
                <a:latin typeface="Calibri"/>
                <a:cs typeface="Calibri"/>
              </a:rPr>
              <a:t>26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2" name="object 22" descr=""/>
          <p:cNvSpPr txBox="1"/>
          <p:nvPr/>
        </p:nvSpPr>
        <p:spPr>
          <a:xfrm>
            <a:off x="6137909" y="4008882"/>
            <a:ext cx="10287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solidFill>
                  <a:srgbClr val="404040"/>
                </a:solidFill>
                <a:latin typeface="Calibri"/>
                <a:cs typeface="Calibri"/>
              </a:rPr>
              <a:t>1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3" name="object 23" descr=""/>
          <p:cNvSpPr txBox="1"/>
          <p:nvPr/>
        </p:nvSpPr>
        <p:spPr>
          <a:xfrm>
            <a:off x="6235953" y="3554729"/>
            <a:ext cx="10287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solidFill>
                  <a:srgbClr val="404040"/>
                </a:solidFill>
                <a:latin typeface="Calibri"/>
                <a:cs typeface="Calibri"/>
              </a:rPr>
              <a:t>2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4" name="object 24" descr=""/>
          <p:cNvSpPr txBox="1"/>
          <p:nvPr/>
        </p:nvSpPr>
        <p:spPr>
          <a:xfrm>
            <a:off x="5924803" y="6182359"/>
            <a:ext cx="10287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solidFill>
                  <a:srgbClr val="585858"/>
                </a:solidFill>
                <a:latin typeface="Calibri"/>
                <a:cs typeface="Calibri"/>
              </a:rPr>
              <a:t>0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5" name="object 25" descr=""/>
          <p:cNvSpPr txBox="1"/>
          <p:nvPr/>
        </p:nvSpPr>
        <p:spPr>
          <a:xfrm>
            <a:off x="6869048" y="6182359"/>
            <a:ext cx="18097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25">
                <a:solidFill>
                  <a:srgbClr val="585858"/>
                </a:solidFill>
                <a:latin typeface="Calibri"/>
                <a:cs typeface="Calibri"/>
              </a:rPr>
              <a:t>10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6" name="object 26" descr=""/>
          <p:cNvSpPr txBox="1"/>
          <p:nvPr/>
        </p:nvSpPr>
        <p:spPr>
          <a:xfrm>
            <a:off x="7852029" y="6182359"/>
            <a:ext cx="18097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25">
                <a:solidFill>
                  <a:srgbClr val="585858"/>
                </a:solidFill>
                <a:latin typeface="Calibri"/>
                <a:cs typeface="Calibri"/>
              </a:rPr>
              <a:t>20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7" name="object 27" descr=""/>
          <p:cNvSpPr txBox="1"/>
          <p:nvPr/>
        </p:nvSpPr>
        <p:spPr>
          <a:xfrm>
            <a:off x="8835008" y="6182359"/>
            <a:ext cx="18097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25">
                <a:solidFill>
                  <a:srgbClr val="585858"/>
                </a:solidFill>
                <a:latin typeface="Calibri"/>
                <a:cs typeface="Calibri"/>
              </a:rPr>
              <a:t>30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8" name="object 28" descr=""/>
          <p:cNvSpPr txBox="1"/>
          <p:nvPr/>
        </p:nvSpPr>
        <p:spPr>
          <a:xfrm>
            <a:off x="3640582" y="5210683"/>
            <a:ext cx="2207260" cy="848360"/>
          </a:xfrm>
          <a:prstGeom prst="rect">
            <a:avLst/>
          </a:prstGeom>
        </p:spPr>
        <p:txBody>
          <a:bodyPr wrap="square" lIns="0" tIns="9525" rIns="0" bIns="0" rtlCol="0" vert="horz">
            <a:spAutoFit/>
          </a:bodyPr>
          <a:lstStyle/>
          <a:p>
            <a:pPr marL="901065" marR="5080" indent="-876935">
              <a:lnSpc>
                <a:spcPct val="101699"/>
              </a:lnSpc>
              <a:spcBef>
                <a:spcPts val="75"/>
              </a:spcBef>
            </a:pPr>
            <a:r>
              <a:rPr dirty="0" sz="1200">
                <a:solidFill>
                  <a:srgbClr val="585858"/>
                </a:solidFill>
                <a:latin typeface="Calibri"/>
                <a:cs typeface="Calibri"/>
              </a:rPr>
              <a:t>Инвалид</a:t>
            </a:r>
            <a:r>
              <a:rPr dirty="0" sz="1200" spc="-2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585858"/>
                </a:solidFill>
                <a:latin typeface="Calibri"/>
                <a:cs typeface="Calibri"/>
              </a:rPr>
              <a:t>Великой</a:t>
            </a:r>
            <a:r>
              <a:rPr dirty="0" sz="1200" spc="-2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585858"/>
                </a:solidFill>
                <a:latin typeface="Calibri"/>
                <a:cs typeface="Calibri"/>
              </a:rPr>
              <a:t>Отечественной </a:t>
            </a:r>
            <a:r>
              <a:rPr dirty="0" sz="1200" spc="-20">
                <a:solidFill>
                  <a:srgbClr val="585858"/>
                </a:solidFill>
                <a:latin typeface="Calibri"/>
                <a:cs typeface="Calibri"/>
              </a:rPr>
              <a:t>войны</a:t>
            </a:r>
            <a:endParaRPr sz="1200">
              <a:latin typeface="Calibri"/>
              <a:cs typeface="Calibri"/>
            </a:endParaRPr>
          </a:p>
          <a:p>
            <a:pPr marL="895350" marR="5080" indent="-883285">
              <a:lnSpc>
                <a:spcPct val="101699"/>
              </a:lnSpc>
              <a:spcBef>
                <a:spcPts val="645"/>
              </a:spcBef>
            </a:pPr>
            <a:r>
              <a:rPr dirty="0" sz="1200">
                <a:solidFill>
                  <a:srgbClr val="585858"/>
                </a:solidFill>
                <a:latin typeface="Calibri"/>
                <a:cs typeface="Calibri"/>
              </a:rPr>
              <a:t>Участник</a:t>
            </a:r>
            <a:r>
              <a:rPr dirty="0" sz="1200" spc="-3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585858"/>
                </a:solidFill>
                <a:latin typeface="Calibri"/>
                <a:cs typeface="Calibri"/>
              </a:rPr>
              <a:t>Великой</a:t>
            </a:r>
            <a:r>
              <a:rPr dirty="0" sz="1200" spc="-2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585858"/>
                </a:solidFill>
                <a:latin typeface="Calibri"/>
                <a:cs typeface="Calibri"/>
              </a:rPr>
              <a:t>Отечественной </a:t>
            </a:r>
            <a:r>
              <a:rPr dirty="0" sz="1200" spc="-20">
                <a:solidFill>
                  <a:srgbClr val="585858"/>
                </a:solidFill>
                <a:latin typeface="Calibri"/>
                <a:cs typeface="Calibri"/>
              </a:rPr>
              <a:t>войны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9" name="object 29" descr=""/>
          <p:cNvSpPr txBox="1"/>
          <p:nvPr/>
        </p:nvSpPr>
        <p:spPr>
          <a:xfrm>
            <a:off x="4802504" y="4849495"/>
            <a:ext cx="1045844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solidFill>
                  <a:srgbClr val="585858"/>
                </a:solidFill>
                <a:latin typeface="Calibri"/>
                <a:cs typeface="Calibri"/>
              </a:rPr>
              <a:t>Вдова</a:t>
            </a:r>
            <a:r>
              <a:rPr dirty="0" sz="1200" spc="-1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585858"/>
                </a:solidFill>
                <a:latin typeface="Calibri"/>
                <a:cs typeface="Calibri"/>
              </a:rPr>
              <a:t>ветерана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0" name="object 30" descr=""/>
          <p:cNvSpPr txBox="1"/>
          <p:nvPr/>
        </p:nvSpPr>
        <p:spPr>
          <a:xfrm>
            <a:off x="4838446" y="4395342"/>
            <a:ext cx="100965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solidFill>
                  <a:srgbClr val="585858"/>
                </a:solidFill>
                <a:latin typeface="Calibri"/>
                <a:cs typeface="Calibri"/>
              </a:rPr>
              <a:t>Труженик</a:t>
            </a:r>
            <a:r>
              <a:rPr dirty="0" sz="1200" spc="-3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200" spc="-20">
                <a:solidFill>
                  <a:srgbClr val="585858"/>
                </a:solidFill>
                <a:latin typeface="Calibri"/>
                <a:cs typeface="Calibri"/>
              </a:rPr>
              <a:t>тыла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1" name="object 31" descr=""/>
          <p:cNvSpPr txBox="1"/>
          <p:nvPr/>
        </p:nvSpPr>
        <p:spPr>
          <a:xfrm>
            <a:off x="3725926" y="3941191"/>
            <a:ext cx="212153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solidFill>
                  <a:srgbClr val="585858"/>
                </a:solidFill>
                <a:latin typeface="Calibri"/>
                <a:cs typeface="Calibri"/>
              </a:rPr>
              <a:t>Житель</a:t>
            </a:r>
            <a:r>
              <a:rPr dirty="0" sz="1200" spc="-2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585858"/>
                </a:solidFill>
                <a:latin typeface="Calibri"/>
                <a:cs typeface="Calibri"/>
              </a:rPr>
              <a:t>Блокадного</a:t>
            </a:r>
            <a:r>
              <a:rPr dirty="0" sz="1200" spc="-2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585858"/>
                </a:solidFill>
                <a:latin typeface="Calibri"/>
                <a:cs typeface="Calibri"/>
              </a:rPr>
              <a:t>Ленинграда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2" name="object 32" descr=""/>
          <p:cNvSpPr txBox="1"/>
          <p:nvPr/>
        </p:nvSpPr>
        <p:spPr>
          <a:xfrm>
            <a:off x="178714" y="3124580"/>
            <a:ext cx="2847975" cy="254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500">
                <a:latin typeface="Calibri"/>
                <a:cs typeface="Calibri"/>
              </a:rPr>
              <a:t>граждан</a:t>
            </a:r>
            <a:r>
              <a:rPr dirty="0" sz="1500" spc="-25">
                <a:latin typeface="Calibri"/>
                <a:cs typeface="Calibri"/>
              </a:rPr>
              <a:t> </a:t>
            </a:r>
            <a:r>
              <a:rPr dirty="0" sz="1500" spc="-10">
                <a:latin typeface="Calibri"/>
                <a:cs typeface="Calibri"/>
              </a:rPr>
              <a:t>категории</a:t>
            </a:r>
            <a:r>
              <a:rPr dirty="0" sz="1500" spc="-40">
                <a:latin typeface="Calibri"/>
                <a:cs typeface="Calibri"/>
              </a:rPr>
              <a:t> </a:t>
            </a:r>
            <a:r>
              <a:rPr dirty="0" sz="1500">
                <a:latin typeface="Calibri"/>
                <a:cs typeface="Calibri"/>
              </a:rPr>
              <a:t>«группа</a:t>
            </a:r>
            <a:r>
              <a:rPr dirty="0" sz="1500" spc="-5">
                <a:latin typeface="Calibri"/>
                <a:cs typeface="Calibri"/>
              </a:rPr>
              <a:t> </a:t>
            </a:r>
            <a:r>
              <a:rPr dirty="0" sz="1500" spc="-10">
                <a:latin typeface="Calibri"/>
                <a:cs typeface="Calibri"/>
              </a:rPr>
              <a:t>риска»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33" name="object 33" descr=""/>
          <p:cNvSpPr txBox="1"/>
          <p:nvPr/>
        </p:nvSpPr>
        <p:spPr>
          <a:xfrm>
            <a:off x="178714" y="3355975"/>
            <a:ext cx="5669280" cy="432434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1780"/>
              </a:lnSpc>
              <a:spcBef>
                <a:spcPts val="100"/>
              </a:spcBef>
              <a:tabLst>
                <a:tab pos="2527300" algn="l"/>
                <a:tab pos="3587115" algn="l"/>
              </a:tabLst>
            </a:pPr>
            <a:r>
              <a:rPr dirty="0" sz="1500">
                <a:latin typeface="Calibri"/>
                <a:cs typeface="Calibri"/>
              </a:rPr>
              <a:t>Обследование</a:t>
            </a:r>
            <a:r>
              <a:rPr dirty="0" sz="1500" spc="175">
                <a:latin typeface="Calibri"/>
                <a:cs typeface="Calibri"/>
              </a:rPr>
              <a:t> </a:t>
            </a:r>
            <a:r>
              <a:rPr dirty="0" sz="1500">
                <a:latin typeface="Calibri"/>
                <a:cs typeface="Calibri"/>
              </a:rPr>
              <a:t>граждан</a:t>
            </a:r>
            <a:r>
              <a:rPr dirty="0" sz="1500" spc="175">
                <a:latin typeface="Calibri"/>
                <a:cs typeface="Calibri"/>
              </a:rPr>
              <a:t> </a:t>
            </a:r>
            <a:r>
              <a:rPr dirty="0" sz="1500" spc="-20">
                <a:latin typeface="Calibri"/>
                <a:cs typeface="Calibri"/>
              </a:rPr>
              <a:t>этой</a:t>
            </a:r>
            <a:r>
              <a:rPr dirty="0" sz="1500">
                <a:latin typeface="Calibri"/>
                <a:cs typeface="Calibri"/>
              </a:rPr>
              <a:t>	</a:t>
            </a:r>
            <a:r>
              <a:rPr dirty="0" sz="1500" spc="-10">
                <a:latin typeface="Calibri"/>
                <a:cs typeface="Calibri"/>
              </a:rPr>
              <a:t>категории</a:t>
            </a:r>
            <a:r>
              <a:rPr dirty="0" sz="1500">
                <a:latin typeface="Calibri"/>
                <a:cs typeface="Calibri"/>
              </a:rPr>
              <a:t>	</a:t>
            </a:r>
            <a:r>
              <a:rPr dirty="0" sz="1200">
                <a:solidFill>
                  <a:srgbClr val="585858"/>
                </a:solidFill>
                <a:latin typeface="Calibri"/>
                <a:cs typeface="Calibri"/>
              </a:rPr>
              <a:t>Бывших</a:t>
            </a:r>
            <a:r>
              <a:rPr dirty="0" sz="1200" spc="-3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585858"/>
                </a:solidFill>
                <a:latin typeface="Calibri"/>
                <a:cs typeface="Calibri"/>
              </a:rPr>
              <a:t>несовершеннолетних</a:t>
            </a:r>
            <a:endParaRPr sz="1200">
              <a:latin typeface="Calibri"/>
              <a:cs typeface="Calibri"/>
            </a:endParaRPr>
          </a:p>
          <a:p>
            <a:pPr marL="3468370">
              <a:lnSpc>
                <a:spcPts val="1420"/>
              </a:lnSpc>
            </a:pPr>
            <a:r>
              <a:rPr dirty="0" sz="1200">
                <a:solidFill>
                  <a:srgbClr val="585858"/>
                </a:solidFill>
                <a:latin typeface="Calibri"/>
                <a:cs typeface="Calibri"/>
              </a:rPr>
              <a:t>узников</a:t>
            </a:r>
            <a:r>
              <a:rPr dirty="0" sz="1200" spc="-3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585858"/>
                </a:solidFill>
                <a:latin typeface="Calibri"/>
                <a:cs typeface="Calibri"/>
              </a:rPr>
              <a:t>фашистских</a:t>
            </a:r>
            <a:r>
              <a:rPr dirty="0" sz="1200" spc="-5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585858"/>
                </a:solidFill>
                <a:latin typeface="Calibri"/>
                <a:cs typeface="Calibri"/>
              </a:rPr>
              <a:t>концлагерей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4" name="object 34" descr=""/>
          <p:cNvSpPr txBox="1"/>
          <p:nvPr/>
        </p:nvSpPr>
        <p:spPr>
          <a:xfrm>
            <a:off x="178714" y="3581780"/>
            <a:ext cx="3348990" cy="254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289685" algn="l"/>
                <a:tab pos="1644650" algn="l"/>
                <a:tab pos="2565400" algn="l"/>
                <a:tab pos="2919095" algn="l"/>
              </a:tabLst>
            </a:pPr>
            <a:r>
              <a:rPr dirty="0" sz="1500" spc="-10">
                <a:latin typeface="Calibri"/>
                <a:cs typeface="Calibri"/>
              </a:rPr>
              <a:t>производится</a:t>
            </a:r>
            <a:r>
              <a:rPr dirty="0" sz="1500">
                <a:latin typeface="Calibri"/>
                <a:cs typeface="Calibri"/>
              </a:rPr>
              <a:t>	</a:t>
            </a:r>
            <a:r>
              <a:rPr dirty="0" sz="1500" spc="-25">
                <a:latin typeface="Calibri"/>
                <a:cs typeface="Calibri"/>
              </a:rPr>
              <a:t>по</a:t>
            </a:r>
            <a:r>
              <a:rPr dirty="0" sz="1500">
                <a:latin typeface="Calibri"/>
                <a:cs typeface="Calibri"/>
              </a:rPr>
              <a:t>	</a:t>
            </a:r>
            <a:r>
              <a:rPr dirty="0" sz="1500" spc="-10">
                <a:latin typeface="Calibri"/>
                <a:cs typeface="Calibri"/>
              </a:rPr>
              <a:t>телефону</a:t>
            </a:r>
            <a:r>
              <a:rPr dirty="0" sz="1500">
                <a:latin typeface="Calibri"/>
                <a:cs typeface="Calibri"/>
              </a:rPr>
              <a:t>	</a:t>
            </a:r>
            <a:r>
              <a:rPr dirty="0" sz="1500" spc="-25">
                <a:latin typeface="Calibri"/>
                <a:cs typeface="Calibri"/>
              </a:rPr>
              <a:t>не</a:t>
            </a:r>
            <a:r>
              <a:rPr dirty="0" sz="1500">
                <a:latin typeface="Calibri"/>
                <a:cs typeface="Calibri"/>
              </a:rPr>
              <a:t>	</a:t>
            </a:r>
            <a:r>
              <a:rPr dirty="0" sz="1500" spc="-20">
                <a:latin typeface="Calibri"/>
                <a:cs typeface="Calibri"/>
              </a:rPr>
              <a:t>реже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35" name="object 35" descr=""/>
          <p:cNvSpPr txBox="1"/>
          <p:nvPr/>
        </p:nvSpPr>
        <p:spPr>
          <a:xfrm>
            <a:off x="178714" y="3810380"/>
            <a:ext cx="1604010" cy="254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500" b="1">
                <a:latin typeface="Calibri"/>
                <a:cs typeface="Calibri"/>
              </a:rPr>
              <a:t>1 раз</a:t>
            </a:r>
            <a:r>
              <a:rPr dirty="0" sz="1500" spc="-20" b="1">
                <a:latin typeface="Calibri"/>
                <a:cs typeface="Calibri"/>
              </a:rPr>
              <a:t> </a:t>
            </a:r>
            <a:r>
              <a:rPr dirty="0" sz="1500" b="1">
                <a:latin typeface="Calibri"/>
                <a:cs typeface="Calibri"/>
              </a:rPr>
              <a:t>в</a:t>
            </a:r>
            <a:r>
              <a:rPr dirty="0" sz="1500" spc="-5" b="1">
                <a:latin typeface="Calibri"/>
                <a:cs typeface="Calibri"/>
              </a:rPr>
              <a:t> </a:t>
            </a:r>
            <a:r>
              <a:rPr dirty="0" sz="1500" b="1">
                <a:latin typeface="Calibri"/>
                <a:cs typeface="Calibri"/>
              </a:rPr>
              <a:t>три</a:t>
            </a:r>
            <a:r>
              <a:rPr dirty="0" sz="1500" spc="-10" b="1">
                <a:latin typeface="Calibri"/>
                <a:cs typeface="Calibri"/>
              </a:rPr>
              <a:t> месяца.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36" name="object 36" descr=""/>
          <p:cNvSpPr txBox="1"/>
          <p:nvPr/>
        </p:nvSpPr>
        <p:spPr>
          <a:xfrm>
            <a:off x="365556" y="1021431"/>
            <a:ext cx="8416925" cy="1127760"/>
          </a:xfrm>
          <a:prstGeom prst="rect">
            <a:avLst/>
          </a:prstGeom>
        </p:spPr>
        <p:txBody>
          <a:bodyPr wrap="square" lIns="0" tIns="42545" rIns="0" bIns="0" rtlCol="0" vert="horz">
            <a:spAutoFit/>
          </a:bodyPr>
          <a:lstStyle/>
          <a:p>
            <a:pPr algn="just" marL="64769">
              <a:lnSpc>
                <a:spcPct val="100000"/>
              </a:lnSpc>
              <a:spcBef>
                <a:spcPts val="335"/>
              </a:spcBef>
            </a:pPr>
            <a:r>
              <a:rPr dirty="0" sz="1800">
                <a:latin typeface="Calibri"/>
                <a:cs typeface="Calibri"/>
              </a:rPr>
              <a:t>За</a:t>
            </a:r>
            <a:r>
              <a:rPr dirty="0" sz="1800" spc="-3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2021</a:t>
            </a:r>
            <a:r>
              <a:rPr dirty="0" sz="1800" spc="-1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год</a:t>
            </a:r>
            <a:r>
              <a:rPr dirty="0" sz="1800" spc="-2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в</a:t>
            </a:r>
            <a:r>
              <a:rPr dirty="0" sz="1800" spc="-2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филиале</a:t>
            </a:r>
            <a:r>
              <a:rPr dirty="0" sz="1800" spc="-3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«Восточный»</a:t>
            </a:r>
            <a:r>
              <a:rPr dirty="0" sz="1800" spc="-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зафиксировано</a:t>
            </a:r>
            <a:r>
              <a:rPr dirty="0" sz="1800" spc="-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более</a:t>
            </a:r>
            <a:r>
              <a:rPr dirty="0" sz="1800" spc="-15">
                <a:latin typeface="Calibri"/>
                <a:cs typeface="Calibri"/>
              </a:rPr>
              <a:t> </a:t>
            </a:r>
            <a:r>
              <a:rPr dirty="0" sz="1800" b="1">
                <a:latin typeface="Calibri"/>
                <a:cs typeface="Calibri"/>
              </a:rPr>
              <a:t>1</a:t>
            </a:r>
            <a:r>
              <a:rPr dirty="0" sz="1800" spc="-15" b="1">
                <a:latin typeface="Calibri"/>
                <a:cs typeface="Calibri"/>
              </a:rPr>
              <a:t> </a:t>
            </a:r>
            <a:r>
              <a:rPr dirty="0" sz="1800" b="1">
                <a:latin typeface="Calibri"/>
                <a:cs typeface="Calibri"/>
              </a:rPr>
              <a:t>362</a:t>
            </a:r>
            <a:r>
              <a:rPr dirty="0" sz="1800" spc="-25" b="1">
                <a:latin typeface="Calibri"/>
                <a:cs typeface="Calibri"/>
              </a:rPr>
              <a:t> </a:t>
            </a:r>
            <a:r>
              <a:rPr dirty="0" sz="1800" spc="-10" b="1">
                <a:latin typeface="Calibri"/>
                <a:cs typeface="Calibri"/>
              </a:rPr>
              <a:t>обращения.</a:t>
            </a:r>
            <a:endParaRPr sz="1800">
              <a:latin typeface="Calibri"/>
              <a:cs typeface="Calibri"/>
            </a:endParaRPr>
          </a:p>
          <a:p>
            <a:pPr algn="just" marL="12700" marR="5080" indent="51435">
              <a:lnSpc>
                <a:spcPts val="1939"/>
              </a:lnSpc>
              <a:spcBef>
                <a:spcPts val="480"/>
              </a:spcBef>
            </a:pPr>
            <a:r>
              <a:rPr dirty="0" sz="1800">
                <a:latin typeface="Calibri"/>
                <a:cs typeface="Calibri"/>
              </a:rPr>
              <a:t>Для</a:t>
            </a:r>
            <a:r>
              <a:rPr dirty="0" sz="1800" spc="16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подготовки</a:t>
            </a:r>
            <a:r>
              <a:rPr dirty="0" sz="1800" spc="17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пакета</a:t>
            </a:r>
            <a:r>
              <a:rPr dirty="0" sz="1800" spc="16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документов</a:t>
            </a:r>
            <a:r>
              <a:rPr dirty="0" sz="1800" spc="19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через</a:t>
            </a:r>
            <a:r>
              <a:rPr dirty="0" sz="1800" spc="16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единую</a:t>
            </a:r>
            <a:r>
              <a:rPr dirty="0" sz="1800" spc="17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систему</a:t>
            </a:r>
            <a:r>
              <a:rPr dirty="0" sz="1800" spc="17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(АС</a:t>
            </a:r>
            <a:r>
              <a:rPr dirty="0" sz="1800" spc="17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ГУФ)</a:t>
            </a:r>
            <a:r>
              <a:rPr dirty="0" sz="1800" spc="165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специалистами </a:t>
            </a:r>
            <a:r>
              <a:rPr dirty="0" sz="1800">
                <a:latin typeface="Calibri"/>
                <a:cs typeface="Calibri"/>
              </a:rPr>
              <a:t>было</a:t>
            </a:r>
            <a:r>
              <a:rPr dirty="0" sz="1800" spc="7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направлено</a:t>
            </a:r>
            <a:r>
              <a:rPr dirty="0" sz="1800" spc="90">
                <a:latin typeface="Calibri"/>
                <a:cs typeface="Calibri"/>
              </a:rPr>
              <a:t> </a:t>
            </a:r>
            <a:r>
              <a:rPr dirty="0" sz="1800" b="1">
                <a:latin typeface="Calibri"/>
                <a:cs typeface="Calibri"/>
              </a:rPr>
              <a:t>914</a:t>
            </a:r>
            <a:r>
              <a:rPr dirty="0" sz="1800" spc="100" b="1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запросов</a:t>
            </a:r>
            <a:r>
              <a:rPr dirty="0" sz="1800" spc="9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на</a:t>
            </a:r>
            <a:r>
              <a:rPr dirty="0" sz="1800" spc="10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сведения</a:t>
            </a:r>
            <a:r>
              <a:rPr dirty="0" sz="1800" spc="8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(ЕЖД,</a:t>
            </a:r>
            <a:r>
              <a:rPr dirty="0" sz="1800" spc="9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размер</a:t>
            </a:r>
            <a:r>
              <a:rPr dirty="0" sz="1800" spc="10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субсидии,</a:t>
            </a:r>
            <a:r>
              <a:rPr dirty="0" sz="1800" spc="10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размер</a:t>
            </a:r>
            <a:r>
              <a:rPr dirty="0" sz="1800" spc="100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пенсии </a:t>
            </a:r>
            <a:r>
              <a:rPr dirty="0" sz="1800">
                <a:latin typeface="Calibri"/>
                <a:cs typeface="Calibri"/>
              </a:rPr>
              <a:t>заявителя),</a:t>
            </a:r>
            <a:r>
              <a:rPr dirty="0" sz="1800" spc="55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необходимые</a:t>
            </a:r>
            <a:r>
              <a:rPr dirty="0" sz="1800" spc="55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для</a:t>
            </a:r>
            <a:r>
              <a:rPr dirty="0" sz="1800" spc="55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подготовки</a:t>
            </a:r>
            <a:r>
              <a:rPr dirty="0" sz="1800" spc="56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пакета</a:t>
            </a:r>
            <a:r>
              <a:rPr dirty="0" sz="1800" spc="56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документов</a:t>
            </a:r>
            <a:r>
              <a:rPr dirty="0" sz="1800" spc="57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и</a:t>
            </a:r>
            <a:r>
              <a:rPr dirty="0" sz="1800" spc="57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направления</a:t>
            </a:r>
            <a:r>
              <a:rPr dirty="0" sz="1800" spc="555">
                <a:latin typeface="Calibri"/>
                <a:cs typeface="Calibri"/>
              </a:rPr>
              <a:t> </a:t>
            </a:r>
            <a:r>
              <a:rPr dirty="0" sz="1800" spc="-25">
                <a:latin typeface="Calibri"/>
                <a:cs typeface="Calibri"/>
              </a:rPr>
              <a:t>на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7" name="object 37" descr=""/>
          <p:cNvSpPr txBox="1"/>
          <p:nvPr/>
        </p:nvSpPr>
        <p:spPr>
          <a:xfrm>
            <a:off x="365556" y="2095880"/>
            <a:ext cx="841184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559560" algn="l"/>
                <a:tab pos="2929890" algn="l"/>
                <a:tab pos="3336925" algn="l"/>
                <a:tab pos="4455160" algn="l"/>
                <a:tab pos="5559425" algn="l"/>
                <a:tab pos="6891020" algn="l"/>
                <a:tab pos="7868284" algn="l"/>
                <a:tab pos="8159115" algn="l"/>
              </a:tabLst>
            </a:pPr>
            <a:r>
              <a:rPr dirty="0" sz="1800" spc="-10">
                <a:latin typeface="Calibri"/>
                <a:cs typeface="Calibri"/>
              </a:rPr>
              <a:t>рассмотрение</a:t>
            </a:r>
            <a:r>
              <a:rPr dirty="0" sz="1800">
                <a:latin typeface="Calibri"/>
                <a:cs typeface="Calibri"/>
              </a:rPr>
              <a:t>	</a:t>
            </a:r>
            <a:r>
              <a:rPr dirty="0" sz="1800" spc="-10">
                <a:latin typeface="Calibri"/>
                <a:cs typeface="Calibri"/>
              </a:rPr>
              <a:t>комиссиями</a:t>
            </a:r>
            <a:r>
              <a:rPr dirty="0" sz="1800">
                <a:latin typeface="Calibri"/>
                <a:cs typeface="Calibri"/>
              </a:rPr>
              <a:t>	</a:t>
            </a:r>
            <a:r>
              <a:rPr dirty="0" sz="1800" spc="-25">
                <a:latin typeface="Calibri"/>
                <a:cs typeface="Calibri"/>
              </a:rPr>
              <a:t>по</a:t>
            </a:r>
            <a:r>
              <a:rPr dirty="0" sz="1800">
                <a:latin typeface="Calibri"/>
                <a:cs typeface="Calibri"/>
              </a:rPr>
              <a:t>	</a:t>
            </a:r>
            <a:r>
              <a:rPr dirty="0" sz="1800" spc="-10">
                <a:latin typeface="Calibri"/>
                <a:cs typeface="Calibri"/>
              </a:rPr>
              <a:t>оказанию</a:t>
            </a:r>
            <a:r>
              <a:rPr dirty="0" sz="1800">
                <a:latin typeface="Calibri"/>
                <a:cs typeface="Calibri"/>
              </a:rPr>
              <a:t>	</a:t>
            </a:r>
            <a:r>
              <a:rPr dirty="0" sz="1800" spc="-10">
                <a:latin typeface="Calibri"/>
                <a:cs typeface="Calibri"/>
              </a:rPr>
              <a:t>адресной</a:t>
            </a:r>
            <a:r>
              <a:rPr dirty="0" sz="1800">
                <a:latin typeface="Calibri"/>
                <a:cs typeface="Calibri"/>
              </a:rPr>
              <a:t>	</a:t>
            </a:r>
            <a:r>
              <a:rPr dirty="0" sz="1800" spc="-10">
                <a:latin typeface="Calibri"/>
                <a:cs typeface="Calibri"/>
              </a:rPr>
              <a:t>социальной</a:t>
            </a:r>
            <a:r>
              <a:rPr dirty="0" sz="1800">
                <a:latin typeface="Calibri"/>
                <a:cs typeface="Calibri"/>
              </a:rPr>
              <a:t>	</a:t>
            </a:r>
            <a:r>
              <a:rPr dirty="0" sz="1800" spc="-10">
                <a:latin typeface="Calibri"/>
                <a:cs typeface="Calibri"/>
              </a:rPr>
              <a:t>помощи</a:t>
            </a:r>
            <a:r>
              <a:rPr dirty="0" sz="1800">
                <a:latin typeface="Calibri"/>
                <a:cs typeface="Calibri"/>
              </a:rPr>
              <a:t>	</a:t>
            </a:r>
            <a:r>
              <a:rPr dirty="0" sz="1800" spc="-50">
                <a:latin typeface="Calibri"/>
                <a:cs typeface="Calibri"/>
              </a:rPr>
              <a:t>и</a:t>
            </a:r>
            <a:r>
              <a:rPr dirty="0" sz="1800">
                <a:latin typeface="Calibri"/>
                <a:cs typeface="Calibri"/>
              </a:rPr>
              <a:t>	</a:t>
            </a:r>
            <a:r>
              <a:rPr dirty="0" sz="1800" spc="-25">
                <a:latin typeface="Calibri"/>
                <a:cs typeface="Calibri"/>
              </a:rPr>
              <a:t>по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8" name="object 38" descr=""/>
          <p:cNvSpPr txBox="1"/>
          <p:nvPr/>
        </p:nvSpPr>
        <p:spPr>
          <a:xfrm>
            <a:off x="178714" y="2271162"/>
            <a:ext cx="8686165" cy="878840"/>
          </a:xfrm>
          <a:prstGeom prst="rect">
            <a:avLst/>
          </a:prstGeom>
        </p:spPr>
        <p:txBody>
          <a:bodyPr wrap="square" lIns="0" tIns="83820" rIns="0" bIns="0" rtlCol="0" vert="horz">
            <a:spAutoFit/>
          </a:bodyPr>
          <a:lstStyle/>
          <a:p>
            <a:pPr marL="199390">
              <a:lnSpc>
                <a:spcPct val="100000"/>
              </a:lnSpc>
              <a:spcBef>
                <a:spcPts val="660"/>
              </a:spcBef>
            </a:pPr>
            <a:r>
              <a:rPr dirty="0" sz="1800">
                <a:latin typeface="Calibri"/>
                <a:cs typeface="Calibri"/>
              </a:rPr>
              <a:t>признанию</a:t>
            </a:r>
            <a:r>
              <a:rPr dirty="0" sz="1800" spc="-2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граждан</a:t>
            </a:r>
            <a:r>
              <a:rPr dirty="0" sz="1800" spc="-3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нуждающимися</a:t>
            </a:r>
            <a:r>
              <a:rPr dirty="0" sz="1800" spc="-1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в</a:t>
            </a:r>
            <a:r>
              <a:rPr dirty="0" sz="1800" spc="-1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социальных</a:t>
            </a:r>
            <a:r>
              <a:rPr dirty="0" sz="1800" spc="-10">
                <a:latin typeface="Calibri"/>
                <a:cs typeface="Calibri"/>
              </a:rPr>
              <a:t> услугах.</a:t>
            </a:r>
            <a:endParaRPr sz="1800">
              <a:latin typeface="Calibri"/>
              <a:cs typeface="Calibri"/>
            </a:endParaRPr>
          </a:p>
          <a:p>
            <a:pPr marL="3980815">
              <a:lnSpc>
                <a:spcPts val="1910"/>
              </a:lnSpc>
              <a:spcBef>
                <a:spcPts val="595"/>
              </a:spcBef>
            </a:pPr>
            <a:r>
              <a:rPr dirty="0" sz="1850">
                <a:solidFill>
                  <a:srgbClr val="585858"/>
                </a:solidFill>
                <a:latin typeface="Calibri"/>
                <a:cs typeface="Calibri"/>
              </a:rPr>
              <a:t>Осуществляется</a:t>
            </a:r>
            <a:r>
              <a:rPr dirty="0" sz="1850" spc="-3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850">
                <a:solidFill>
                  <a:srgbClr val="585858"/>
                </a:solidFill>
                <a:latin typeface="Calibri"/>
                <a:cs typeface="Calibri"/>
              </a:rPr>
              <a:t>сопровождение</a:t>
            </a:r>
            <a:r>
              <a:rPr dirty="0" sz="1850" spc="-3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850" b="1">
                <a:solidFill>
                  <a:srgbClr val="585858"/>
                </a:solidFill>
                <a:latin typeface="Calibri"/>
                <a:cs typeface="Calibri"/>
              </a:rPr>
              <a:t>37</a:t>
            </a:r>
            <a:r>
              <a:rPr dirty="0" sz="1850" spc="-3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850" spc="-10" b="1">
                <a:solidFill>
                  <a:srgbClr val="585858"/>
                </a:solidFill>
                <a:latin typeface="Calibri"/>
                <a:cs typeface="Calibri"/>
              </a:rPr>
              <a:t>ветеранов</a:t>
            </a:r>
            <a:endParaRPr sz="1850">
              <a:latin typeface="Calibri"/>
              <a:cs typeface="Calibri"/>
            </a:endParaRPr>
          </a:p>
          <a:p>
            <a:pPr marL="12700">
              <a:lnSpc>
                <a:spcPts val="1490"/>
              </a:lnSpc>
            </a:pPr>
            <a:r>
              <a:rPr dirty="0" sz="1500">
                <a:latin typeface="Calibri"/>
                <a:cs typeface="Calibri"/>
              </a:rPr>
              <a:t>В</a:t>
            </a:r>
            <a:r>
              <a:rPr dirty="0" sz="1500" spc="30">
                <a:latin typeface="Calibri"/>
                <a:cs typeface="Calibri"/>
              </a:rPr>
              <a:t> </a:t>
            </a:r>
            <a:r>
              <a:rPr dirty="0" sz="1500">
                <a:latin typeface="Calibri"/>
                <a:cs typeface="Calibri"/>
              </a:rPr>
              <a:t>2021</a:t>
            </a:r>
            <a:r>
              <a:rPr dirty="0" sz="1500" spc="35">
                <a:latin typeface="Calibri"/>
                <a:cs typeface="Calibri"/>
              </a:rPr>
              <a:t> </a:t>
            </a:r>
            <a:r>
              <a:rPr dirty="0" sz="1500">
                <a:latin typeface="Calibri"/>
                <a:cs typeface="Calibri"/>
              </a:rPr>
              <a:t>году</a:t>
            </a:r>
            <a:r>
              <a:rPr dirty="0" sz="1500" spc="45">
                <a:latin typeface="Calibri"/>
                <a:cs typeface="Calibri"/>
              </a:rPr>
              <a:t> </a:t>
            </a:r>
            <a:r>
              <a:rPr dirty="0" sz="1500">
                <a:latin typeface="Calibri"/>
                <a:cs typeface="Calibri"/>
              </a:rPr>
              <a:t>в</a:t>
            </a:r>
            <a:r>
              <a:rPr dirty="0" sz="1500" spc="40">
                <a:latin typeface="Calibri"/>
                <a:cs typeface="Calibri"/>
              </a:rPr>
              <a:t> </a:t>
            </a:r>
            <a:r>
              <a:rPr dirty="0" sz="1500">
                <a:latin typeface="Calibri"/>
                <a:cs typeface="Calibri"/>
              </a:rPr>
              <a:t>Восточном</a:t>
            </a:r>
            <a:r>
              <a:rPr dirty="0" sz="1500" spc="35">
                <a:latin typeface="Calibri"/>
                <a:cs typeface="Calibri"/>
              </a:rPr>
              <a:t> </a:t>
            </a:r>
            <a:r>
              <a:rPr dirty="0" sz="1500">
                <a:latin typeface="Calibri"/>
                <a:cs typeface="Calibri"/>
              </a:rPr>
              <a:t>проживало</a:t>
            </a:r>
            <a:r>
              <a:rPr dirty="0" sz="1500" spc="40">
                <a:latin typeface="Calibri"/>
                <a:cs typeface="Calibri"/>
              </a:rPr>
              <a:t> </a:t>
            </a:r>
            <a:r>
              <a:rPr dirty="0" sz="1500" spc="-25" b="1">
                <a:latin typeface="Calibri"/>
                <a:cs typeface="Calibri"/>
              </a:rPr>
              <a:t>100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39" name="object 39" descr=""/>
          <p:cNvSpPr txBox="1"/>
          <p:nvPr/>
        </p:nvSpPr>
        <p:spPr>
          <a:xfrm>
            <a:off x="4284090" y="2974975"/>
            <a:ext cx="4445000" cy="30924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850">
                <a:solidFill>
                  <a:srgbClr val="585858"/>
                </a:solidFill>
                <a:latin typeface="Calibri"/>
                <a:cs typeface="Calibri"/>
              </a:rPr>
              <a:t>Великой</a:t>
            </a:r>
            <a:r>
              <a:rPr dirty="0" sz="1850" spc="-1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850">
                <a:solidFill>
                  <a:srgbClr val="585858"/>
                </a:solidFill>
                <a:latin typeface="Calibri"/>
                <a:cs typeface="Calibri"/>
              </a:rPr>
              <a:t>Отечественной</a:t>
            </a:r>
            <a:r>
              <a:rPr dirty="0" sz="1850" spc="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850">
                <a:solidFill>
                  <a:srgbClr val="585858"/>
                </a:solidFill>
                <a:latin typeface="Calibri"/>
                <a:cs typeface="Calibri"/>
              </a:rPr>
              <a:t>войны,</a:t>
            </a:r>
            <a:r>
              <a:rPr dirty="0" sz="1850" spc="-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850">
                <a:solidFill>
                  <a:srgbClr val="585858"/>
                </a:solidFill>
                <a:latin typeface="Calibri"/>
                <a:cs typeface="Calibri"/>
              </a:rPr>
              <a:t>из</a:t>
            </a:r>
            <a:r>
              <a:rPr dirty="0" sz="1850" spc="-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850" spc="-10">
                <a:solidFill>
                  <a:srgbClr val="585858"/>
                </a:solidFill>
                <a:latin typeface="Calibri"/>
                <a:cs typeface="Calibri"/>
              </a:rPr>
              <a:t>которых:</a:t>
            </a:r>
            <a:endParaRPr sz="18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8028431" y="6451091"/>
            <a:ext cx="917575" cy="407034"/>
          </a:xfrm>
          <a:custGeom>
            <a:avLst/>
            <a:gdLst/>
            <a:ahLst/>
            <a:cxnLst/>
            <a:rect l="l" t="t" r="r" b="b"/>
            <a:pathLst>
              <a:path w="917575" h="407034">
                <a:moveTo>
                  <a:pt x="917448" y="0"/>
                </a:moveTo>
                <a:lnTo>
                  <a:pt x="0" y="0"/>
                </a:lnTo>
                <a:lnTo>
                  <a:pt x="0" y="406908"/>
                </a:lnTo>
                <a:lnTo>
                  <a:pt x="917448" y="406908"/>
                </a:lnTo>
                <a:lnTo>
                  <a:pt x="917448" y="0"/>
                </a:lnTo>
                <a:close/>
              </a:path>
            </a:pathLst>
          </a:custGeom>
          <a:solidFill>
            <a:srgbClr val="189B8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/>
          <p:nvPr/>
        </p:nvSpPr>
        <p:spPr>
          <a:xfrm>
            <a:off x="0" y="0"/>
            <a:ext cx="9144000" cy="1053465"/>
          </a:xfrm>
          <a:custGeom>
            <a:avLst/>
            <a:gdLst/>
            <a:ahLst/>
            <a:cxnLst/>
            <a:rect l="l" t="t" r="r" b="b"/>
            <a:pathLst>
              <a:path w="9144000" h="1053465">
                <a:moveTo>
                  <a:pt x="9144000" y="0"/>
                </a:moveTo>
                <a:lnTo>
                  <a:pt x="0" y="0"/>
                </a:lnTo>
                <a:lnTo>
                  <a:pt x="0" y="1053084"/>
                </a:lnTo>
                <a:lnTo>
                  <a:pt x="9144000" y="1053084"/>
                </a:lnTo>
                <a:lnTo>
                  <a:pt x="9144000" y="0"/>
                </a:lnTo>
                <a:close/>
              </a:path>
            </a:pathLst>
          </a:custGeom>
          <a:solidFill>
            <a:srgbClr val="189B8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60960" rIns="0" bIns="0" rtlCol="0" vert="horz">
            <a:spAutoFit/>
          </a:bodyPr>
          <a:lstStyle/>
          <a:p>
            <a:pPr marL="2799715" marR="5080" indent="-2213610">
              <a:lnSpc>
                <a:spcPts val="3020"/>
              </a:lnSpc>
              <a:spcBef>
                <a:spcPts val="480"/>
              </a:spcBef>
            </a:pPr>
            <a:r>
              <a:rPr dirty="0" spc="-30"/>
              <a:t>Срочные</a:t>
            </a:r>
            <a:r>
              <a:rPr dirty="0" spc="-100"/>
              <a:t> </a:t>
            </a:r>
            <a:r>
              <a:rPr dirty="0" spc="-35"/>
              <a:t>социальные</a:t>
            </a:r>
            <a:r>
              <a:rPr dirty="0" spc="-95"/>
              <a:t> </a:t>
            </a:r>
            <a:r>
              <a:rPr dirty="0" spc="-20"/>
              <a:t>услуги</a:t>
            </a:r>
            <a:r>
              <a:rPr dirty="0" spc="-90"/>
              <a:t> </a:t>
            </a:r>
            <a:r>
              <a:rPr dirty="0"/>
              <a:t>для</a:t>
            </a:r>
            <a:r>
              <a:rPr dirty="0" spc="-95"/>
              <a:t> </a:t>
            </a:r>
            <a:r>
              <a:rPr dirty="0" spc="-30"/>
              <a:t>ветеранов</a:t>
            </a:r>
            <a:r>
              <a:rPr dirty="0" spc="-100"/>
              <a:t> </a:t>
            </a:r>
            <a:r>
              <a:rPr dirty="0" spc="-10"/>
              <a:t>Великой </a:t>
            </a:r>
            <a:r>
              <a:rPr dirty="0" spc="-35"/>
              <a:t>Отечественной </a:t>
            </a:r>
            <a:r>
              <a:rPr dirty="0" spc="-10"/>
              <a:t>Войны</a:t>
            </a:r>
          </a:p>
        </p:txBody>
      </p:sp>
      <p:grpSp>
        <p:nvGrpSpPr>
          <p:cNvPr id="5" name="object 5" descr=""/>
          <p:cNvGrpSpPr/>
          <p:nvPr/>
        </p:nvGrpSpPr>
        <p:grpSpPr>
          <a:xfrm>
            <a:off x="2669112" y="2185225"/>
            <a:ext cx="5250180" cy="3932554"/>
            <a:chOff x="2669112" y="2185225"/>
            <a:chExt cx="5250180" cy="3932554"/>
          </a:xfrm>
        </p:grpSpPr>
        <p:sp>
          <p:nvSpPr>
            <p:cNvPr id="6" name="object 6" descr=""/>
            <p:cNvSpPr/>
            <p:nvPr/>
          </p:nvSpPr>
          <p:spPr>
            <a:xfrm>
              <a:off x="2773553" y="2259838"/>
              <a:ext cx="3763645" cy="3858260"/>
            </a:xfrm>
            <a:custGeom>
              <a:avLst/>
              <a:gdLst/>
              <a:ahLst/>
              <a:cxnLst/>
              <a:rect l="l" t="t" r="r" b="b"/>
              <a:pathLst>
                <a:path w="3763645" h="3858260">
                  <a:moveTo>
                    <a:pt x="1834388" y="0"/>
                  </a:moveTo>
                  <a:lnTo>
                    <a:pt x="1834388" y="1928876"/>
                  </a:lnTo>
                  <a:lnTo>
                    <a:pt x="0" y="2524887"/>
                  </a:lnTo>
                  <a:lnTo>
                    <a:pt x="15741" y="2571339"/>
                  </a:lnTo>
                  <a:lnTo>
                    <a:pt x="32577" y="2617187"/>
                  </a:lnTo>
                  <a:lnTo>
                    <a:pt x="50492" y="2662417"/>
                  </a:lnTo>
                  <a:lnTo>
                    <a:pt x="69467" y="2707017"/>
                  </a:lnTo>
                  <a:lnTo>
                    <a:pt x="89485" y="2750973"/>
                  </a:lnTo>
                  <a:lnTo>
                    <a:pt x="110528" y="2794274"/>
                  </a:lnTo>
                  <a:lnTo>
                    <a:pt x="132579" y="2836905"/>
                  </a:lnTo>
                  <a:lnTo>
                    <a:pt x="155620" y="2878856"/>
                  </a:lnTo>
                  <a:lnTo>
                    <a:pt x="179634" y="2920113"/>
                  </a:lnTo>
                  <a:lnTo>
                    <a:pt x="204603" y="2960663"/>
                  </a:lnTo>
                  <a:lnTo>
                    <a:pt x="230510" y="3000493"/>
                  </a:lnTo>
                  <a:lnTo>
                    <a:pt x="257337" y="3039591"/>
                  </a:lnTo>
                  <a:lnTo>
                    <a:pt x="285066" y="3077944"/>
                  </a:lnTo>
                  <a:lnTo>
                    <a:pt x="313681" y="3115540"/>
                  </a:lnTo>
                  <a:lnTo>
                    <a:pt x="343163" y="3152365"/>
                  </a:lnTo>
                  <a:lnTo>
                    <a:pt x="373495" y="3188407"/>
                  </a:lnTo>
                  <a:lnTo>
                    <a:pt x="404659" y="3223654"/>
                  </a:lnTo>
                  <a:lnTo>
                    <a:pt x="436639" y="3258091"/>
                  </a:lnTo>
                  <a:lnTo>
                    <a:pt x="469415" y="3291708"/>
                  </a:lnTo>
                  <a:lnTo>
                    <a:pt x="502972" y="3324490"/>
                  </a:lnTo>
                  <a:lnTo>
                    <a:pt x="537291" y="3356426"/>
                  </a:lnTo>
                  <a:lnTo>
                    <a:pt x="572355" y="3387503"/>
                  </a:lnTo>
                  <a:lnTo>
                    <a:pt x="608146" y="3417707"/>
                  </a:lnTo>
                  <a:lnTo>
                    <a:pt x="644647" y="3447026"/>
                  </a:lnTo>
                  <a:lnTo>
                    <a:pt x="681840" y="3475448"/>
                  </a:lnTo>
                  <a:lnTo>
                    <a:pt x="719707" y="3502959"/>
                  </a:lnTo>
                  <a:lnTo>
                    <a:pt x="758232" y="3529548"/>
                  </a:lnTo>
                  <a:lnTo>
                    <a:pt x="797397" y="3555200"/>
                  </a:lnTo>
                  <a:lnTo>
                    <a:pt x="837183" y="3579904"/>
                  </a:lnTo>
                  <a:lnTo>
                    <a:pt x="877574" y="3603647"/>
                  </a:lnTo>
                  <a:lnTo>
                    <a:pt x="918552" y="3626416"/>
                  </a:lnTo>
                  <a:lnTo>
                    <a:pt x="960100" y="3648198"/>
                  </a:lnTo>
                  <a:lnTo>
                    <a:pt x="1002199" y="3668981"/>
                  </a:lnTo>
                  <a:lnTo>
                    <a:pt x="1044833" y="3688752"/>
                  </a:lnTo>
                  <a:lnTo>
                    <a:pt x="1087984" y="3707498"/>
                  </a:lnTo>
                  <a:lnTo>
                    <a:pt x="1131634" y="3725207"/>
                  </a:lnTo>
                  <a:lnTo>
                    <a:pt x="1175766" y="3741865"/>
                  </a:lnTo>
                  <a:lnTo>
                    <a:pt x="1220362" y="3757460"/>
                  </a:lnTo>
                  <a:lnTo>
                    <a:pt x="1265405" y="3771979"/>
                  </a:lnTo>
                  <a:lnTo>
                    <a:pt x="1310878" y="3785410"/>
                  </a:lnTo>
                  <a:lnTo>
                    <a:pt x="1356762" y="3797740"/>
                  </a:lnTo>
                  <a:lnTo>
                    <a:pt x="1403040" y="3808956"/>
                  </a:lnTo>
                  <a:lnTo>
                    <a:pt x="1449695" y="3819045"/>
                  </a:lnTo>
                  <a:lnTo>
                    <a:pt x="1496708" y="3827995"/>
                  </a:lnTo>
                  <a:lnTo>
                    <a:pt x="1544064" y="3835793"/>
                  </a:lnTo>
                  <a:lnTo>
                    <a:pt x="1591743" y="3842426"/>
                  </a:lnTo>
                  <a:lnTo>
                    <a:pt x="1639729" y="3847882"/>
                  </a:lnTo>
                  <a:lnTo>
                    <a:pt x="1688004" y="3852148"/>
                  </a:lnTo>
                  <a:lnTo>
                    <a:pt x="1736551" y="3855210"/>
                  </a:lnTo>
                  <a:lnTo>
                    <a:pt x="1785351" y="3857057"/>
                  </a:lnTo>
                  <a:lnTo>
                    <a:pt x="1834388" y="3857675"/>
                  </a:lnTo>
                  <a:lnTo>
                    <a:pt x="1882674" y="3857083"/>
                  </a:lnTo>
                  <a:lnTo>
                    <a:pt x="1930668" y="3855315"/>
                  </a:lnTo>
                  <a:lnTo>
                    <a:pt x="1978356" y="3852385"/>
                  </a:lnTo>
                  <a:lnTo>
                    <a:pt x="2025725" y="3848307"/>
                  </a:lnTo>
                  <a:lnTo>
                    <a:pt x="2072760" y="3843095"/>
                  </a:lnTo>
                  <a:lnTo>
                    <a:pt x="2119448" y="3836763"/>
                  </a:lnTo>
                  <a:lnTo>
                    <a:pt x="2165776" y="3829324"/>
                  </a:lnTo>
                  <a:lnTo>
                    <a:pt x="2211728" y="3820792"/>
                  </a:lnTo>
                  <a:lnTo>
                    <a:pt x="2257292" y="3811182"/>
                  </a:lnTo>
                  <a:lnTo>
                    <a:pt x="2302454" y="3800506"/>
                  </a:lnTo>
                  <a:lnTo>
                    <a:pt x="2347199" y="3788779"/>
                  </a:lnTo>
                  <a:lnTo>
                    <a:pt x="2391514" y="3776014"/>
                  </a:lnTo>
                  <a:lnTo>
                    <a:pt x="2435386" y="3762226"/>
                  </a:lnTo>
                  <a:lnTo>
                    <a:pt x="2478799" y="3747428"/>
                  </a:lnTo>
                  <a:lnTo>
                    <a:pt x="2521742" y="3731634"/>
                  </a:lnTo>
                  <a:lnTo>
                    <a:pt x="2564199" y="3714857"/>
                  </a:lnTo>
                  <a:lnTo>
                    <a:pt x="2606157" y="3697112"/>
                  </a:lnTo>
                  <a:lnTo>
                    <a:pt x="2647602" y="3678413"/>
                  </a:lnTo>
                  <a:lnTo>
                    <a:pt x="2688521" y="3658772"/>
                  </a:lnTo>
                  <a:lnTo>
                    <a:pt x="2728899" y="3638205"/>
                  </a:lnTo>
                  <a:lnTo>
                    <a:pt x="2768723" y="3616724"/>
                  </a:lnTo>
                  <a:lnTo>
                    <a:pt x="2807979" y="3594344"/>
                  </a:lnTo>
                  <a:lnTo>
                    <a:pt x="2846653" y="3571078"/>
                  </a:lnTo>
                  <a:lnTo>
                    <a:pt x="2884731" y="3546941"/>
                  </a:lnTo>
                  <a:lnTo>
                    <a:pt x="2922200" y="3521946"/>
                  </a:lnTo>
                  <a:lnTo>
                    <a:pt x="2959045" y="3496106"/>
                  </a:lnTo>
                  <a:lnTo>
                    <a:pt x="2995254" y="3469437"/>
                  </a:lnTo>
                  <a:lnTo>
                    <a:pt x="3030811" y="3441950"/>
                  </a:lnTo>
                  <a:lnTo>
                    <a:pt x="3065704" y="3413661"/>
                  </a:lnTo>
                  <a:lnTo>
                    <a:pt x="3099918" y="3384583"/>
                  </a:lnTo>
                  <a:lnTo>
                    <a:pt x="3133440" y="3354730"/>
                  </a:lnTo>
                  <a:lnTo>
                    <a:pt x="3166256" y="3324116"/>
                  </a:lnTo>
                  <a:lnTo>
                    <a:pt x="3198352" y="3292754"/>
                  </a:lnTo>
                  <a:lnTo>
                    <a:pt x="3229714" y="3260658"/>
                  </a:lnTo>
                  <a:lnTo>
                    <a:pt x="3260328" y="3227843"/>
                  </a:lnTo>
                  <a:lnTo>
                    <a:pt x="3290181" y="3194322"/>
                  </a:lnTo>
                  <a:lnTo>
                    <a:pt x="3319259" y="3160108"/>
                  </a:lnTo>
                  <a:lnTo>
                    <a:pt x="3347548" y="3125216"/>
                  </a:lnTo>
                  <a:lnTo>
                    <a:pt x="3375035" y="3089659"/>
                  </a:lnTo>
                  <a:lnTo>
                    <a:pt x="3401704" y="3053452"/>
                  </a:lnTo>
                  <a:lnTo>
                    <a:pt x="3427543" y="3016608"/>
                  </a:lnTo>
                  <a:lnTo>
                    <a:pt x="3452538" y="2979140"/>
                  </a:lnTo>
                  <a:lnTo>
                    <a:pt x="3476676" y="2941063"/>
                  </a:lnTo>
                  <a:lnTo>
                    <a:pt x="3499941" y="2902391"/>
                  </a:lnTo>
                  <a:lnTo>
                    <a:pt x="3522320" y="2863136"/>
                  </a:lnTo>
                  <a:lnTo>
                    <a:pt x="3543801" y="2823314"/>
                  </a:lnTo>
                  <a:lnTo>
                    <a:pt x="3564368" y="2782938"/>
                  </a:lnTo>
                  <a:lnTo>
                    <a:pt x="3584007" y="2742022"/>
                  </a:lnTo>
                  <a:lnTo>
                    <a:pt x="3602707" y="2700578"/>
                  </a:lnTo>
                  <a:lnTo>
                    <a:pt x="3620451" y="2658623"/>
                  </a:lnTo>
                  <a:lnTo>
                    <a:pt x="3637227" y="2616168"/>
                  </a:lnTo>
                  <a:lnTo>
                    <a:pt x="3653021" y="2573228"/>
                  </a:lnTo>
                  <a:lnTo>
                    <a:pt x="3667818" y="2529817"/>
                  </a:lnTo>
                  <a:lnTo>
                    <a:pt x="3681606" y="2485949"/>
                  </a:lnTo>
                  <a:lnTo>
                    <a:pt x="3694370" y="2441637"/>
                  </a:lnTo>
                  <a:lnTo>
                    <a:pt x="3706097" y="2396895"/>
                  </a:lnTo>
                  <a:lnTo>
                    <a:pt x="3716772" y="2351737"/>
                  </a:lnTo>
                  <a:lnTo>
                    <a:pt x="3726382" y="2306177"/>
                  </a:lnTo>
                  <a:lnTo>
                    <a:pt x="3734914" y="2260229"/>
                  </a:lnTo>
                  <a:lnTo>
                    <a:pt x="3742352" y="2213906"/>
                  </a:lnTo>
                  <a:lnTo>
                    <a:pt x="3748684" y="2167222"/>
                  </a:lnTo>
                  <a:lnTo>
                    <a:pt x="3753896" y="2120192"/>
                  </a:lnTo>
                  <a:lnTo>
                    <a:pt x="3757974" y="2072828"/>
                  </a:lnTo>
                  <a:lnTo>
                    <a:pt x="3760903" y="2025145"/>
                  </a:lnTo>
                  <a:lnTo>
                    <a:pt x="3762671" y="1977156"/>
                  </a:lnTo>
                  <a:lnTo>
                    <a:pt x="3763264" y="1928876"/>
                  </a:lnTo>
                  <a:lnTo>
                    <a:pt x="3762671" y="1880595"/>
                  </a:lnTo>
                  <a:lnTo>
                    <a:pt x="3760903" y="1832606"/>
                  </a:lnTo>
                  <a:lnTo>
                    <a:pt x="3757974" y="1784923"/>
                  </a:lnTo>
                  <a:lnTo>
                    <a:pt x="3753896" y="1737559"/>
                  </a:lnTo>
                  <a:lnTo>
                    <a:pt x="3748684" y="1690527"/>
                  </a:lnTo>
                  <a:lnTo>
                    <a:pt x="3742352" y="1643843"/>
                  </a:lnTo>
                  <a:lnTo>
                    <a:pt x="3734914" y="1597520"/>
                  </a:lnTo>
                  <a:lnTo>
                    <a:pt x="3726382" y="1551571"/>
                  </a:lnTo>
                  <a:lnTo>
                    <a:pt x="3716772" y="1506010"/>
                  </a:lnTo>
                  <a:lnTo>
                    <a:pt x="3706097" y="1460851"/>
                  </a:lnTo>
                  <a:lnTo>
                    <a:pt x="3694370" y="1416108"/>
                  </a:lnTo>
                  <a:lnTo>
                    <a:pt x="3681606" y="1371795"/>
                  </a:lnTo>
                  <a:lnTo>
                    <a:pt x="3667818" y="1327926"/>
                  </a:lnTo>
                  <a:lnTo>
                    <a:pt x="3653021" y="1284514"/>
                  </a:lnTo>
                  <a:lnTo>
                    <a:pt x="3637227" y="1241573"/>
                  </a:lnTo>
                  <a:lnTo>
                    <a:pt x="3620451" y="1199117"/>
                  </a:lnTo>
                  <a:lnTo>
                    <a:pt x="3602707" y="1157160"/>
                  </a:lnTo>
                  <a:lnTo>
                    <a:pt x="3584007" y="1115716"/>
                  </a:lnTo>
                  <a:lnTo>
                    <a:pt x="3564368" y="1074798"/>
                  </a:lnTo>
                  <a:lnTo>
                    <a:pt x="3543801" y="1034420"/>
                  </a:lnTo>
                  <a:lnTo>
                    <a:pt x="3522320" y="994596"/>
                  </a:lnTo>
                  <a:lnTo>
                    <a:pt x="3499941" y="955341"/>
                  </a:lnTo>
                  <a:lnTo>
                    <a:pt x="3476676" y="916666"/>
                  </a:lnTo>
                  <a:lnTo>
                    <a:pt x="3452538" y="878588"/>
                  </a:lnTo>
                  <a:lnTo>
                    <a:pt x="3427543" y="841119"/>
                  </a:lnTo>
                  <a:lnTo>
                    <a:pt x="3401704" y="804273"/>
                  </a:lnTo>
                  <a:lnTo>
                    <a:pt x="3375035" y="768064"/>
                  </a:lnTo>
                  <a:lnTo>
                    <a:pt x="3347548" y="732505"/>
                  </a:lnTo>
                  <a:lnTo>
                    <a:pt x="3319259" y="697612"/>
                  </a:lnTo>
                  <a:lnTo>
                    <a:pt x="3290181" y="663396"/>
                  </a:lnTo>
                  <a:lnTo>
                    <a:pt x="3260328" y="629873"/>
                  </a:lnTo>
                  <a:lnTo>
                    <a:pt x="3229714" y="597056"/>
                  </a:lnTo>
                  <a:lnTo>
                    <a:pt x="3198352" y="564959"/>
                  </a:lnTo>
                  <a:lnTo>
                    <a:pt x="3166256" y="533595"/>
                  </a:lnTo>
                  <a:lnTo>
                    <a:pt x="3133440" y="502979"/>
                  </a:lnTo>
                  <a:lnTo>
                    <a:pt x="3099918" y="473125"/>
                  </a:lnTo>
                  <a:lnTo>
                    <a:pt x="3065704" y="444045"/>
                  </a:lnTo>
                  <a:lnTo>
                    <a:pt x="3030811" y="415754"/>
                  </a:lnTo>
                  <a:lnTo>
                    <a:pt x="2995254" y="388266"/>
                  </a:lnTo>
                  <a:lnTo>
                    <a:pt x="2959045" y="361595"/>
                  </a:lnTo>
                  <a:lnTo>
                    <a:pt x="2922200" y="335754"/>
                  </a:lnTo>
                  <a:lnTo>
                    <a:pt x="2884731" y="310757"/>
                  </a:lnTo>
                  <a:lnTo>
                    <a:pt x="2846653" y="286618"/>
                  </a:lnTo>
                  <a:lnTo>
                    <a:pt x="2807979" y="263350"/>
                  </a:lnTo>
                  <a:lnTo>
                    <a:pt x="2768723" y="240969"/>
                  </a:lnTo>
                  <a:lnTo>
                    <a:pt x="2728899" y="219487"/>
                  </a:lnTo>
                  <a:lnTo>
                    <a:pt x="2688521" y="198918"/>
                  </a:lnTo>
                  <a:lnTo>
                    <a:pt x="2647602" y="179276"/>
                  </a:lnTo>
                  <a:lnTo>
                    <a:pt x="2606157" y="160575"/>
                  </a:lnTo>
                  <a:lnTo>
                    <a:pt x="2564199" y="142829"/>
                  </a:lnTo>
                  <a:lnTo>
                    <a:pt x="2521742" y="126051"/>
                  </a:lnTo>
                  <a:lnTo>
                    <a:pt x="2478799" y="110256"/>
                  </a:lnTo>
                  <a:lnTo>
                    <a:pt x="2435386" y="95457"/>
                  </a:lnTo>
                  <a:lnTo>
                    <a:pt x="2391514" y="81667"/>
                  </a:lnTo>
                  <a:lnTo>
                    <a:pt x="2347199" y="68902"/>
                  </a:lnTo>
                  <a:lnTo>
                    <a:pt x="2302454" y="57174"/>
                  </a:lnTo>
                  <a:lnTo>
                    <a:pt x="2257292" y="46497"/>
                  </a:lnTo>
                  <a:lnTo>
                    <a:pt x="2211728" y="36886"/>
                  </a:lnTo>
                  <a:lnTo>
                    <a:pt x="2165776" y="28353"/>
                  </a:lnTo>
                  <a:lnTo>
                    <a:pt x="2119448" y="20914"/>
                  </a:lnTo>
                  <a:lnTo>
                    <a:pt x="2072760" y="14581"/>
                  </a:lnTo>
                  <a:lnTo>
                    <a:pt x="2025725" y="9368"/>
                  </a:lnTo>
                  <a:lnTo>
                    <a:pt x="1978356" y="5290"/>
                  </a:lnTo>
                  <a:lnTo>
                    <a:pt x="1930668" y="2360"/>
                  </a:lnTo>
                  <a:lnTo>
                    <a:pt x="1882674" y="592"/>
                  </a:lnTo>
                  <a:lnTo>
                    <a:pt x="1834388" y="0"/>
                  </a:lnTo>
                  <a:close/>
                </a:path>
              </a:pathLst>
            </a:custGeom>
            <a:solidFill>
              <a:srgbClr val="00AF5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 descr=""/>
            <p:cNvSpPr/>
            <p:nvPr/>
          </p:nvSpPr>
          <p:spPr>
            <a:xfrm>
              <a:off x="2678637" y="2259838"/>
              <a:ext cx="1929764" cy="2525395"/>
            </a:xfrm>
            <a:custGeom>
              <a:avLst/>
              <a:gdLst/>
              <a:ahLst/>
              <a:cxnLst/>
              <a:rect l="l" t="t" r="r" b="b"/>
              <a:pathLst>
                <a:path w="1929764" h="2525395">
                  <a:moveTo>
                    <a:pt x="1929303" y="0"/>
                  </a:moveTo>
                  <a:lnTo>
                    <a:pt x="1878753" y="663"/>
                  </a:lnTo>
                  <a:lnTo>
                    <a:pt x="1828277" y="2650"/>
                  </a:lnTo>
                  <a:lnTo>
                    <a:pt x="1777901" y="5957"/>
                  </a:lnTo>
                  <a:lnTo>
                    <a:pt x="1727650" y="10578"/>
                  </a:lnTo>
                  <a:lnTo>
                    <a:pt x="1677551" y="16510"/>
                  </a:lnTo>
                  <a:lnTo>
                    <a:pt x="1627630" y="23749"/>
                  </a:lnTo>
                  <a:lnTo>
                    <a:pt x="1577913" y="32289"/>
                  </a:lnTo>
                  <a:lnTo>
                    <a:pt x="1528425" y="42126"/>
                  </a:lnTo>
                  <a:lnTo>
                    <a:pt x="1479193" y="53256"/>
                  </a:lnTo>
                  <a:lnTo>
                    <a:pt x="1430243" y="65675"/>
                  </a:lnTo>
                  <a:lnTo>
                    <a:pt x="1381600" y="79378"/>
                  </a:lnTo>
                  <a:lnTo>
                    <a:pt x="1333292" y="94361"/>
                  </a:lnTo>
                  <a:lnTo>
                    <a:pt x="1287560" y="109843"/>
                  </a:lnTo>
                  <a:lnTo>
                    <a:pt x="1242469" y="126354"/>
                  </a:lnTo>
                  <a:lnTo>
                    <a:pt x="1198027" y="143875"/>
                  </a:lnTo>
                  <a:lnTo>
                    <a:pt x="1154244" y="162390"/>
                  </a:lnTo>
                  <a:lnTo>
                    <a:pt x="1111127" y="181880"/>
                  </a:lnTo>
                  <a:lnTo>
                    <a:pt x="1068687" y="202328"/>
                  </a:lnTo>
                  <a:lnTo>
                    <a:pt x="1026932" y="223718"/>
                  </a:lnTo>
                  <a:lnTo>
                    <a:pt x="985870" y="246031"/>
                  </a:lnTo>
                  <a:lnTo>
                    <a:pt x="945511" y="269250"/>
                  </a:lnTo>
                  <a:lnTo>
                    <a:pt x="905864" y="293359"/>
                  </a:lnTo>
                  <a:lnTo>
                    <a:pt x="866937" y="318338"/>
                  </a:lnTo>
                  <a:lnTo>
                    <a:pt x="828739" y="344171"/>
                  </a:lnTo>
                  <a:lnTo>
                    <a:pt x="791279" y="370841"/>
                  </a:lnTo>
                  <a:lnTo>
                    <a:pt x="754566" y="398330"/>
                  </a:lnTo>
                  <a:lnTo>
                    <a:pt x="718610" y="426621"/>
                  </a:lnTo>
                  <a:lnTo>
                    <a:pt x="683418" y="455696"/>
                  </a:lnTo>
                  <a:lnTo>
                    <a:pt x="648999" y="485538"/>
                  </a:lnTo>
                  <a:lnTo>
                    <a:pt x="615363" y="516130"/>
                  </a:lnTo>
                  <a:lnTo>
                    <a:pt x="582519" y="547454"/>
                  </a:lnTo>
                  <a:lnTo>
                    <a:pt x="550474" y="579492"/>
                  </a:lnTo>
                  <a:lnTo>
                    <a:pt x="519239" y="612228"/>
                  </a:lnTo>
                  <a:lnTo>
                    <a:pt x="488822" y="645644"/>
                  </a:lnTo>
                  <a:lnTo>
                    <a:pt x="459231" y="679722"/>
                  </a:lnTo>
                  <a:lnTo>
                    <a:pt x="430476" y="714446"/>
                  </a:lnTo>
                  <a:lnTo>
                    <a:pt x="402566" y="749797"/>
                  </a:lnTo>
                  <a:lnTo>
                    <a:pt x="375510" y="785758"/>
                  </a:lnTo>
                  <a:lnTo>
                    <a:pt x="349315" y="822313"/>
                  </a:lnTo>
                  <a:lnTo>
                    <a:pt x="323992" y="859442"/>
                  </a:lnTo>
                  <a:lnTo>
                    <a:pt x="299549" y="897130"/>
                  </a:lnTo>
                  <a:lnTo>
                    <a:pt x="275995" y="935359"/>
                  </a:lnTo>
                  <a:lnTo>
                    <a:pt x="253338" y="974111"/>
                  </a:lnTo>
                  <a:lnTo>
                    <a:pt x="231589" y="1013369"/>
                  </a:lnTo>
                  <a:lnTo>
                    <a:pt x="210755" y="1053115"/>
                  </a:lnTo>
                  <a:lnTo>
                    <a:pt x="190845" y="1093333"/>
                  </a:lnTo>
                  <a:lnTo>
                    <a:pt x="171868" y="1134004"/>
                  </a:lnTo>
                  <a:lnTo>
                    <a:pt x="153834" y="1175111"/>
                  </a:lnTo>
                  <a:lnTo>
                    <a:pt x="136751" y="1216638"/>
                  </a:lnTo>
                  <a:lnTo>
                    <a:pt x="120628" y="1258565"/>
                  </a:lnTo>
                  <a:lnTo>
                    <a:pt x="105473" y="1300877"/>
                  </a:lnTo>
                  <a:lnTo>
                    <a:pt x="91296" y="1343556"/>
                  </a:lnTo>
                  <a:lnTo>
                    <a:pt x="78106" y="1386583"/>
                  </a:lnTo>
                  <a:lnTo>
                    <a:pt x="65911" y="1429943"/>
                  </a:lnTo>
                  <a:lnTo>
                    <a:pt x="54720" y="1473617"/>
                  </a:lnTo>
                  <a:lnTo>
                    <a:pt x="44543" y="1517588"/>
                  </a:lnTo>
                  <a:lnTo>
                    <a:pt x="35387" y="1561839"/>
                  </a:lnTo>
                  <a:lnTo>
                    <a:pt x="27263" y="1606352"/>
                  </a:lnTo>
                  <a:lnTo>
                    <a:pt x="20178" y="1651110"/>
                  </a:lnTo>
                  <a:lnTo>
                    <a:pt x="14141" y="1696096"/>
                  </a:lnTo>
                  <a:lnTo>
                    <a:pt x="9162" y="1741291"/>
                  </a:lnTo>
                  <a:lnTo>
                    <a:pt x="5250" y="1786679"/>
                  </a:lnTo>
                  <a:lnTo>
                    <a:pt x="2413" y="1832242"/>
                  </a:lnTo>
                  <a:lnTo>
                    <a:pt x="660" y="1877963"/>
                  </a:lnTo>
                  <a:lnTo>
                    <a:pt x="0" y="1923825"/>
                  </a:lnTo>
                  <a:lnTo>
                    <a:pt x="441" y="1969810"/>
                  </a:lnTo>
                  <a:lnTo>
                    <a:pt x="1994" y="2015900"/>
                  </a:lnTo>
                  <a:lnTo>
                    <a:pt x="4666" y="2062078"/>
                  </a:lnTo>
                  <a:lnTo>
                    <a:pt x="8466" y="2108328"/>
                  </a:lnTo>
                  <a:lnTo>
                    <a:pt x="13404" y="2154630"/>
                  </a:lnTo>
                  <a:lnTo>
                    <a:pt x="19488" y="2200969"/>
                  </a:lnTo>
                  <a:lnTo>
                    <a:pt x="26727" y="2247326"/>
                  </a:lnTo>
                  <a:lnTo>
                    <a:pt x="35130" y="2293685"/>
                  </a:lnTo>
                  <a:lnTo>
                    <a:pt x="44706" y="2340027"/>
                  </a:lnTo>
                  <a:lnTo>
                    <a:pt x="55463" y="2386336"/>
                  </a:lnTo>
                  <a:lnTo>
                    <a:pt x="67411" y="2432594"/>
                  </a:lnTo>
                  <a:lnTo>
                    <a:pt x="80559" y="2478783"/>
                  </a:lnTo>
                  <a:lnTo>
                    <a:pt x="94915" y="2524887"/>
                  </a:lnTo>
                  <a:lnTo>
                    <a:pt x="1929303" y="1928876"/>
                  </a:lnTo>
                  <a:lnTo>
                    <a:pt x="1929303" y="0"/>
                  </a:lnTo>
                  <a:close/>
                </a:path>
              </a:pathLst>
            </a:custGeom>
            <a:solidFill>
              <a:srgbClr val="6F2F9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 descr=""/>
            <p:cNvSpPr/>
            <p:nvPr/>
          </p:nvSpPr>
          <p:spPr>
            <a:xfrm>
              <a:off x="2678637" y="2259838"/>
              <a:ext cx="1929764" cy="2525395"/>
            </a:xfrm>
            <a:custGeom>
              <a:avLst/>
              <a:gdLst/>
              <a:ahLst/>
              <a:cxnLst/>
              <a:rect l="l" t="t" r="r" b="b"/>
              <a:pathLst>
                <a:path w="1929764" h="2525395">
                  <a:moveTo>
                    <a:pt x="94915" y="2524887"/>
                  </a:moveTo>
                  <a:lnTo>
                    <a:pt x="80559" y="2478783"/>
                  </a:lnTo>
                  <a:lnTo>
                    <a:pt x="67411" y="2432594"/>
                  </a:lnTo>
                  <a:lnTo>
                    <a:pt x="55463" y="2386336"/>
                  </a:lnTo>
                  <a:lnTo>
                    <a:pt x="44706" y="2340027"/>
                  </a:lnTo>
                  <a:lnTo>
                    <a:pt x="35130" y="2293685"/>
                  </a:lnTo>
                  <a:lnTo>
                    <a:pt x="26727" y="2247326"/>
                  </a:lnTo>
                  <a:lnTo>
                    <a:pt x="19488" y="2200969"/>
                  </a:lnTo>
                  <a:lnTo>
                    <a:pt x="13404" y="2154630"/>
                  </a:lnTo>
                  <a:lnTo>
                    <a:pt x="8466" y="2108328"/>
                  </a:lnTo>
                  <a:lnTo>
                    <a:pt x="4666" y="2062078"/>
                  </a:lnTo>
                  <a:lnTo>
                    <a:pt x="1994" y="2015900"/>
                  </a:lnTo>
                  <a:lnTo>
                    <a:pt x="441" y="1969810"/>
                  </a:lnTo>
                  <a:lnTo>
                    <a:pt x="0" y="1923825"/>
                  </a:lnTo>
                  <a:lnTo>
                    <a:pt x="660" y="1877963"/>
                  </a:lnTo>
                  <a:lnTo>
                    <a:pt x="2413" y="1832242"/>
                  </a:lnTo>
                  <a:lnTo>
                    <a:pt x="5250" y="1786679"/>
                  </a:lnTo>
                  <a:lnTo>
                    <a:pt x="9162" y="1741291"/>
                  </a:lnTo>
                  <a:lnTo>
                    <a:pt x="14141" y="1696096"/>
                  </a:lnTo>
                  <a:lnTo>
                    <a:pt x="20178" y="1651110"/>
                  </a:lnTo>
                  <a:lnTo>
                    <a:pt x="27263" y="1606352"/>
                  </a:lnTo>
                  <a:lnTo>
                    <a:pt x="35387" y="1561839"/>
                  </a:lnTo>
                  <a:lnTo>
                    <a:pt x="44543" y="1517588"/>
                  </a:lnTo>
                  <a:lnTo>
                    <a:pt x="54720" y="1473617"/>
                  </a:lnTo>
                  <a:lnTo>
                    <a:pt x="65911" y="1429943"/>
                  </a:lnTo>
                  <a:lnTo>
                    <a:pt x="78106" y="1386583"/>
                  </a:lnTo>
                  <a:lnTo>
                    <a:pt x="91296" y="1343556"/>
                  </a:lnTo>
                  <a:lnTo>
                    <a:pt x="105473" y="1300877"/>
                  </a:lnTo>
                  <a:lnTo>
                    <a:pt x="120628" y="1258565"/>
                  </a:lnTo>
                  <a:lnTo>
                    <a:pt x="136751" y="1216638"/>
                  </a:lnTo>
                  <a:lnTo>
                    <a:pt x="153834" y="1175111"/>
                  </a:lnTo>
                  <a:lnTo>
                    <a:pt x="171868" y="1134004"/>
                  </a:lnTo>
                  <a:lnTo>
                    <a:pt x="190845" y="1093333"/>
                  </a:lnTo>
                  <a:lnTo>
                    <a:pt x="210755" y="1053115"/>
                  </a:lnTo>
                  <a:lnTo>
                    <a:pt x="231589" y="1013369"/>
                  </a:lnTo>
                  <a:lnTo>
                    <a:pt x="253338" y="974111"/>
                  </a:lnTo>
                  <a:lnTo>
                    <a:pt x="275995" y="935359"/>
                  </a:lnTo>
                  <a:lnTo>
                    <a:pt x="299549" y="897130"/>
                  </a:lnTo>
                  <a:lnTo>
                    <a:pt x="323992" y="859442"/>
                  </a:lnTo>
                  <a:lnTo>
                    <a:pt x="349315" y="822313"/>
                  </a:lnTo>
                  <a:lnTo>
                    <a:pt x="375510" y="785758"/>
                  </a:lnTo>
                  <a:lnTo>
                    <a:pt x="402566" y="749797"/>
                  </a:lnTo>
                  <a:lnTo>
                    <a:pt x="430476" y="714446"/>
                  </a:lnTo>
                  <a:lnTo>
                    <a:pt x="459231" y="679722"/>
                  </a:lnTo>
                  <a:lnTo>
                    <a:pt x="488822" y="645644"/>
                  </a:lnTo>
                  <a:lnTo>
                    <a:pt x="519239" y="612228"/>
                  </a:lnTo>
                  <a:lnTo>
                    <a:pt x="550474" y="579492"/>
                  </a:lnTo>
                  <a:lnTo>
                    <a:pt x="582519" y="547454"/>
                  </a:lnTo>
                  <a:lnTo>
                    <a:pt x="615363" y="516130"/>
                  </a:lnTo>
                  <a:lnTo>
                    <a:pt x="648999" y="485538"/>
                  </a:lnTo>
                  <a:lnTo>
                    <a:pt x="683418" y="455696"/>
                  </a:lnTo>
                  <a:lnTo>
                    <a:pt x="718610" y="426621"/>
                  </a:lnTo>
                  <a:lnTo>
                    <a:pt x="754566" y="398330"/>
                  </a:lnTo>
                  <a:lnTo>
                    <a:pt x="791279" y="370841"/>
                  </a:lnTo>
                  <a:lnTo>
                    <a:pt x="828739" y="344171"/>
                  </a:lnTo>
                  <a:lnTo>
                    <a:pt x="866937" y="318338"/>
                  </a:lnTo>
                  <a:lnTo>
                    <a:pt x="905864" y="293359"/>
                  </a:lnTo>
                  <a:lnTo>
                    <a:pt x="945511" y="269250"/>
                  </a:lnTo>
                  <a:lnTo>
                    <a:pt x="985870" y="246031"/>
                  </a:lnTo>
                  <a:lnTo>
                    <a:pt x="1026932" y="223718"/>
                  </a:lnTo>
                  <a:lnTo>
                    <a:pt x="1068687" y="202328"/>
                  </a:lnTo>
                  <a:lnTo>
                    <a:pt x="1111127" y="181880"/>
                  </a:lnTo>
                  <a:lnTo>
                    <a:pt x="1154244" y="162390"/>
                  </a:lnTo>
                  <a:lnTo>
                    <a:pt x="1198027" y="143875"/>
                  </a:lnTo>
                  <a:lnTo>
                    <a:pt x="1242469" y="126354"/>
                  </a:lnTo>
                  <a:lnTo>
                    <a:pt x="1287560" y="109843"/>
                  </a:lnTo>
                  <a:lnTo>
                    <a:pt x="1333292" y="94361"/>
                  </a:lnTo>
                  <a:lnTo>
                    <a:pt x="1381600" y="79378"/>
                  </a:lnTo>
                  <a:lnTo>
                    <a:pt x="1430243" y="65675"/>
                  </a:lnTo>
                  <a:lnTo>
                    <a:pt x="1479193" y="53256"/>
                  </a:lnTo>
                  <a:lnTo>
                    <a:pt x="1528425" y="42126"/>
                  </a:lnTo>
                  <a:lnTo>
                    <a:pt x="1577913" y="32289"/>
                  </a:lnTo>
                  <a:lnTo>
                    <a:pt x="1627630" y="23749"/>
                  </a:lnTo>
                  <a:lnTo>
                    <a:pt x="1677551" y="16510"/>
                  </a:lnTo>
                  <a:lnTo>
                    <a:pt x="1727650" y="10578"/>
                  </a:lnTo>
                  <a:lnTo>
                    <a:pt x="1777901" y="5957"/>
                  </a:lnTo>
                  <a:lnTo>
                    <a:pt x="1828277" y="2650"/>
                  </a:lnTo>
                  <a:lnTo>
                    <a:pt x="1878753" y="663"/>
                  </a:lnTo>
                  <a:lnTo>
                    <a:pt x="1929303" y="0"/>
                  </a:lnTo>
                  <a:lnTo>
                    <a:pt x="1929303" y="1928876"/>
                  </a:lnTo>
                  <a:lnTo>
                    <a:pt x="94915" y="2524887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 descr=""/>
            <p:cNvSpPr/>
            <p:nvPr/>
          </p:nvSpPr>
          <p:spPr>
            <a:xfrm>
              <a:off x="4872227" y="2189988"/>
              <a:ext cx="3042285" cy="1523365"/>
            </a:xfrm>
            <a:custGeom>
              <a:avLst/>
              <a:gdLst/>
              <a:ahLst/>
              <a:cxnLst/>
              <a:rect l="l" t="t" r="r" b="b"/>
              <a:pathLst>
                <a:path w="3042284" h="1523364">
                  <a:moveTo>
                    <a:pt x="3041904" y="0"/>
                  </a:moveTo>
                  <a:lnTo>
                    <a:pt x="0" y="0"/>
                  </a:lnTo>
                  <a:lnTo>
                    <a:pt x="0" y="1046988"/>
                  </a:lnTo>
                  <a:lnTo>
                    <a:pt x="506984" y="1046988"/>
                  </a:lnTo>
                  <a:lnTo>
                    <a:pt x="212471" y="1523111"/>
                  </a:lnTo>
                  <a:lnTo>
                    <a:pt x="1267460" y="1046988"/>
                  </a:lnTo>
                  <a:lnTo>
                    <a:pt x="3041904" y="1046988"/>
                  </a:lnTo>
                  <a:lnTo>
                    <a:pt x="304190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 descr=""/>
            <p:cNvSpPr/>
            <p:nvPr/>
          </p:nvSpPr>
          <p:spPr>
            <a:xfrm>
              <a:off x="4872227" y="2189988"/>
              <a:ext cx="3042285" cy="1523365"/>
            </a:xfrm>
            <a:custGeom>
              <a:avLst/>
              <a:gdLst/>
              <a:ahLst/>
              <a:cxnLst/>
              <a:rect l="l" t="t" r="r" b="b"/>
              <a:pathLst>
                <a:path w="3042284" h="1523364">
                  <a:moveTo>
                    <a:pt x="0" y="0"/>
                  </a:moveTo>
                  <a:lnTo>
                    <a:pt x="506984" y="0"/>
                  </a:lnTo>
                  <a:lnTo>
                    <a:pt x="1267460" y="0"/>
                  </a:lnTo>
                  <a:lnTo>
                    <a:pt x="3041904" y="0"/>
                  </a:lnTo>
                  <a:lnTo>
                    <a:pt x="3041904" y="610742"/>
                  </a:lnTo>
                  <a:lnTo>
                    <a:pt x="3041904" y="872489"/>
                  </a:lnTo>
                  <a:lnTo>
                    <a:pt x="3041904" y="1046988"/>
                  </a:lnTo>
                  <a:lnTo>
                    <a:pt x="1267460" y="1046988"/>
                  </a:lnTo>
                  <a:lnTo>
                    <a:pt x="212471" y="1523111"/>
                  </a:lnTo>
                  <a:lnTo>
                    <a:pt x="506984" y="1046988"/>
                  </a:lnTo>
                  <a:lnTo>
                    <a:pt x="0" y="1046988"/>
                  </a:lnTo>
                  <a:lnTo>
                    <a:pt x="0" y="872489"/>
                  </a:lnTo>
                  <a:lnTo>
                    <a:pt x="0" y="610742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BEBEBE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1" name="object 11" descr=""/>
          <p:cNvSpPr txBox="1"/>
          <p:nvPr/>
        </p:nvSpPr>
        <p:spPr>
          <a:xfrm>
            <a:off x="4915280" y="2415666"/>
            <a:ext cx="2955290" cy="394335"/>
          </a:xfrm>
          <a:prstGeom prst="rect">
            <a:avLst/>
          </a:prstGeom>
        </p:spPr>
        <p:txBody>
          <a:bodyPr wrap="square" lIns="0" tIns="9525" rIns="0" bIns="0" rtlCol="0" vert="horz">
            <a:spAutoFit/>
          </a:bodyPr>
          <a:lstStyle/>
          <a:p>
            <a:pPr marL="509905" marR="5080" indent="-497205">
              <a:lnSpc>
                <a:spcPct val="101699"/>
              </a:lnSpc>
              <a:spcBef>
                <a:spcPts val="75"/>
              </a:spcBef>
            </a:pPr>
            <a:r>
              <a:rPr dirty="0" sz="1200" b="1">
                <a:solidFill>
                  <a:srgbClr val="585858"/>
                </a:solidFill>
                <a:latin typeface="Calibri"/>
                <a:cs typeface="Calibri"/>
              </a:rPr>
              <a:t>продовольственные</a:t>
            </a:r>
            <a:r>
              <a:rPr dirty="0" sz="1200" spc="-10" b="1">
                <a:solidFill>
                  <a:srgbClr val="585858"/>
                </a:solidFill>
                <a:latin typeface="Calibri"/>
                <a:cs typeface="Calibri"/>
              </a:rPr>
              <a:t> сертификаты</a:t>
            </a:r>
            <a:r>
              <a:rPr dirty="0" sz="1200" spc="-1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200" spc="-10" b="1">
                <a:solidFill>
                  <a:srgbClr val="585858"/>
                </a:solidFill>
                <a:latin typeface="Calibri"/>
                <a:cs typeface="Calibri"/>
              </a:rPr>
              <a:t>получили </a:t>
            </a:r>
            <a:r>
              <a:rPr dirty="0" sz="1200" b="1">
                <a:solidFill>
                  <a:srgbClr val="585858"/>
                </a:solidFill>
                <a:latin typeface="Calibri"/>
                <a:cs typeface="Calibri"/>
              </a:rPr>
              <a:t>21</a:t>
            </a:r>
            <a:r>
              <a:rPr dirty="0" sz="1200" spc="-3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200" b="1">
                <a:solidFill>
                  <a:srgbClr val="585858"/>
                </a:solidFill>
                <a:latin typeface="Calibri"/>
                <a:cs typeface="Calibri"/>
              </a:rPr>
              <a:t>человек</a:t>
            </a:r>
            <a:r>
              <a:rPr dirty="0" sz="1200" spc="-2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200" b="1">
                <a:solidFill>
                  <a:srgbClr val="585858"/>
                </a:solidFill>
                <a:latin typeface="Calibri"/>
                <a:cs typeface="Calibri"/>
              </a:rPr>
              <a:t>/21</a:t>
            </a:r>
            <a:r>
              <a:rPr dirty="0" sz="1200" spc="-1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200" spc="-10" b="1">
                <a:solidFill>
                  <a:srgbClr val="585858"/>
                </a:solidFill>
                <a:latin typeface="Calibri"/>
                <a:cs typeface="Calibri"/>
              </a:rPr>
              <a:t>сертификатов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12" name="object 12" descr=""/>
          <p:cNvGrpSpPr/>
          <p:nvPr/>
        </p:nvGrpSpPr>
        <p:grpSpPr>
          <a:xfrm>
            <a:off x="1182433" y="4133659"/>
            <a:ext cx="4133850" cy="1650364"/>
            <a:chOff x="1182433" y="4133659"/>
            <a:chExt cx="4133850" cy="1650364"/>
          </a:xfrm>
        </p:grpSpPr>
        <p:sp>
          <p:nvSpPr>
            <p:cNvPr id="13" name="object 13" descr=""/>
            <p:cNvSpPr/>
            <p:nvPr/>
          </p:nvSpPr>
          <p:spPr>
            <a:xfrm>
              <a:off x="1187196" y="4138421"/>
              <a:ext cx="4124325" cy="1640839"/>
            </a:xfrm>
            <a:custGeom>
              <a:avLst/>
              <a:gdLst/>
              <a:ahLst/>
              <a:cxnLst/>
              <a:rect l="l" t="t" r="r" b="b"/>
              <a:pathLst>
                <a:path w="4124325" h="1640839">
                  <a:moveTo>
                    <a:pt x="2268474" y="0"/>
                  </a:moveTo>
                  <a:lnTo>
                    <a:pt x="2405633" y="366521"/>
                  </a:lnTo>
                  <a:lnTo>
                    <a:pt x="0" y="366521"/>
                  </a:lnTo>
                  <a:lnTo>
                    <a:pt x="0" y="1640586"/>
                  </a:lnTo>
                  <a:lnTo>
                    <a:pt x="4123943" y="1640586"/>
                  </a:lnTo>
                  <a:lnTo>
                    <a:pt x="4123943" y="366521"/>
                  </a:lnTo>
                  <a:lnTo>
                    <a:pt x="3436619" y="366521"/>
                  </a:lnTo>
                  <a:lnTo>
                    <a:pt x="226847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 descr=""/>
            <p:cNvSpPr/>
            <p:nvPr/>
          </p:nvSpPr>
          <p:spPr>
            <a:xfrm>
              <a:off x="1187196" y="4138421"/>
              <a:ext cx="4124325" cy="1640839"/>
            </a:xfrm>
            <a:custGeom>
              <a:avLst/>
              <a:gdLst/>
              <a:ahLst/>
              <a:cxnLst/>
              <a:rect l="l" t="t" r="r" b="b"/>
              <a:pathLst>
                <a:path w="4124325" h="1640839">
                  <a:moveTo>
                    <a:pt x="0" y="366521"/>
                  </a:moveTo>
                  <a:lnTo>
                    <a:pt x="2405633" y="366521"/>
                  </a:lnTo>
                  <a:lnTo>
                    <a:pt x="2268474" y="0"/>
                  </a:lnTo>
                  <a:lnTo>
                    <a:pt x="3436619" y="366521"/>
                  </a:lnTo>
                  <a:lnTo>
                    <a:pt x="4123943" y="366521"/>
                  </a:lnTo>
                  <a:lnTo>
                    <a:pt x="4123943" y="578865"/>
                  </a:lnTo>
                  <a:lnTo>
                    <a:pt x="4123943" y="897382"/>
                  </a:lnTo>
                  <a:lnTo>
                    <a:pt x="4123943" y="1640586"/>
                  </a:lnTo>
                  <a:lnTo>
                    <a:pt x="3436619" y="1640586"/>
                  </a:lnTo>
                  <a:lnTo>
                    <a:pt x="2405633" y="1640586"/>
                  </a:lnTo>
                  <a:lnTo>
                    <a:pt x="0" y="1640586"/>
                  </a:lnTo>
                  <a:lnTo>
                    <a:pt x="0" y="897382"/>
                  </a:lnTo>
                  <a:lnTo>
                    <a:pt x="0" y="578865"/>
                  </a:lnTo>
                  <a:lnTo>
                    <a:pt x="0" y="366521"/>
                  </a:lnTo>
                  <a:close/>
                </a:path>
              </a:pathLst>
            </a:custGeom>
            <a:ln w="9525">
              <a:solidFill>
                <a:srgbClr val="BEBEBE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5" name="object 15" descr=""/>
          <p:cNvSpPr txBox="1"/>
          <p:nvPr/>
        </p:nvSpPr>
        <p:spPr>
          <a:xfrm>
            <a:off x="1772792" y="4844288"/>
            <a:ext cx="2951480" cy="394335"/>
          </a:xfrm>
          <a:prstGeom prst="rect">
            <a:avLst/>
          </a:prstGeom>
        </p:spPr>
        <p:txBody>
          <a:bodyPr wrap="square" lIns="0" tIns="9525" rIns="0" bIns="0" rtlCol="0" vert="horz">
            <a:spAutoFit/>
          </a:bodyPr>
          <a:lstStyle/>
          <a:p>
            <a:pPr marL="644525" marR="5080" indent="-632460">
              <a:lnSpc>
                <a:spcPct val="101699"/>
              </a:lnSpc>
              <a:spcBef>
                <a:spcPts val="75"/>
              </a:spcBef>
            </a:pPr>
            <a:r>
              <a:rPr dirty="0" sz="1200" b="1">
                <a:solidFill>
                  <a:srgbClr val="585858"/>
                </a:solidFill>
                <a:latin typeface="Calibri"/>
                <a:cs typeface="Calibri"/>
              </a:rPr>
              <a:t>товары</a:t>
            </a:r>
            <a:r>
              <a:rPr dirty="0" sz="1200" spc="-3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200" b="1">
                <a:solidFill>
                  <a:srgbClr val="585858"/>
                </a:solidFill>
                <a:latin typeface="Calibri"/>
                <a:cs typeface="Calibri"/>
              </a:rPr>
              <a:t>длительного</a:t>
            </a:r>
            <a:r>
              <a:rPr dirty="0" sz="1200" spc="-3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200" b="1">
                <a:solidFill>
                  <a:srgbClr val="585858"/>
                </a:solidFill>
                <a:latin typeface="Calibri"/>
                <a:cs typeface="Calibri"/>
              </a:rPr>
              <a:t>пользования</a:t>
            </a:r>
            <a:r>
              <a:rPr dirty="0" sz="1200" spc="-4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200" spc="-10" b="1">
                <a:solidFill>
                  <a:srgbClr val="585858"/>
                </a:solidFill>
                <a:latin typeface="Calibri"/>
                <a:cs typeface="Calibri"/>
              </a:rPr>
              <a:t>получили </a:t>
            </a:r>
            <a:r>
              <a:rPr dirty="0" sz="1200" b="1">
                <a:solidFill>
                  <a:srgbClr val="585858"/>
                </a:solidFill>
                <a:latin typeface="Calibri"/>
                <a:cs typeface="Calibri"/>
              </a:rPr>
              <a:t>9</a:t>
            </a:r>
            <a:r>
              <a:rPr dirty="0" sz="1200" spc="-15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200" b="1">
                <a:solidFill>
                  <a:srgbClr val="585858"/>
                </a:solidFill>
                <a:latin typeface="Calibri"/>
                <a:cs typeface="Calibri"/>
              </a:rPr>
              <a:t>человек</a:t>
            </a:r>
            <a:r>
              <a:rPr dirty="0" sz="1200" spc="-2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200" b="1">
                <a:solidFill>
                  <a:srgbClr val="585858"/>
                </a:solidFill>
                <a:latin typeface="Calibri"/>
                <a:cs typeface="Calibri"/>
              </a:rPr>
              <a:t>/</a:t>
            </a:r>
            <a:r>
              <a:rPr dirty="0" sz="1200" spc="-10" b="1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200" b="1">
                <a:solidFill>
                  <a:srgbClr val="585858"/>
                </a:solidFill>
                <a:latin typeface="Calibri"/>
                <a:cs typeface="Calibri"/>
              </a:rPr>
              <a:t>9</a:t>
            </a:r>
            <a:r>
              <a:rPr dirty="0" sz="1200" spc="-10" b="1">
                <a:solidFill>
                  <a:srgbClr val="585858"/>
                </a:solidFill>
                <a:latin typeface="Calibri"/>
                <a:cs typeface="Calibri"/>
              </a:rPr>
              <a:t> сертификат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7" name="object 17" descr=""/>
          <p:cNvSpPr txBox="1"/>
          <p:nvPr/>
        </p:nvSpPr>
        <p:spPr>
          <a:xfrm>
            <a:off x="8338693" y="6547967"/>
            <a:ext cx="307975" cy="2546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810"/>
              </a:lnSpc>
            </a:pPr>
            <a:fld id="{81D60167-4931-47E6-BA6A-407CBD079E47}" type="slidenum"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23</a:t>
            </a:fld>
            <a:endParaRPr sz="1800">
              <a:latin typeface="Calibri"/>
              <a:cs typeface="Calibri"/>
            </a:endParaRPr>
          </a:p>
        </p:txBody>
      </p:sp>
      <p:sp>
        <p:nvSpPr>
          <p:cNvPr id="16" name="object 16" descr=""/>
          <p:cNvSpPr txBox="1"/>
          <p:nvPr/>
        </p:nvSpPr>
        <p:spPr>
          <a:xfrm>
            <a:off x="1921891" y="1281760"/>
            <a:ext cx="5316220" cy="5797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solidFill>
                  <a:srgbClr val="585858"/>
                </a:solidFill>
                <a:latin typeface="Calibri"/>
                <a:cs typeface="Calibri"/>
              </a:rPr>
              <a:t>В</a:t>
            </a:r>
            <a:r>
              <a:rPr dirty="0" sz="1800" spc="-6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585858"/>
                </a:solidFill>
                <a:latin typeface="Calibri"/>
                <a:cs typeface="Calibri"/>
              </a:rPr>
              <a:t>2021</a:t>
            </a:r>
            <a:r>
              <a:rPr dirty="0" sz="1800" spc="-2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800" spc="-10">
                <a:solidFill>
                  <a:srgbClr val="585858"/>
                </a:solidFill>
                <a:latin typeface="Calibri"/>
                <a:cs typeface="Calibri"/>
              </a:rPr>
              <a:t>году</a:t>
            </a:r>
            <a:r>
              <a:rPr dirty="0" sz="1800" spc="-5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585858"/>
                </a:solidFill>
                <a:latin typeface="Calibri"/>
                <a:cs typeface="Calibri"/>
              </a:rPr>
              <a:t>ветеранам</a:t>
            </a:r>
            <a:r>
              <a:rPr dirty="0" sz="1800" spc="-5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585858"/>
                </a:solidFill>
                <a:latin typeface="Calibri"/>
                <a:cs typeface="Calibri"/>
              </a:rPr>
              <a:t>Великой</a:t>
            </a:r>
            <a:r>
              <a:rPr dirty="0" sz="1800" spc="-6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585858"/>
                </a:solidFill>
                <a:latin typeface="Calibri"/>
                <a:cs typeface="Calibri"/>
              </a:rPr>
              <a:t>Отечественной</a:t>
            </a:r>
            <a:r>
              <a:rPr dirty="0" sz="1800" spc="-4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800" spc="-10">
                <a:solidFill>
                  <a:srgbClr val="585858"/>
                </a:solidFill>
                <a:latin typeface="Calibri"/>
                <a:cs typeface="Calibri"/>
              </a:rPr>
              <a:t>Войны</a:t>
            </a:r>
            <a:endParaRPr sz="18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40"/>
              </a:spcBef>
            </a:pPr>
            <a:r>
              <a:rPr dirty="0" sz="1800">
                <a:solidFill>
                  <a:srgbClr val="585858"/>
                </a:solidFill>
                <a:latin typeface="Calibri"/>
                <a:cs typeface="Calibri"/>
              </a:rPr>
              <a:t>были</a:t>
            </a:r>
            <a:r>
              <a:rPr dirty="0" sz="1800" spc="-3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585858"/>
                </a:solidFill>
                <a:latin typeface="Calibri"/>
                <a:cs typeface="Calibri"/>
              </a:rPr>
              <a:t>оказаны</a:t>
            </a:r>
            <a:r>
              <a:rPr dirty="0" sz="1800" spc="-2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585858"/>
                </a:solidFill>
                <a:latin typeface="Calibri"/>
                <a:cs typeface="Calibri"/>
              </a:rPr>
              <a:t>срочные</a:t>
            </a:r>
            <a:r>
              <a:rPr dirty="0" sz="1800" spc="-2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585858"/>
                </a:solidFill>
                <a:latin typeface="Calibri"/>
                <a:cs typeface="Calibri"/>
              </a:rPr>
              <a:t>социальные</a:t>
            </a:r>
            <a:r>
              <a:rPr dirty="0" sz="1800" spc="-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800" spc="-10">
                <a:solidFill>
                  <a:srgbClr val="585858"/>
                </a:solidFill>
                <a:latin typeface="Calibri"/>
                <a:cs typeface="Calibri"/>
              </a:rPr>
              <a:t>услуги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470408" y="1325372"/>
            <a:ext cx="7865745" cy="4698365"/>
          </a:xfrm>
          <a:prstGeom prst="rect">
            <a:avLst/>
          </a:prstGeom>
        </p:spPr>
        <p:txBody>
          <a:bodyPr wrap="square" lIns="0" tIns="153670" rIns="0" bIns="0" rtlCol="0" vert="horz">
            <a:spAutoFit/>
          </a:bodyPr>
          <a:lstStyle/>
          <a:p>
            <a:pPr marL="12700" marR="466725">
              <a:lnSpc>
                <a:spcPct val="70000"/>
              </a:lnSpc>
              <a:spcBef>
                <a:spcPts val="1210"/>
              </a:spcBef>
            </a:pPr>
            <a:r>
              <a:rPr dirty="0" sz="3100" spc="-30" b="1">
                <a:latin typeface="Calibri"/>
                <a:cs typeface="Calibri"/>
              </a:rPr>
              <a:t>Отделение</a:t>
            </a:r>
            <a:r>
              <a:rPr dirty="0" sz="3100" spc="-120" b="1">
                <a:latin typeface="Calibri"/>
                <a:cs typeface="Calibri"/>
              </a:rPr>
              <a:t> </a:t>
            </a:r>
            <a:r>
              <a:rPr dirty="0" sz="3100" spc="-10" b="1">
                <a:latin typeface="Calibri"/>
                <a:cs typeface="Calibri"/>
              </a:rPr>
              <a:t>оказывает</a:t>
            </a:r>
            <a:r>
              <a:rPr dirty="0" sz="3100" spc="-110" b="1">
                <a:latin typeface="Calibri"/>
                <a:cs typeface="Calibri"/>
              </a:rPr>
              <a:t> </a:t>
            </a:r>
            <a:r>
              <a:rPr dirty="0" sz="3100" spc="-10" b="1">
                <a:latin typeface="Calibri"/>
                <a:cs typeface="Calibri"/>
              </a:rPr>
              <a:t>следующие</a:t>
            </a:r>
            <a:r>
              <a:rPr dirty="0" sz="3100" spc="-100" b="1">
                <a:latin typeface="Calibri"/>
                <a:cs typeface="Calibri"/>
              </a:rPr>
              <a:t> </a:t>
            </a:r>
            <a:r>
              <a:rPr dirty="0" sz="3100" spc="-10" b="1">
                <a:latin typeface="Calibri"/>
                <a:cs typeface="Calibri"/>
              </a:rPr>
              <a:t>срочные социальные</a:t>
            </a:r>
            <a:r>
              <a:rPr dirty="0" sz="3100" spc="-105" b="1">
                <a:latin typeface="Calibri"/>
                <a:cs typeface="Calibri"/>
              </a:rPr>
              <a:t> </a:t>
            </a:r>
            <a:r>
              <a:rPr dirty="0" sz="3100" spc="-10" b="1">
                <a:latin typeface="Calibri"/>
                <a:cs typeface="Calibri"/>
              </a:rPr>
              <a:t>услуги:</a:t>
            </a:r>
            <a:endParaRPr sz="3100">
              <a:latin typeface="Calibri"/>
              <a:cs typeface="Calibri"/>
            </a:endParaRPr>
          </a:p>
          <a:p>
            <a:pPr marL="733425" indent="-229235">
              <a:lnSpc>
                <a:spcPct val="100000"/>
              </a:lnSpc>
              <a:spcBef>
                <a:spcPts val="1945"/>
              </a:spcBef>
              <a:buFont typeface="Arial"/>
              <a:buChar char="•"/>
              <a:tabLst>
                <a:tab pos="734060" algn="l"/>
              </a:tabLst>
            </a:pPr>
            <a:r>
              <a:rPr dirty="0" sz="2600">
                <a:latin typeface="Calibri"/>
                <a:cs typeface="Calibri"/>
              </a:rPr>
              <a:t>вещевая</a:t>
            </a:r>
            <a:r>
              <a:rPr dirty="0" sz="2600" spc="-30">
                <a:latin typeface="Calibri"/>
                <a:cs typeface="Calibri"/>
              </a:rPr>
              <a:t> </a:t>
            </a:r>
            <a:r>
              <a:rPr dirty="0" sz="2600" spc="-10">
                <a:latin typeface="Calibri"/>
                <a:cs typeface="Calibri"/>
              </a:rPr>
              <a:t>помощь;</a:t>
            </a:r>
            <a:endParaRPr sz="2600">
              <a:latin typeface="Calibri"/>
              <a:cs typeface="Calibri"/>
            </a:endParaRPr>
          </a:p>
          <a:p>
            <a:pPr marL="733425" marR="1349375" indent="-229235">
              <a:lnSpc>
                <a:spcPct val="150100"/>
              </a:lnSpc>
              <a:spcBef>
                <a:spcPts val="990"/>
              </a:spcBef>
              <a:buFont typeface="Arial"/>
              <a:buChar char="•"/>
              <a:tabLst>
                <a:tab pos="734060" algn="l"/>
              </a:tabLst>
            </a:pPr>
            <a:r>
              <a:rPr dirty="0" sz="2600">
                <a:latin typeface="Calibri"/>
                <a:cs typeface="Calibri"/>
              </a:rPr>
              <a:t>оформление</a:t>
            </a:r>
            <a:r>
              <a:rPr dirty="0" sz="2600" spc="-80">
                <a:latin typeface="Calibri"/>
                <a:cs typeface="Calibri"/>
              </a:rPr>
              <a:t> </a:t>
            </a:r>
            <a:r>
              <a:rPr dirty="0" sz="2600" spc="-10">
                <a:latin typeface="Calibri"/>
                <a:cs typeface="Calibri"/>
              </a:rPr>
              <a:t>электронного</a:t>
            </a:r>
            <a:r>
              <a:rPr dirty="0" sz="2600" spc="-70">
                <a:latin typeface="Calibri"/>
                <a:cs typeface="Calibri"/>
              </a:rPr>
              <a:t> </a:t>
            </a:r>
            <a:r>
              <a:rPr dirty="0" sz="2600" spc="-10">
                <a:latin typeface="Calibri"/>
                <a:cs typeface="Calibri"/>
              </a:rPr>
              <a:t>продуктового сертификата;</a:t>
            </a:r>
            <a:endParaRPr sz="2600">
              <a:latin typeface="Calibri"/>
              <a:cs typeface="Calibri"/>
            </a:endParaRPr>
          </a:p>
          <a:p>
            <a:pPr marL="733425" marR="5080" indent="-229235">
              <a:lnSpc>
                <a:spcPct val="150100"/>
              </a:lnSpc>
              <a:spcBef>
                <a:spcPts val="1005"/>
              </a:spcBef>
              <a:buFont typeface="Arial"/>
              <a:buChar char="•"/>
              <a:tabLst>
                <a:tab pos="734060" algn="l"/>
              </a:tabLst>
            </a:pPr>
            <a:r>
              <a:rPr dirty="0" sz="2600">
                <a:latin typeface="Calibri"/>
                <a:cs typeface="Calibri"/>
              </a:rPr>
              <a:t>оформление</a:t>
            </a:r>
            <a:r>
              <a:rPr dirty="0" sz="2600" spc="-65">
                <a:latin typeface="Calibri"/>
                <a:cs typeface="Calibri"/>
              </a:rPr>
              <a:t> </a:t>
            </a:r>
            <a:r>
              <a:rPr dirty="0" sz="2600" spc="-10">
                <a:latin typeface="Calibri"/>
                <a:cs typeface="Calibri"/>
              </a:rPr>
              <a:t>электронного</a:t>
            </a:r>
            <a:r>
              <a:rPr dirty="0" sz="2600" spc="-75">
                <a:latin typeface="Calibri"/>
                <a:cs typeface="Calibri"/>
              </a:rPr>
              <a:t> </a:t>
            </a:r>
            <a:r>
              <a:rPr dirty="0" sz="2600">
                <a:latin typeface="Calibri"/>
                <a:cs typeface="Calibri"/>
              </a:rPr>
              <a:t>сертификата</a:t>
            </a:r>
            <a:r>
              <a:rPr dirty="0" sz="2600" spc="-50">
                <a:latin typeface="Calibri"/>
                <a:cs typeface="Calibri"/>
              </a:rPr>
              <a:t> </a:t>
            </a:r>
            <a:r>
              <a:rPr dirty="0" sz="2600">
                <a:latin typeface="Calibri"/>
                <a:cs typeface="Calibri"/>
              </a:rPr>
              <a:t>на</a:t>
            </a:r>
            <a:r>
              <a:rPr dirty="0" sz="2600" spc="-30">
                <a:latin typeface="Calibri"/>
                <a:cs typeface="Calibri"/>
              </a:rPr>
              <a:t> </a:t>
            </a:r>
            <a:r>
              <a:rPr dirty="0" sz="2600" spc="-10">
                <a:latin typeface="Calibri"/>
                <a:cs typeface="Calibri"/>
              </a:rPr>
              <a:t>товары длительного</a:t>
            </a:r>
            <a:r>
              <a:rPr dirty="0" sz="2600" spc="-65">
                <a:latin typeface="Calibri"/>
                <a:cs typeface="Calibri"/>
              </a:rPr>
              <a:t> </a:t>
            </a:r>
            <a:r>
              <a:rPr dirty="0" sz="2600" spc="-10">
                <a:latin typeface="Calibri"/>
                <a:cs typeface="Calibri"/>
              </a:rPr>
              <a:t>пользования;</a:t>
            </a:r>
            <a:endParaRPr sz="2600">
              <a:latin typeface="Calibri"/>
              <a:cs typeface="Calibri"/>
            </a:endParaRPr>
          </a:p>
          <a:p>
            <a:pPr marL="733425">
              <a:lnSpc>
                <a:spcPct val="100000"/>
              </a:lnSpc>
              <a:spcBef>
                <a:spcPts val="1560"/>
              </a:spcBef>
            </a:pPr>
            <a:r>
              <a:rPr dirty="0" sz="2600" spc="-10">
                <a:latin typeface="Calibri"/>
                <a:cs typeface="Calibri"/>
              </a:rPr>
              <a:t>содействие</a:t>
            </a:r>
            <a:r>
              <a:rPr dirty="0" sz="2600" spc="-95">
                <a:latin typeface="Calibri"/>
                <a:cs typeface="Calibri"/>
              </a:rPr>
              <a:t> </a:t>
            </a:r>
            <a:r>
              <a:rPr dirty="0" sz="2600">
                <a:latin typeface="Calibri"/>
                <a:cs typeface="Calibri"/>
              </a:rPr>
              <a:t>в</a:t>
            </a:r>
            <a:r>
              <a:rPr dirty="0" sz="2600" spc="-45">
                <a:latin typeface="Calibri"/>
                <a:cs typeface="Calibri"/>
              </a:rPr>
              <a:t> </a:t>
            </a:r>
            <a:r>
              <a:rPr dirty="0" sz="2600">
                <a:latin typeface="Calibri"/>
                <a:cs typeface="Calibri"/>
              </a:rPr>
              <a:t>получении</a:t>
            </a:r>
            <a:r>
              <a:rPr dirty="0" sz="2600" spc="-80">
                <a:latin typeface="Calibri"/>
                <a:cs typeface="Calibri"/>
              </a:rPr>
              <a:t> </a:t>
            </a:r>
            <a:r>
              <a:rPr dirty="0" sz="2600">
                <a:latin typeface="Calibri"/>
                <a:cs typeface="Calibri"/>
              </a:rPr>
              <a:t>юридической</a:t>
            </a:r>
            <a:r>
              <a:rPr dirty="0" sz="2600" spc="-90">
                <a:latin typeface="Calibri"/>
                <a:cs typeface="Calibri"/>
              </a:rPr>
              <a:t> </a:t>
            </a:r>
            <a:r>
              <a:rPr dirty="0" sz="2600" spc="-10">
                <a:latin typeface="Calibri"/>
                <a:cs typeface="Calibri"/>
              </a:rPr>
              <a:t>помощи</a:t>
            </a:r>
            <a:endParaRPr sz="2600">
              <a:latin typeface="Calibri"/>
              <a:cs typeface="Calibri"/>
            </a:endParaRPr>
          </a:p>
        </p:txBody>
      </p:sp>
      <p:sp>
        <p:nvSpPr>
          <p:cNvPr id="3" name="object 3" descr=""/>
          <p:cNvSpPr/>
          <p:nvPr/>
        </p:nvSpPr>
        <p:spPr>
          <a:xfrm>
            <a:off x="8028431" y="6451091"/>
            <a:ext cx="917575" cy="407034"/>
          </a:xfrm>
          <a:custGeom>
            <a:avLst/>
            <a:gdLst/>
            <a:ahLst/>
            <a:cxnLst/>
            <a:rect l="l" t="t" r="r" b="b"/>
            <a:pathLst>
              <a:path w="917575" h="407034">
                <a:moveTo>
                  <a:pt x="917448" y="0"/>
                </a:moveTo>
                <a:lnTo>
                  <a:pt x="0" y="0"/>
                </a:lnTo>
                <a:lnTo>
                  <a:pt x="0" y="406908"/>
                </a:lnTo>
                <a:lnTo>
                  <a:pt x="917448" y="406908"/>
                </a:lnTo>
                <a:lnTo>
                  <a:pt x="917448" y="0"/>
                </a:lnTo>
                <a:close/>
              </a:path>
            </a:pathLst>
          </a:custGeom>
          <a:solidFill>
            <a:srgbClr val="189B8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 descr=""/>
          <p:cNvSpPr/>
          <p:nvPr/>
        </p:nvSpPr>
        <p:spPr>
          <a:xfrm>
            <a:off x="0" y="0"/>
            <a:ext cx="9144000" cy="1053465"/>
          </a:xfrm>
          <a:custGeom>
            <a:avLst/>
            <a:gdLst/>
            <a:ahLst/>
            <a:cxnLst/>
            <a:rect l="l" t="t" r="r" b="b"/>
            <a:pathLst>
              <a:path w="9144000" h="1053465">
                <a:moveTo>
                  <a:pt x="9144000" y="0"/>
                </a:moveTo>
                <a:lnTo>
                  <a:pt x="0" y="0"/>
                </a:lnTo>
                <a:lnTo>
                  <a:pt x="0" y="1053084"/>
                </a:lnTo>
                <a:lnTo>
                  <a:pt x="9144000" y="1053084"/>
                </a:lnTo>
                <a:lnTo>
                  <a:pt x="9144000" y="0"/>
                </a:lnTo>
                <a:close/>
              </a:path>
            </a:pathLst>
          </a:custGeom>
          <a:solidFill>
            <a:srgbClr val="189B8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013866" y="265556"/>
            <a:ext cx="7219950" cy="45212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30"/>
              <a:t>Отделение</a:t>
            </a:r>
            <a:r>
              <a:rPr dirty="0" spc="-95"/>
              <a:t> </a:t>
            </a:r>
            <a:r>
              <a:rPr dirty="0" spc="-25"/>
              <a:t>срочного</a:t>
            </a:r>
            <a:r>
              <a:rPr dirty="0" spc="-100"/>
              <a:t> </a:t>
            </a:r>
            <a:r>
              <a:rPr dirty="0" spc="-30"/>
              <a:t>социального</a:t>
            </a:r>
            <a:r>
              <a:rPr dirty="0" spc="-100"/>
              <a:t> </a:t>
            </a:r>
            <a:r>
              <a:rPr dirty="0" spc="-10"/>
              <a:t>обслуживания</a:t>
            </a:r>
          </a:p>
        </p:txBody>
      </p:sp>
      <p:sp>
        <p:nvSpPr>
          <p:cNvPr id="6" name="object 6" descr=""/>
          <p:cNvSpPr/>
          <p:nvPr/>
        </p:nvSpPr>
        <p:spPr>
          <a:xfrm>
            <a:off x="1112519" y="2889504"/>
            <a:ext cx="7757795" cy="36195"/>
          </a:xfrm>
          <a:custGeom>
            <a:avLst/>
            <a:gdLst/>
            <a:ahLst/>
            <a:cxnLst/>
            <a:rect l="l" t="t" r="r" b="b"/>
            <a:pathLst>
              <a:path w="7757795" h="36194">
                <a:moveTo>
                  <a:pt x="0" y="0"/>
                </a:moveTo>
                <a:lnTo>
                  <a:pt x="7757795" y="35941"/>
                </a:lnTo>
              </a:path>
            </a:pathLst>
          </a:custGeom>
          <a:ln w="9524">
            <a:solidFill>
              <a:srgbClr val="EC7C30"/>
            </a:solidFill>
            <a:prstDash val="sysDash"/>
          </a:ln>
        </p:spPr>
        <p:txBody>
          <a:bodyPr wrap="square" lIns="0" tIns="0" rIns="0" bIns="0" rtlCol="0"/>
          <a:lstStyle/>
          <a:p/>
        </p:txBody>
      </p:sp>
      <p:pic>
        <p:nvPicPr>
          <p:cNvPr id="7" name="object 7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6240" y="3052572"/>
            <a:ext cx="719328" cy="714755"/>
          </a:xfrm>
          <a:prstGeom prst="rect">
            <a:avLst/>
          </a:prstGeom>
        </p:spPr>
      </p:pic>
      <p:pic>
        <p:nvPicPr>
          <p:cNvPr id="8" name="object 8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87095" y="2211323"/>
            <a:ext cx="723900" cy="714755"/>
          </a:xfrm>
          <a:prstGeom prst="rect">
            <a:avLst/>
          </a:prstGeom>
        </p:spPr>
      </p:pic>
      <p:grpSp>
        <p:nvGrpSpPr>
          <p:cNvPr id="9" name="object 9" descr=""/>
          <p:cNvGrpSpPr/>
          <p:nvPr/>
        </p:nvGrpSpPr>
        <p:grpSpPr>
          <a:xfrm>
            <a:off x="387095" y="4248721"/>
            <a:ext cx="8488045" cy="786765"/>
            <a:chOff x="387095" y="4248721"/>
            <a:chExt cx="8488045" cy="786765"/>
          </a:xfrm>
        </p:grpSpPr>
        <p:pic>
          <p:nvPicPr>
            <p:cNvPr id="10" name="object 10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87095" y="4320540"/>
              <a:ext cx="713232" cy="714756"/>
            </a:xfrm>
            <a:prstGeom prst="rect">
              <a:avLst/>
            </a:prstGeom>
          </p:spPr>
        </p:pic>
        <p:sp>
          <p:nvSpPr>
            <p:cNvPr id="11" name="object 11" descr=""/>
            <p:cNvSpPr/>
            <p:nvPr/>
          </p:nvSpPr>
          <p:spPr>
            <a:xfrm>
              <a:off x="1112519" y="4253484"/>
              <a:ext cx="7757795" cy="36195"/>
            </a:xfrm>
            <a:custGeom>
              <a:avLst/>
              <a:gdLst/>
              <a:ahLst/>
              <a:cxnLst/>
              <a:rect l="l" t="t" r="r" b="b"/>
              <a:pathLst>
                <a:path w="7757795" h="36195">
                  <a:moveTo>
                    <a:pt x="0" y="0"/>
                  </a:moveTo>
                  <a:lnTo>
                    <a:pt x="7757795" y="35941"/>
                  </a:lnTo>
                </a:path>
              </a:pathLst>
            </a:custGeom>
            <a:ln w="9524">
              <a:solidFill>
                <a:srgbClr val="EC7C30"/>
              </a:solidFill>
              <a:prstDash val="sysDash"/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2" name="object 12" descr=""/>
          <p:cNvGrpSpPr/>
          <p:nvPr/>
        </p:nvGrpSpPr>
        <p:grpSpPr>
          <a:xfrm>
            <a:off x="390143" y="5518213"/>
            <a:ext cx="8485505" cy="741045"/>
            <a:chOff x="390143" y="5518213"/>
            <a:chExt cx="8485505" cy="741045"/>
          </a:xfrm>
        </p:grpSpPr>
        <p:pic>
          <p:nvPicPr>
            <p:cNvPr id="13" name="object 13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90143" y="5541264"/>
              <a:ext cx="717804" cy="717804"/>
            </a:xfrm>
            <a:prstGeom prst="rect">
              <a:avLst/>
            </a:prstGeom>
          </p:spPr>
        </p:pic>
        <p:sp>
          <p:nvSpPr>
            <p:cNvPr id="14" name="object 14" descr=""/>
            <p:cNvSpPr/>
            <p:nvPr/>
          </p:nvSpPr>
          <p:spPr>
            <a:xfrm>
              <a:off x="1112520" y="5522976"/>
              <a:ext cx="7757795" cy="36195"/>
            </a:xfrm>
            <a:custGeom>
              <a:avLst/>
              <a:gdLst/>
              <a:ahLst/>
              <a:cxnLst/>
              <a:rect l="l" t="t" r="r" b="b"/>
              <a:pathLst>
                <a:path w="7757795" h="36195">
                  <a:moveTo>
                    <a:pt x="0" y="0"/>
                  </a:moveTo>
                  <a:lnTo>
                    <a:pt x="7757795" y="35940"/>
                  </a:lnTo>
                </a:path>
              </a:pathLst>
            </a:custGeom>
            <a:ln w="9524">
              <a:solidFill>
                <a:srgbClr val="EC7C30"/>
              </a:solidFill>
              <a:prstDash val="sysDash"/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5" name="object 15" descr=""/>
          <p:cNvSpPr txBox="1"/>
          <p:nvPr/>
        </p:nvSpPr>
        <p:spPr>
          <a:xfrm>
            <a:off x="8338693" y="6547967"/>
            <a:ext cx="307975" cy="2546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810"/>
              </a:lnSpc>
            </a:pPr>
            <a:fld id="{81D60167-4931-47E6-BA6A-407CBD079E47}" type="slidenum"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23</a:t>
            </a:fld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8028431" y="6452615"/>
            <a:ext cx="917575" cy="405765"/>
          </a:xfrm>
          <a:custGeom>
            <a:avLst/>
            <a:gdLst/>
            <a:ahLst/>
            <a:cxnLst/>
            <a:rect l="l" t="t" r="r" b="b"/>
            <a:pathLst>
              <a:path w="917575" h="405765">
                <a:moveTo>
                  <a:pt x="917448" y="0"/>
                </a:moveTo>
                <a:lnTo>
                  <a:pt x="0" y="0"/>
                </a:lnTo>
                <a:lnTo>
                  <a:pt x="0" y="405382"/>
                </a:lnTo>
                <a:lnTo>
                  <a:pt x="917448" y="405382"/>
                </a:lnTo>
                <a:lnTo>
                  <a:pt x="917448" y="0"/>
                </a:lnTo>
                <a:close/>
              </a:path>
            </a:pathLst>
          </a:custGeom>
          <a:solidFill>
            <a:srgbClr val="189B8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/>
          <p:nvPr/>
        </p:nvSpPr>
        <p:spPr>
          <a:xfrm>
            <a:off x="0" y="0"/>
            <a:ext cx="9144000" cy="1053465"/>
          </a:xfrm>
          <a:custGeom>
            <a:avLst/>
            <a:gdLst/>
            <a:ahLst/>
            <a:cxnLst/>
            <a:rect l="l" t="t" r="r" b="b"/>
            <a:pathLst>
              <a:path w="9144000" h="1053465">
                <a:moveTo>
                  <a:pt x="9144000" y="0"/>
                </a:moveTo>
                <a:lnTo>
                  <a:pt x="0" y="0"/>
                </a:lnTo>
                <a:lnTo>
                  <a:pt x="0" y="1053084"/>
                </a:lnTo>
                <a:lnTo>
                  <a:pt x="9144000" y="1053084"/>
                </a:lnTo>
                <a:lnTo>
                  <a:pt x="9144000" y="0"/>
                </a:lnTo>
                <a:close/>
              </a:path>
            </a:pathLst>
          </a:custGeom>
          <a:solidFill>
            <a:srgbClr val="189B8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013866" y="265556"/>
            <a:ext cx="7219950" cy="45212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30"/>
              <a:t>Отделение</a:t>
            </a:r>
            <a:r>
              <a:rPr dirty="0" spc="-95"/>
              <a:t> </a:t>
            </a:r>
            <a:r>
              <a:rPr dirty="0" spc="-25"/>
              <a:t>срочного</a:t>
            </a:r>
            <a:r>
              <a:rPr dirty="0" spc="-100"/>
              <a:t> </a:t>
            </a:r>
            <a:r>
              <a:rPr dirty="0" spc="-30"/>
              <a:t>социального</a:t>
            </a:r>
            <a:r>
              <a:rPr dirty="0" spc="-100"/>
              <a:t> </a:t>
            </a:r>
            <a:r>
              <a:rPr dirty="0" spc="-10"/>
              <a:t>обслуживания</a:t>
            </a:r>
          </a:p>
        </p:txBody>
      </p:sp>
      <p:grpSp>
        <p:nvGrpSpPr>
          <p:cNvPr id="5" name="object 5" descr=""/>
          <p:cNvGrpSpPr/>
          <p:nvPr/>
        </p:nvGrpSpPr>
        <p:grpSpPr>
          <a:xfrm>
            <a:off x="108204" y="1088136"/>
            <a:ext cx="8888095" cy="5344795"/>
            <a:chOff x="108204" y="1088136"/>
            <a:chExt cx="8888095" cy="5344795"/>
          </a:xfrm>
        </p:grpSpPr>
        <p:sp>
          <p:nvSpPr>
            <p:cNvPr id="6" name="object 6" descr=""/>
            <p:cNvSpPr/>
            <p:nvPr/>
          </p:nvSpPr>
          <p:spPr>
            <a:xfrm>
              <a:off x="108204" y="1088136"/>
              <a:ext cx="8888095" cy="657225"/>
            </a:xfrm>
            <a:custGeom>
              <a:avLst/>
              <a:gdLst/>
              <a:ahLst/>
              <a:cxnLst/>
              <a:rect l="l" t="t" r="r" b="b"/>
              <a:pathLst>
                <a:path w="8888095" h="657225">
                  <a:moveTo>
                    <a:pt x="8778494" y="0"/>
                  </a:moveTo>
                  <a:lnTo>
                    <a:pt x="109474" y="0"/>
                  </a:lnTo>
                  <a:lnTo>
                    <a:pt x="66860" y="8604"/>
                  </a:lnTo>
                  <a:lnTo>
                    <a:pt x="32062" y="32067"/>
                  </a:lnTo>
                  <a:lnTo>
                    <a:pt x="8602" y="66865"/>
                  </a:lnTo>
                  <a:lnTo>
                    <a:pt x="0" y="109474"/>
                  </a:lnTo>
                  <a:lnTo>
                    <a:pt x="0" y="547369"/>
                  </a:lnTo>
                  <a:lnTo>
                    <a:pt x="8602" y="589978"/>
                  </a:lnTo>
                  <a:lnTo>
                    <a:pt x="32062" y="624776"/>
                  </a:lnTo>
                  <a:lnTo>
                    <a:pt x="66860" y="648239"/>
                  </a:lnTo>
                  <a:lnTo>
                    <a:pt x="109474" y="656843"/>
                  </a:lnTo>
                  <a:lnTo>
                    <a:pt x="8778494" y="656843"/>
                  </a:lnTo>
                  <a:lnTo>
                    <a:pt x="8821102" y="648239"/>
                  </a:lnTo>
                  <a:lnTo>
                    <a:pt x="8855900" y="624776"/>
                  </a:lnTo>
                  <a:lnTo>
                    <a:pt x="8879363" y="589978"/>
                  </a:lnTo>
                  <a:lnTo>
                    <a:pt x="8887968" y="547369"/>
                  </a:lnTo>
                  <a:lnTo>
                    <a:pt x="8887968" y="109474"/>
                  </a:lnTo>
                  <a:lnTo>
                    <a:pt x="8879363" y="66865"/>
                  </a:lnTo>
                  <a:lnTo>
                    <a:pt x="8855900" y="32067"/>
                  </a:lnTo>
                  <a:lnTo>
                    <a:pt x="8821102" y="8604"/>
                  </a:lnTo>
                  <a:lnTo>
                    <a:pt x="8778494" y="0"/>
                  </a:lnTo>
                  <a:close/>
                </a:path>
              </a:pathLst>
            </a:custGeom>
            <a:solidFill>
              <a:srgbClr val="E1EFD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 descr=""/>
            <p:cNvSpPr/>
            <p:nvPr/>
          </p:nvSpPr>
          <p:spPr>
            <a:xfrm>
              <a:off x="108204" y="1755648"/>
              <a:ext cx="8888095" cy="657225"/>
            </a:xfrm>
            <a:custGeom>
              <a:avLst/>
              <a:gdLst/>
              <a:ahLst/>
              <a:cxnLst/>
              <a:rect l="l" t="t" r="r" b="b"/>
              <a:pathLst>
                <a:path w="8888095" h="657225">
                  <a:moveTo>
                    <a:pt x="8778494" y="0"/>
                  </a:moveTo>
                  <a:lnTo>
                    <a:pt x="109474" y="0"/>
                  </a:lnTo>
                  <a:lnTo>
                    <a:pt x="66860" y="8604"/>
                  </a:lnTo>
                  <a:lnTo>
                    <a:pt x="32062" y="32067"/>
                  </a:lnTo>
                  <a:lnTo>
                    <a:pt x="8602" y="66865"/>
                  </a:lnTo>
                  <a:lnTo>
                    <a:pt x="0" y="109474"/>
                  </a:lnTo>
                  <a:lnTo>
                    <a:pt x="0" y="547369"/>
                  </a:lnTo>
                  <a:lnTo>
                    <a:pt x="8602" y="589978"/>
                  </a:lnTo>
                  <a:lnTo>
                    <a:pt x="32062" y="624776"/>
                  </a:lnTo>
                  <a:lnTo>
                    <a:pt x="66860" y="648239"/>
                  </a:lnTo>
                  <a:lnTo>
                    <a:pt x="109474" y="656843"/>
                  </a:lnTo>
                  <a:lnTo>
                    <a:pt x="8778494" y="656843"/>
                  </a:lnTo>
                  <a:lnTo>
                    <a:pt x="8821102" y="648239"/>
                  </a:lnTo>
                  <a:lnTo>
                    <a:pt x="8855900" y="624776"/>
                  </a:lnTo>
                  <a:lnTo>
                    <a:pt x="8879363" y="589978"/>
                  </a:lnTo>
                  <a:lnTo>
                    <a:pt x="8887968" y="547369"/>
                  </a:lnTo>
                  <a:lnTo>
                    <a:pt x="8887968" y="109474"/>
                  </a:lnTo>
                  <a:lnTo>
                    <a:pt x="8879363" y="66865"/>
                  </a:lnTo>
                  <a:lnTo>
                    <a:pt x="8855900" y="32067"/>
                  </a:lnTo>
                  <a:lnTo>
                    <a:pt x="8821102" y="8604"/>
                  </a:lnTo>
                  <a:lnTo>
                    <a:pt x="8778494" y="0"/>
                  </a:lnTo>
                  <a:close/>
                </a:path>
              </a:pathLst>
            </a:custGeom>
            <a:solidFill>
              <a:srgbClr val="C5DFB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 descr=""/>
            <p:cNvSpPr/>
            <p:nvPr/>
          </p:nvSpPr>
          <p:spPr>
            <a:xfrm>
              <a:off x="108204" y="2427732"/>
              <a:ext cx="8888095" cy="657225"/>
            </a:xfrm>
            <a:custGeom>
              <a:avLst/>
              <a:gdLst/>
              <a:ahLst/>
              <a:cxnLst/>
              <a:rect l="l" t="t" r="r" b="b"/>
              <a:pathLst>
                <a:path w="8888095" h="657225">
                  <a:moveTo>
                    <a:pt x="8778494" y="0"/>
                  </a:moveTo>
                  <a:lnTo>
                    <a:pt x="109474" y="0"/>
                  </a:lnTo>
                  <a:lnTo>
                    <a:pt x="66860" y="8604"/>
                  </a:lnTo>
                  <a:lnTo>
                    <a:pt x="32062" y="32067"/>
                  </a:lnTo>
                  <a:lnTo>
                    <a:pt x="8602" y="66865"/>
                  </a:lnTo>
                  <a:lnTo>
                    <a:pt x="0" y="109473"/>
                  </a:lnTo>
                  <a:lnTo>
                    <a:pt x="0" y="547369"/>
                  </a:lnTo>
                  <a:lnTo>
                    <a:pt x="8602" y="589978"/>
                  </a:lnTo>
                  <a:lnTo>
                    <a:pt x="32062" y="624776"/>
                  </a:lnTo>
                  <a:lnTo>
                    <a:pt x="66860" y="648239"/>
                  </a:lnTo>
                  <a:lnTo>
                    <a:pt x="109474" y="656843"/>
                  </a:lnTo>
                  <a:lnTo>
                    <a:pt x="8778494" y="656843"/>
                  </a:lnTo>
                  <a:lnTo>
                    <a:pt x="8821102" y="648239"/>
                  </a:lnTo>
                  <a:lnTo>
                    <a:pt x="8855900" y="624776"/>
                  </a:lnTo>
                  <a:lnTo>
                    <a:pt x="8879363" y="589978"/>
                  </a:lnTo>
                  <a:lnTo>
                    <a:pt x="8887968" y="547369"/>
                  </a:lnTo>
                  <a:lnTo>
                    <a:pt x="8887968" y="109473"/>
                  </a:lnTo>
                  <a:lnTo>
                    <a:pt x="8879363" y="66865"/>
                  </a:lnTo>
                  <a:lnTo>
                    <a:pt x="8855900" y="32067"/>
                  </a:lnTo>
                  <a:lnTo>
                    <a:pt x="8821102" y="8604"/>
                  </a:lnTo>
                  <a:lnTo>
                    <a:pt x="8778494" y="0"/>
                  </a:lnTo>
                  <a:close/>
                </a:path>
              </a:pathLst>
            </a:custGeom>
            <a:solidFill>
              <a:srgbClr val="A9D18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 descr=""/>
            <p:cNvSpPr/>
            <p:nvPr/>
          </p:nvSpPr>
          <p:spPr>
            <a:xfrm>
              <a:off x="108204" y="3098291"/>
              <a:ext cx="8888095" cy="655320"/>
            </a:xfrm>
            <a:custGeom>
              <a:avLst/>
              <a:gdLst/>
              <a:ahLst/>
              <a:cxnLst/>
              <a:rect l="l" t="t" r="r" b="b"/>
              <a:pathLst>
                <a:path w="8888095" h="655320">
                  <a:moveTo>
                    <a:pt x="8778748" y="0"/>
                  </a:moveTo>
                  <a:lnTo>
                    <a:pt x="109220" y="0"/>
                  </a:lnTo>
                  <a:lnTo>
                    <a:pt x="66704" y="8582"/>
                  </a:lnTo>
                  <a:lnTo>
                    <a:pt x="31988" y="31988"/>
                  </a:lnTo>
                  <a:lnTo>
                    <a:pt x="8582" y="66704"/>
                  </a:lnTo>
                  <a:lnTo>
                    <a:pt x="0" y="109220"/>
                  </a:lnTo>
                  <a:lnTo>
                    <a:pt x="0" y="546100"/>
                  </a:lnTo>
                  <a:lnTo>
                    <a:pt x="8582" y="588615"/>
                  </a:lnTo>
                  <a:lnTo>
                    <a:pt x="31988" y="623331"/>
                  </a:lnTo>
                  <a:lnTo>
                    <a:pt x="66704" y="646737"/>
                  </a:lnTo>
                  <a:lnTo>
                    <a:pt x="109220" y="655320"/>
                  </a:lnTo>
                  <a:lnTo>
                    <a:pt x="8778748" y="655320"/>
                  </a:lnTo>
                  <a:lnTo>
                    <a:pt x="8821263" y="646737"/>
                  </a:lnTo>
                  <a:lnTo>
                    <a:pt x="8855979" y="623331"/>
                  </a:lnTo>
                  <a:lnTo>
                    <a:pt x="8879385" y="588615"/>
                  </a:lnTo>
                  <a:lnTo>
                    <a:pt x="8887968" y="546100"/>
                  </a:lnTo>
                  <a:lnTo>
                    <a:pt x="8887968" y="109220"/>
                  </a:lnTo>
                  <a:lnTo>
                    <a:pt x="8879385" y="66704"/>
                  </a:lnTo>
                  <a:lnTo>
                    <a:pt x="8855979" y="31988"/>
                  </a:lnTo>
                  <a:lnTo>
                    <a:pt x="8821263" y="8582"/>
                  </a:lnTo>
                  <a:lnTo>
                    <a:pt x="8778748" y="0"/>
                  </a:lnTo>
                  <a:close/>
                </a:path>
              </a:pathLst>
            </a:custGeom>
            <a:solidFill>
              <a:srgbClr val="92D05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 descr=""/>
            <p:cNvSpPr/>
            <p:nvPr/>
          </p:nvSpPr>
          <p:spPr>
            <a:xfrm>
              <a:off x="108204" y="3767328"/>
              <a:ext cx="8888095" cy="657225"/>
            </a:xfrm>
            <a:custGeom>
              <a:avLst/>
              <a:gdLst/>
              <a:ahLst/>
              <a:cxnLst/>
              <a:rect l="l" t="t" r="r" b="b"/>
              <a:pathLst>
                <a:path w="8888095" h="657225">
                  <a:moveTo>
                    <a:pt x="8778494" y="0"/>
                  </a:moveTo>
                  <a:lnTo>
                    <a:pt x="109474" y="0"/>
                  </a:lnTo>
                  <a:lnTo>
                    <a:pt x="66860" y="8604"/>
                  </a:lnTo>
                  <a:lnTo>
                    <a:pt x="32062" y="32067"/>
                  </a:lnTo>
                  <a:lnTo>
                    <a:pt x="8602" y="66865"/>
                  </a:lnTo>
                  <a:lnTo>
                    <a:pt x="0" y="109474"/>
                  </a:lnTo>
                  <a:lnTo>
                    <a:pt x="0" y="547370"/>
                  </a:lnTo>
                  <a:lnTo>
                    <a:pt x="8602" y="589978"/>
                  </a:lnTo>
                  <a:lnTo>
                    <a:pt x="32062" y="624776"/>
                  </a:lnTo>
                  <a:lnTo>
                    <a:pt x="66860" y="648239"/>
                  </a:lnTo>
                  <a:lnTo>
                    <a:pt x="109474" y="656844"/>
                  </a:lnTo>
                  <a:lnTo>
                    <a:pt x="8778494" y="656844"/>
                  </a:lnTo>
                  <a:lnTo>
                    <a:pt x="8821102" y="648239"/>
                  </a:lnTo>
                  <a:lnTo>
                    <a:pt x="8855900" y="624776"/>
                  </a:lnTo>
                  <a:lnTo>
                    <a:pt x="8879363" y="589978"/>
                  </a:lnTo>
                  <a:lnTo>
                    <a:pt x="8887968" y="547370"/>
                  </a:lnTo>
                  <a:lnTo>
                    <a:pt x="8887968" y="109474"/>
                  </a:lnTo>
                  <a:lnTo>
                    <a:pt x="8879363" y="66865"/>
                  </a:lnTo>
                  <a:lnTo>
                    <a:pt x="8855900" y="32067"/>
                  </a:lnTo>
                  <a:lnTo>
                    <a:pt x="8821102" y="8604"/>
                  </a:lnTo>
                  <a:lnTo>
                    <a:pt x="8778494" y="0"/>
                  </a:lnTo>
                  <a:close/>
                </a:path>
              </a:pathLst>
            </a:custGeom>
            <a:solidFill>
              <a:srgbClr val="44B87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 descr=""/>
            <p:cNvSpPr/>
            <p:nvPr/>
          </p:nvSpPr>
          <p:spPr>
            <a:xfrm>
              <a:off x="108204" y="4437888"/>
              <a:ext cx="8888095" cy="655320"/>
            </a:xfrm>
            <a:custGeom>
              <a:avLst/>
              <a:gdLst/>
              <a:ahLst/>
              <a:cxnLst/>
              <a:rect l="l" t="t" r="r" b="b"/>
              <a:pathLst>
                <a:path w="8888095" h="655320">
                  <a:moveTo>
                    <a:pt x="8778748" y="0"/>
                  </a:moveTo>
                  <a:lnTo>
                    <a:pt x="109220" y="0"/>
                  </a:lnTo>
                  <a:lnTo>
                    <a:pt x="66704" y="8582"/>
                  </a:lnTo>
                  <a:lnTo>
                    <a:pt x="31988" y="31988"/>
                  </a:lnTo>
                  <a:lnTo>
                    <a:pt x="8582" y="66704"/>
                  </a:lnTo>
                  <a:lnTo>
                    <a:pt x="0" y="109219"/>
                  </a:lnTo>
                  <a:lnTo>
                    <a:pt x="0" y="546100"/>
                  </a:lnTo>
                  <a:lnTo>
                    <a:pt x="8582" y="588615"/>
                  </a:lnTo>
                  <a:lnTo>
                    <a:pt x="31988" y="623331"/>
                  </a:lnTo>
                  <a:lnTo>
                    <a:pt x="66704" y="646737"/>
                  </a:lnTo>
                  <a:lnTo>
                    <a:pt x="109220" y="655319"/>
                  </a:lnTo>
                  <a:lnTo>
                    <a:pt x="8778748" y="655319"/>
                  </a:lnTo>
                  <a:lnTo>
                    <a:pt x="8821263" y="646737"/>
                  </a:lnTo>
                  <a:lnTo>
                    <a:pt x="8855979" y="623331"/>
                  </a:lnTo>
                  <a:lnTo>
                    <a:pt x="8879385" y="588615"/>
                  </a:lnTo>
                  <a:lnTo>
                    <a:pt x="8887968" y="546100"/>
                  </a:lnTo>
                  <a:lnTo>
                    <a:pt x="8887968" y="109219"/>
                  </a:lnTo>
                  <a:lnTo>
                    <a:pt x="8879385" y="66704"/>
                  </a:lnTo>
                  <a:lnTo>
                    <a:pt x="8855979" y="31988"/>
                  </a:lnTo>
                  <a:lnTo>
                    <a:pt x="8821263" y="8582"/>
                  </a:lnTo>
                  <a:lnTo>
                    <a:pt x="8778748" y="0"/>
                  </a:lnTo>
                  <a:close/>
                </a:path>
              </a:pathLst>
            </a:custGeom>
            <a:solidFill>
              <a:srgbClr val="45B55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 descr=""/>
            <p:cNvSpPr/>
            <p:nvPr/>
          </p:nvSpPr>
          <p:spPr>
            <a:xfrm>
              <a:off x="108204" y="5106924"/>
              <a:ext cx="8888095" cy="657225"/>
            </a:xfrm>
            <a:custGeom>
              <a:avLst/>
              <a:gdLst/>
              <a:ahLst/>
              <a:cxnLst/>
              <a:rect l="l" t="t" r="r" b="b"/>
              <a:pathLst>
                <a:path w="8888095" h="657225">
                  <a:moveTo>
                    <a:pt x="8778494" y="0"/>
                  </a:moveTo>
                  <a:lnTo>
                    <a:pt x="109474" y="0"/>
                  </a:lnTo>
                  <a:lnTo>
                    <a:pt x="66860" y="8604"/>
                  </a:lnTo>
                  <a:lnTo>
                    <a:pt x="32062" y="32067"/>
                  </a:lnTo>
                  <a:lnTo>
                    <a:pt x="8602" y="66865"/>
                  </a:lnTo>
                  <a:lnTo>
                    <a:pt x="0" y="109474"/>
                  </a:lnTo>
                  <a:lnTo>
                    <a:pt x="0" y="547369"/>
                  </a:lnTo>
                  <a:lnTo>
                    <a:pt x="8602" y="589983"/>
                  </a:lnTo>
                  <a:lnTo>
                    <a:pt x="32062" y="624781"/>
                  </a:lnTo>
                  <a:lnTo>
                    <a:pt x="66860" y="648241"/>
                  </a:lnTo>
                  <a:lnTo>
                    <a:pt x="109474" y="656844"/>
                  </a:lnTo>
                  <a:lnTo>
                    <a:pt x="8778494" y="656844"/>
                  </a:lnTo>
                  <a:lnTo>
                    <a:pt x="8821102" y="648241"/>
                  </a:lnTo>
                  <a:lnTo>
                    <a:pt x="8855900" y="624781"/>
                  </a:lnTo>
                  <a:lnTo>
                    <a:pt x="8879363" y="589983"/>
                  </a:lnTo>
                  <a:lnTo>
                    <a:pt x="8887968" y="547369"/>
                  </a:lnTo>
                  <a:lnTo>
                    <a:pt x="8887968" y="109474"/>
                  </a:lnTo>
                  <a:lnTo>
                    <a:pt x="8879363" y="66865"/>
                  </a:lnTo>
                  <a:lnTo>
                    <a:pt x="8855900" y="32067"/>
                  </a:lnTo>
                  <a:lnTo>
                    <a:pt x="8821102" y="8604"/>
                  </a:lnTo>
                  <a:lnTo>
                    <a:pt x="8778494" y="0"/>
                  </a:lnTo>
                  <a:close/>
                </a:path>
              </a:pathLst>
            </a:custGeom>
            <a:solidFill>
              <a:srgbClr val="52B04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 descr=""/>
            <p:cNvSpPr/>
            <p:nvPr/>
          </p:nvSpPr>
          <p:spPr>
            <a:xfrm>
              <a:off x="108204" y="5777483"/>
              <a:ext cx="8888095" cy="655320"/>
            </a:xfrm>
            <a:custGeom>
              <a:avLst/>
              <a:gdLst/>
              <a:ahLst/>
              <a:cxnLst/>
              <a:rect l="l" t="t" r="r" b="b"/>
              <a:pathLst>
                <a:path w="8888095" h="655320">
                  <a:moveTo>
                    <a:pt x="8778748" y="0"/>
                  </a:moveTo>
                  <a:lnTo>
                    <a:pt x="109220" y="0"/>
                  </a:lnTo>
                  <a:lnTo>
                    <a:pt x="66704" y="8584"/>
                  </a:lnTo>
                  <a:lnTo>
                    <a:pt x="31988" y="31992"/>
                  </a:lnTo>
                  <a:lnTo>
                    <a:pt x="8582" y="66710"/>
                  </a:lnTo>
                  <a:lnTo>
                    <a:pt x="0" y="109219"/>
                  </a:lnTo>
                  <a:lnTo>
                    <a:pt x="0" y="546099"/>
                  </a:lnTo>
                  <a:lnTo>
                    <a:pt x="8582" y="588609"/>
                  </a:lnTo>
                  <a:lnTo>
                    <a:pt x="31988" y="623327"/>
                  </a:lnTo>
                  <a:lnTo>
                    <a:pt x="66704" y="646735"/>
                  </a:lnTo>
                  <a:lnTo>
                    <a:pt x="109220" y="655319"/>
                  </a:lnTo>
                  <a:lnTo>
                    <a:pt x="8778748" y="655319"/>
                  </a:lnTo>
                  <a:lnTo>
                    <a:pt x="8821263" y="646735"/>
                  </a:lnTo>
                  <a:lnTo>
                    <a:pt x="8855979" y="623327"/>
                  </a:lnTo>
                  <a:lnTo>
                    <a:pt x="8879385" y="588609"/>
                  </a:lnTo>
                  <a:lnTo>
                    <a:pt x="8887968" y="546099"/>
                  </a:lnTo>
                  <a:lnTo>
                    <a:pt x="8887968" y="109219"/>
                  </a:lnTo>
                  <a:lnTo>
                    <a:pt x="8879385" y="66710"/>
                  </a:lnTo>
                  <a:lnTo>
                    <a:pt x="8855979" y="31992"/>
                  </a:lnTo>
                  <a:lnTo>
                    <a:pt x="8821263" y="8584"/>
                  </a:lnTo>
                  <a:lnTo>
                    <a:pt x="8778748" y="0"/>
                  </a:lnTo>
                  <a:close/>
                </a:path>
              </a:pathLst>
            </a:custGeom>
            <a:solidFill>
              <a:srgbClr val="6FAC46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4" name="object 14" descr=""/>
          <p:cNvSpPr txBox="1"/>
          <p:nvPr/>
        </p:nvSpPr>
        <p:spPr>
          <a:xfrm>
            <a:off x="195478" y="1114805"/>
            <a:ext cx="8676640" cy="5115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2065"/>
              </a:lnSpc>
              <a:spcBef>
                <a:spcPts val="100"/>
              </a:spcBef>
            </a:pPr>
            <a:r>
              <a:rPr dirty="0" sz="1800">
                <a:latin typeface="Calibri"/>
                <a:cs typeface="Calibri"/>
              </a:rPr>
              <a:t>Жителям</a:t>
            </a:r>
            <a:r>
              <a:rPr dirty="0" sz="1800" spc="-5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района,</a:t>
            </a:r>
            <a:r>
              <a:rPr dirty="0" sz="1800" spc="-25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находящимся</a:t>
            </a:r>
            <a:r>
              <a:rPr dirty="0" sz="1800" spc="-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в</a:t>
            </a:r>
            <a:r>
              <a:rPr dirty="0" sz="1800" spc="-30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трудной</a:t>
            </a:r>
            <a:r>
              <a:rPr dirty="0" sz="1800" spc="-2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жизненной</a:t>
            </a:r>
            <a:r>
              <a:rPr dirty="0" sz="1800" spc="-1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ситуации,</a:t>
            </a:r>
            <a:r>
              <a:rPr dirty="0" sz="1800" spc="1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выдан</a:t>
            </a:r>
            <a:r>
              <a:rPr dirty="0" sz="1800" spc="-20">
                <a:latin typeface="Calibri"/>
                <a:cs typeface="Calibri"/>
              </a:rPr>
              <a:t> </a:t>
            </a:r>
            <a:r>
              <a:rPr dirty="0" sz="1800" b="1">
                <a:latin typeface="Calibri"/>
                <a:cs typeface="Calibri"/>
              </a:rPr>
              <a:t>601</a:t>
            </a:r>
            <a:r>
              <a:rPr dirty="0" sz="1800" spc="-15" b="1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электронный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ts val="2065"/>
              </a:lnSpc>
            </a:pPr>
            <a:r>
              <a:rPr dirty="0" sz="1800">
                <a:latin typeface="Calibri"/>
                <a:cs typeface="Calibri"/>
              </a:rPr>
              <a:t>сертификат</a:t>
            </a:r>
            <a:r>
              <a:rPr dirty="0" sz="1800" spc="-4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на</a:t>
            </a:r>
            <a:r>
              <a:rPr dirty="0" sz="1800" spc="-10">
                <a:latin typeface="Calibri"/>
                <a:cs typeface="Calibri"/>
              </a:rPr>
              <a:t> продовольственную</a:t>
            </a:r>
            <a:r>
              <a:rPr dirty="0" sz="1800" spc="-2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помощь</a:t>
            </a:r>
            <a:r>
              <a:rPr dirty="0" sz="1800" spc="-1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на</a:t>
            </a:r>
            <a:r>
              <a:rPr dirty="0" sz="1800" spc="-1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сумму</a:t>
            </a:r>
            <a:r>
              <a:rPr dirty="0" sz="1800" spc="15">
                <a:latin typeface="Calibri"/>
                <a:cs typeface="Calibri"/>
              </a:rPr>
              <a:t> </a:t>
            </a:r>
            <a:r>
              <a:rPr dirty="0" sz="1800" b="1">
                <a:latin typeface="Calibri"/>
                <a:cs typeface="Calibri"/>
              </a:rPr>
              <a:t>1</a:t>
            </a:r>
            <a:r>
              <a:rPr dirty="0" sz="1800" spc="-10" b="1">
                <a:latin typeface="Calibri"/>
                <a:cs typeface="Calibri"/>
              </a:rPr>
              <a:t> </a:t>
            </a:r>
            <a:r>
              <a:rPr dirty="0" sz="1800" b="1">
                <a:latin typeface="Calibri"/>
                <a:cs typeface="Calibri"/>
              </a:rPr>
              <a:t>202</a:t>
            </a:r>
            <a:r>
              <a:rPr dirty="0" sz="1800" spc="-25" b="1">
                <a:latin typeface="Calibri"/>
                <a:cs typeface="Calibri"/>
              </a:rPr>
              <a:t> </a:t>
            </a:r>
            <a:r>
              <a:rPr dirty="0" sz="1800" b="1">
                <a:latin typeface="Calibri"/>
                <a:cs typeface="Calibri"/>
              </a:rPr>
              <a:t>000</a:t>
            </a:r>
            <a:r>
              <a:rPr dirty="0" sz="1800" spc="-10" b="1">
                <a:latin typeface="Calibri"/>
                <a:cs typeface="Calibri"/>
              </a:rPr>
              <a:t> </a:t>
            </a:r>
            <a:r>
              <a:rPr dirty="0" sz="1800" spc="-20" b="1">
                <a:latin typeface="Calibri"/>
                <a:cs typeface="Calibri"/>
              </a:rPr>
              <a:t>руб.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7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800" b="1">
                <a:latin typeface="Calibri"/>
                <a:cs typeface="Calibri"/>
              </a:rPr>
              <a:t>91</a:t>
            </a:r>
            <a:r>
              <a:rPr dirty="0" sz="1800" spc="-25" b="1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пенсионер</a:t>
            </a:r>
            <a:r>
              <a:rPr dirty="0" sz="1800" spc="-1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и</a:t>
            </a:r>
            <a:r>
              <a:rPr dirty="0" sz="1800" spc="-1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инвалид</a:t>
            </a:r>
            <a:r>
              <a:rPr dirty="0" sz="1800" spc="-1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получили</a:t>
            </a:r>
            <a:r>
              <a:rPr dirty="0" sz="1800" spc="-1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вещевую</a:t>
            </a:r>
            <a:r>
              <a:rPr dirty="0" sz="1800" spc="-3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помощь</a:t>
            </a:r>
            <a:r>
              <a:rPr dirty="0" sz="1800" spc="-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на</a:t>
            </a:r>
            <a:r>
              <a:rPr dirty="0" sz="1800" spc="-1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сумму</a:t>
            </a:r>
            <a:r>
              <a:rPr dirty="0" sz="1800" spc="-5">
                <a:latin typeface="Calibri"/>
                <a:cs typeface="Calibri"/>
              </a:rPr>
              <a:t> </a:t>
            </a:r>
            <a:r>
              <a:rPr dirty="0" sz="1800" b="1">
                <a:latin typeface="Calibri"/>
                <a:cs typeface="Calibri"/>
              </a:rPr>
              <a:t>278</a:t>
            </a:r>
            <a:r>
              <a:rPr dirty="0" sz="1800" spc="-15" b="1">
                <a:latin typeface="Calibri"/>
                <a:cs typeface="Calibri"/>
              </a:rPr>
              <a:t> </a:t>
            </a:r>
            <a:r>
              <a:rPr dirty="0" sz="1800" b="1">
                <a:latin typeface="Calibri"/>
                <a:cs typeface="Calibri"/>
              </a:rPr>
              <a:t>009,</a:t>
            </a:r>
            <a:r>
              <a:rPr dirty="0" sz="1800" spc="-15" b="1">
                <a:latin typeface="Calibri"/>
                <a:cs typeface="Calibri"/>
              </a:rPr>
              <a:t> </a:t>
            </a:r>
            <a:r>
              <a:rPr dirty="0" sz="1800" b="1">
                <a:latin typeface="Calibri"/>
                <a:cs typeface="Calibri"/>
              </a:rPr>
              <a:t>63</a:t>
            </a:r>
            <a:r>
              <a:rPr dirty="0" sz="1800" spc="-10" b="1">
                <a:latin typeface="Calibri"/>
                <a:cs typeface="Calibri"/>
              </a:rPr>
              <a:t> </a:t>
            </a:r>
            <a:r>
              <a:rPr dirty="0" sz="1800" spc="-20" b="1">
                <a:latin typeface="Calibri"/>
                <a:cs typeface="Calibri"/>
              </a:rPr>
              <a:t>руб.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750">
              <a:latin typeface="Calibri"/>
              <a:cs typeface="Calibri"/>
            </a:endParaRPr>
          </a:p>
          <a:p>
            <a:pPr marL="12700">
              <a:lnSpc>
                <a:spcPts val="2065"/>
              </a:lnSpc>
            </a:pPr>
            <a:r>
              <a:rPr dirty="0" sz="1800" b="1">
                <a:latin typeface="Calibri"/>
                <a:cs typeface="Calibri"/>
              </a:rPr>
              <a:t>52</a:t>
            </a:r>
            <a:r>
              <a:rPr dirty="0" sz="1800" spc="-25" b="1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пенсионера</a:t>
            </a:r>
            <a:r>
              <a:rPr dirty="0" sz="1800" spc="-2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и</a:t>
            </a:r>
            <a:r>
              <a:rPr dirty="0" sz="1800" spc="-2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инвалида</a:t>
            </a:r>
            <a:r>
              <a:rPr dirty="0" sz="1800" spc="-3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получили</a:t>
            </a:r>
            <a:r>
              <a:rPr dirty="0" sz="1800" spc="-2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сертификаты</a:t>
            </a:r>
            <a:r>
              <a:rPr dirty="0" sz="1800" spc="-4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на</a:t>
            </a:r>
            <a:r>
              <a:rPr dirty="0" sz="1800" spc="-2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товары</a:t>
            </a:r>
            <a:r>
              <a:rPr dirty="0" sz="1800" spc="-25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длительного</a:t>
            </a:r>
            <a:r>
              <a:rPr dirty="0" sz="1800" spc="-45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пользования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ts val="2065"/>
              </a:lnSpc>
            </a:pPr>
            <a:r>
              <a:rPr dirty="0" sz="1800" spc="-10">
                <a:latin typeface="Calibri"/>
                <a:cs typeface="Calibri"/>
              </a:rPr>
              <a:t>(холодильники,</a:t>
            </a:r>
            <a:r>
              <a:rPr dirty="0" sz="1800" spc="-3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телевизоры,</a:t>
            </a:r>
            <a:r>
              <a:rPr dirty="0" sz="1800" spc="-5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ноутбуки</a:t>
            </a:r>
            <a:r>
              <a:rPr dirty="0" sz="1800" spc="-2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и</a:t>
            </a:r>
            <a:r>
              <a:rPr dirty="0" sz="1800" spc="-2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т.д.)</a:t>
            </a:r>
            <a:r>
              <a:rPr dirty="0" sz="1800" spc="-3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на</a:t>
            </a:r>
            <a:r>
              <a:rPr dirty="0" sz="1800" spc="-2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сумму</a:t>
            </a:r>
            <a:r>
              <a:rPr dirty="0" sz="1800" spc="-15">
                <a:latin typeface="Calibri"/>
                <a:cs typeface="Calibri"/>
              </a:rPr>
              <a:t> </a:t>
            </a:r>
            <a:r>
              <a:rPr dirty="0" sz="1800" b="1">
                <a:latin typeface="Calibri"/>
                <a:cs typeface="Calibri"/>
              </a:rPr>
              <a:t>643</a:t>
            </a:r>
            <a:r>
              <a:rPr dirty="0" sz="1800" spc="-20" b="1">
                <a:latin typeface="Calibri"/>
                <a:cs typeface="Calibri"/>
              </a:rPr>
              <a:t> </a:t>
            </a:r>
            <a:r>
              <a:rPr dirty="0" sz="1800" b="1">
                <a:latin typeface="Calibri"/>
                <a:cs typeface="Calibri"/>
              </a:rPr>
              <a:t>500</a:t>
            </a:r>
            <a:r>
              <a:rPr dirty="0" sz="1800" spc="-25" b="1">
                <a:latin typeface="Calibri"/>
                <a:cs typeface="Calibri"/>
              </a:rPr>
              <a:t> </a:t>
            </a:r>
            <a:r>
              <a:rPr dirty="0" sz="1800" spc="-20" b="1">
                <a:latin typeface="Calibri"/>
                <a:cs typeface="Calibri"/>
              </a:rPr>
              <a:t>руб.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7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800" b="1">
                <a:latin typeface="Calibri"/>
                <a:cs typeface="Calibri"/>
              </a:rPr>
              <a:t>1362</a:t>
            </a:r>
            <a:r>
              <a:rPr dirty="0" sz="1800" spc="-60" b="1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жителя</a:t>
            </a:r>
            <a:r>
              <a:rPr dirty="0" sz="1800" spc="-5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получили</a:t>
            </a:r>
            <a:r>
              <a:rPr dirty="0" sz="1800" spc="-45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консультацию</a:t>
            </a:r>
            <a:r>
              <a:rPr dirty="0" sz="1800" spc="-50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специалиста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5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800" b="1">
                <a:latin typeface="Calibri"/>
                <a:cs typeface="Calibri"/>
              </a:rPr>
              <a:t>14</a:t>
            </a:r>
            <a:r>
              <a:rPr dirty="0" sz="1800" spc="-20" b="1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праздничных</a:t>
            </a:r>
            <a:r>
              <a:rPr dirty="0" sz="1800" spc="-1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наборов</a:t>
            </a:r>
            <a:r>
              <a:rPr dirty="0" sz="1800" spc="-2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были</a:t>
            </a:r>
            <a:r>
              <a:rPr dirty="0" sz="1800" spc="-3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переданы</a:t>
            </a:r>
            <a:r>
              <a:rPr dirty="0" sz="1800" spc="-2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ветеранов</a:t>
            </a:r>
            <a:r>
              <a:rPr dirty="0" sz="1800" spc="-30">
                <a:latin typeface="Calibri"/>
                <a:cs typeface="Calibri"/>
              </a:rPr>
              <a:t> </a:t>
            </a:r>
            <a:r>
              <a:rPr dirty="0" sz="1800" spc="-20">
                <a:latin typeface="Calibri"/>
                <a:cs typeface="Calibri"/>
              </a:rPr>
              <a:t>ВОВ.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5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800" b="1">
                <a:latin typeface="Calibri"/>
                <a:cs typeface="Calibri"/>
              </a:rPr>
              <a:t>98</a:t>
            </a:r>
            <a:r>
              <a:rPr dirty="0" sz="1800" spc="-55" b="1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жителей</a:t>
            </a:r>
            <a:r>
              <a:rPr dirty="0" sz="1800" spc="-6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получили</a:t>
            </a:r>
            <a:r>
              <a:rPr dirty="0" sz="1800" spc="-45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консультацию</a:t>
            </a:r>
            <a:r>
              <a:rPr dirty="0" sz="1800" spc="-40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юриста;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5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800" b="1" i="1">
                <a:latin typeface="Calibri"/>
                <a:cs typeface="Calibri"/>
              </a:rPr>
              <a:t>17</a:t>
            </a:r>
            <a:r>
              <a:rPr dirty="0" sz="1800" spc="-35" b="1" i="1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жителей</a:t>
            </a:r>
            <a:r>
              <a:rPr dirty="0" sz="1800" spc="-4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получили</a:t>
            </a:r>
            <a:r>
              <a:rPr dirty="0" sz="1800" spc="-2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помощь</a:t>
            </a:r>
            <a:r>
              <a:rPr dirty="0" sz="1800" spc="-1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в</a:t>
            </a:r>
            <a:r>
              <a:rPr dirty="0" sz="1800" spc="-3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виде</a:t>
            </a:r>
            <a:r>
              <a:rPr dirty="0" sz="1800" spc="-3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комплексной</a:t>
            </a:r>
            <a:r>
              <a:rPr dirty="0" sz="1800" spc="-2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уборки</a:t>
            </a:r>
            <a:r>
              <a:rPr dirty="0" sz="1800" spc="-35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квартир;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5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800" b="1" i="1">
                <a:latin typeface="Calibri"/>
                <a:cs typeface="Calibri"/>
              </a:rPr>
              <a:t>22 </a:t>
            </a:r>
            <a:r>
              <a:rPr dirty="0" sz="1800">
                <a:latin typeface="Calibri"/>
                <a:cs typeface="Calibri"/>
              </a:rPr>
              <a:t>жителям</a:t>
            </a:r>
            <a:r>
              <a:rPr dirty="0" sz="1800" spc="-2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оказана</a:t>
            </a:r>
            <a:r>
              <a:rPr dirty="0" sz="1800" spc="-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помощь</a:t>
            </a:r>
            <a:r>
              <a:rPr dirty="0" sz="1800" spc="-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в</a:t>
            </a:r>
            <a:r>
              <a:rPr dirty="0" sz="1800" spc="-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виде</a:t>
            </a:r>
            <a:r>
              <a:rPr dirty="0" sz="1800" spc="-10">
                <a:latin typeface="Calibri"/>
                <a:cs typeface="Calibri"/>
              </a:rPr>
              <a:t> санитарно-</a:t>
            </a:r>
            <a:r>
              <a:rPr dirty="0" sz="1800">
                <a:latin typeface="Calibri"/>
                <a:cs typeface="Calibri"/>
              </a:rPr>
              <a:t>гигиенических </a:t>
            </a:r>
            <a:r>
              <a:rPr dirty="0" sz="1800" spc="-10">
                <a:latin typeface="Calibri"/>
                <a:cs typeface="Calibri"/>
              </a:rPr>
              <a:t>услуг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5" name="object 15" descr=""/>
          <p:cNvSpPr txBox="1"/>
          <p:nvPr/>
        </p:nvSpPr>
        <p:spPr>
          <a:xfrm>
            <a:off x="8338693" y="6547967"/>
            <a:ext cx="307975" cy="2546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810"/>
              </a:lnSpc>
            </a:pPr>
            <a:fld id="{81D60167-4931-47E6-BA6A-407CBD079E47}" type="slidenum"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23</a:t>
            </a:fld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458825" y="1149172"/>
            <a:ext cx="7454900" cy="13919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900" spc="-25" b="1">
                <a:latin typeface="Calibri"/>
                <a:cs typeface="Calibri"/>
              </a:rPr>
              <a:t>Отдел</a:t>
            </a:r>
            <a:r>
              <a:rPr dirty="0" sz="1900" spc="-75" b="1">
                <a:latin typeface="Calibri"/>
                <a:cs typeface="Calibri"/>
              </a:rPr>
              <a:t> </a:t>
            </a:r>
            <a:r>
              <a:rPr dirty="0" sz="1900" spc="-10" b="1">
                <a:latin typeface="Calibri"/>
                <a:cs typeface="Calibri"/>
              </a:rPr>
              <a:t>социальных</a:t>
            </a:r>
            <a:r>
              <a:rPr dirty="0" sz="1900" spc="-30" b="1">
                <a:latin typeface="Calibri"/>
                <a:cs typeface="Calibri"/>
              </a:rPr>
              <a:t> </a:t>
            </a:r>
            <a:r>
              <a:rPr dirty="0" sz="1900" spc="-10" b="1">
                <a:latin typeface="Calibri"/>
                <a:cs typeface="Calibri"/>
              </a:rPr>
              <a:t>коммуникаций</a:t>
            </a:r>
            <a:r>
              <a:rPr dirty="0" sz="1900" spc="-60" b="1">
                <a:latin typeface="Calibri"/>
                <a:cs typeface="Calibri"/>
              </a:rPr>
              <a:t> </a:t>
            </a:r>
            <a:r>
              <a:rPr dirty="0" sz="1900" b="1">
                <a:latin typeface="Calibri"/>
                <a:cs typeface="Calibri"/>
              </a:rPr>
              <a:t>и</a:t>
            </a:r>
            <a:r>
              <a:rPr dirty="0" sz="1900" spc="-60" b="1">
                <a:latin typeface="Calibri"/>
                <a:cs typeface="Calibri"/>
              </a:rPr>
              <a:t> </a:t>
            </a:r>
            <a:r>
              <a:rPr dirty="0" sz="1900" spc="-10" b="1">
                <a:latin typeface="Calibri"/>
                <a:cs typeface="Calibri"/>
              </a:rPr>
              <a:t>активного</a:t>
            </a:r>
            <a:r>
              <a:rPr dirty="0" sz="1900" spc="-50" b="1">
                <a:latin typeface="Calibri"/>
                <a:cs typeface="Calibri"/>
              </a:rPr>
              <a:t> </a:t>
            </a:r>
            <a:r>
              <a:rPr dirty="0" sz="1900" spc="-10" b="1">
                <a:latin typeface="Calibri"/>
                <a:cs typeface="Calibri"/>
              </a:rPr>
              <a:t>долголетия</a:t>
            </a:r>
            <a:r>
              <a:rPr dirty="0" sz="1900" spc="-25" b="1">
                <a:latin typeface="Calibri"/>
                <a:cs typeface="Calibri"/>
              </a:rPr>
              <a:t> </a:t>
            </a:r>
            <a:r>
              <a:rPr dirty="0" sz="1900" spc="-10">
                <a:latin typeface="Calibri"/>
                <a:cs typeface="Calibri"/>
              </a:rPr>
              <a:t>филиала</a:t>
            </a:r>
            <a:endParaRPr sz="19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  <a:spcBef>
                <a:spcPts val="5"/>
              </a:spcBef>
            </a:pPr>
            <a:r>
              <a:rPr dirty="0" sz="1900" spc="-10">
                <a:latin typeface="Calibri"/>
                <a:cs typeface="Calibri"/>
              </a:rPr>
              <a:t>«Восточный»</a:t>
            </a:r>
            <a:r>
              <a:rPr dirty="0" sz="1900" spc="-55">
                <a:latin typeface="Calibri"/>
                <a:cs typeface="Calibri"/>
              </a:rPr>
              <a:t> </a:t>
            </a:r>
            <a:r>
              <a:rPr dirty="0" sz="1900" spc="-10">
                <a:latin typeface="Calibri"/>
                <a:cs typeface="Calibri"/>
              </a:rPr>
              <a:t>является</a:t>
            </a:r>
            <a:r>
              <a:rPr dirty="0" sz="1900" spc="-65">
                <a:latin typeface="Calibri"/>
                <a:cs typeface="Calibri"/>
              </a:rPr>
              <a:t> </a:t>
            </a:r>
            <a:r>
              <a:rPr dirty="0" sz="1900" spc="-10">
                <a:latin typeface="Calibri"/>
                <a:cs typeface="Calibri"/>
              </a:rPr>
              <a:t>головной</a:t>
            </a:r>
            <a:r>
              <a:rPr dirty="0" sz="1900" spc="-55">
                <a:latin typeface="Calibri"/>
                <a:cs typeface="Calibri"/>
              </a:rPr>
              <a:t> </a:t>
            </a:r>
            <a:r>
              <a:rPr dirty="0" sz="1900">
                <a:latin typeface="Calibri"/>
                <a:cs typeface="Calibri"/>
              </a:rPr>
              <a:t>структурой,</a:t>
            </a:r>
            <a:r>
              <a:rPr dirty="0" sz="1900" spc="-60">
                <a:latin typeface="Calibri"/>
                <a:cs typeface="Calibri"/>
              </a:rPr>
              <a:t> </a:t>
            </a:r>
            <a:r>
              <a:rPr dirty="0" sz="1900" spc="-10">
                <a:latin typeface="Calibri"/>
                <a:cs typeface="Calibri"/>
              </a:rPr>
              <a:t>отвечающей</a:t>
            </a:r>
            <a:r>
              <a:rPr dirty="0" sz="1900" spc="-50">
                <a:latin typeface="Calibri"/>
                <a:cs typeface="Calibri"/>
              </a:rPr>
              <a:t> </a:t>
            </a:r>
            <a:r>
              <a:rPr dirty="0" sz="1900" spc="-25">
                <a:latin typeface="Calibri"/>
                <a:cs typeface="Calibri"/>
              </a:rPr>
              <a:t>за</a:t>
            </a:r>
            <a:r>
              <a:rPr dirty="0" sz="1900" spc="400">
                <a:latin typeface="Calibri"/>
                <a:cs typeface="Calibri"/>
              </a:rPr>
              <a:t> </a:t>
            </a:r>
            <a:r>
              <a:rPr dirty="0" sz="1900" spc="-10">
                <a:latin typeface="Calibri"/>
                <a:cs typeface="Calibri"/>
              </a:rPr>
              <a:t>реализацию</a:t>
            </a:r>
            <a:r>
              <a:rPr dirty="0" sz="1900" spc="-55">
                <a:latin typeface="Calibri"/>
                <a:cs typeface="Calibri"/>
              </a:rPr>
              <a:t> </a:t>
            </a:r>
            <a:r>
              <a:rPr dirty="0" sz="1900">
                <a:latin typeface="Calibri"/>
                <a:cs typeface="Calibri"/>
              </a:rPr>
              <a:t>в</a:t>
            </a:r>
            <a:r>
              <a:rPr dirty="0" sz="1900" spc="-60">
                <a:latin typeface="Calibri"/>
                <a:cs typeface="Calibri"/>
              </a:rPr>
              <a:t> </a:t>
            </a:r>
            <a:r>
              <a:rPr dirty="0" sz="1900">
                <a:latin typeface="Calibri"/>
                <a:cs typeface="Calibri"/>
              </a:rPr>
              <a:t>районе</a:t>
            </a:r>
            <a:r>
              <a:rPr dirty="0" sz="1900" spc="-50">
                <a:latin typeface="Calibri"/>
                <a:cs typeface="Calibri"/>
              </a:rPr>
              <a:t> </a:t>
            </a:r>
            <a:r>
              <a:rPr dirty="0" sz="1900">
                <a:latin typeface="Calibri"/>
                <a:cs typeface="Calibri"/>
              </a:rPr>
              <a:t>проекта</a:t>
            </a:r>
            <a:r>
              <a:rPr dirty="0" sz="1900" spc="-35">
                <a:latin typeface="Calibri"/>
                <a:cs typeface="Calibri"/>
              </a:rPr>
              <a:t> </a:t>
            </a:r>
            <a:r>
              <a:rPr dirty="0" sz="1900">
                <a:latin typeface="Calibri"/>
                <a:cs typeface="Calibri"/>
              </a:rPr>
              <a:t>Мэра</a:t>
            </a:r>
            <a:r>
              <a:rPr dirty="0" sz="1900" spc="-60">
                <a:latin typeface="Calibri"/>
                <a:cs typeface="Calibri"/>
              </a:rPr>
              <a:t> </a:t>
            </a:r>
            <a:r>
              <a:rPr dirty="0" sz="1900">
                <a:latin typeface="Calibri"/>
                <a:cs typeface="Calibri"/>
              </a:rPr>
              <a:t>Москвы</a:t>
            </a:r>
            <a:r>
              <a:rPr dirty="0" sz="1900" spc="-50">
                <a:latin typeface="Calibri"/>
                <a:cs typeface="Calibri"/>
              </a:rPr>
              <a:t> </a:t>
            </a:r>
            <a:r>
              <a:rPr dirty="0" sz="1900" spc="-10">
                <a:latin typeface="Calibri"/>
                <a:cs typeface="Calibri"/>
              </a:rPr>
              <a:t>«Московское</a:t>
            </a:r>
            <a:r>
              <a:rPr dirty="0" sz="1900" spc="-40">
                <a:latin typeface="Calibri"/>
                <a:cs typeface="Calibri"/>
              </a:rPr>
              <a:t> </a:t>
            </a:r>
            <a:r>
              <a:rPr dirty="0" sz="1900" spc="-10">
                <a:latin typeface="Calibri"/>
                <a:cs typeface="Calibri"/>
              </a:rPr>
              <a:t>долголетие».</a:t>
            </a:r>
            <a:endParaRPr sz="19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400">
              <a:latin typeface="Calibri"/>
              <a:cs typeface="Calibri"/>
            </a:endParaRPr>
          </a:p>
          <a:p>
            <a:pPr marL="50800">
              <a:lnSpc>
                <a:spcPct val="100000"/>
              </a:lnSpc>
            </a:pPr>
            <a:r>
              <a:rPr dirty="0" sz="1800" b="1">
                <a:latin typeface="Calibri"/>
                <a:cs typeface="Calibri"/>
              </a:rPr>
              <a:t>Основными</a:t>
            </a:r>
            <a:r>
              <a:rPr dirty="0" sz="1800" spc="-30" b="1">
                <a:latin typeface="Calibri"/>
                <a:cs typeface="Calibri"/>
              </a:rPr>
              <a:t> </a:t>
            </a:r>
            <a:r>
              <a:rPr dirty="0" sz="1800" b="1">
                <a:latin typeface="Calibri"/>
                <a:cs typeface="Calibri"/>
              </a:rPr>
              <a:t>задачами</a:t>
            </a:r>
            <a:r>
              <a:rPr dirty="0" sz="1800" spc="-40" b="1">
                <a:latin typeface="Calibri"/>
                <a:cs typeface="Calibri"/>
              </a:rPr>
              <a:t> </a:t>
            </a:r>
            <a:r>
              <a:rPr dirty="0" sz="1800" b="1">
                <a:latin typeface="Calibri"/>
                <a:cs typeface="Calibri"/>
              </a:rPr>
              <a:t>проекта</a:t>
            </a:r>
            <a:r>
              <a:rPr dirty="0" sz="1800" spc="-40" b="1">
                <a:latin typeface="Calibri"/>
                <a:cs typeface="Calibri"/>
              </a:rPr>
              <a:t> </a:t>
            </a:r>
            <a:r>
              <a:rPr dirty="0" sz="1800" b="1">
                <a:latin typeface="Calibri"/>
                <a:cs typeface="Calibri"/>
              </a:rPr>
              <a:t>«Московское</a:t>
            </a:r>
            <a:r>
              <a:rPr dirty="0" sz="1800" spc="-45" b="1">
                <a:latin typeface="Calibri"/>
                <a:cs typeface="Calibri"/>
              </a:rPr>
              <a:t> </a:t>
            </a:r>
            <a:r>
              <a:rPr dirty="0" sz="1800" spc="-10" b="1">
                <a:latin typeface="Calibri"/>
                <a:cs typeface="Calibri"/>
              </a:rPr>
              <a:t>долголетие»</a:t>
            </a:r>
            <a:r>
              <a:rPr dirty="0" sz="1800" spc="-55" b="1">
                <a:latin typeface="Calibri"/>
                <a:cs typeface="Calibri"/>
              </a:rPr>
              <a:t> </a:t>
            </a:r>
            <a:r>
              <a:rPr dirty="0" sz="1800" spc="-10" b="1">
                <a:latin typeface="Calibri"/>
                <a:cs typeface="Calibri"/>
              </a:rPr>
              <a:t>являются: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" name="object 3" descr=""/>
          <p:cNvSpPr/>
          <p:nvPr/>
        </p:nvSpPr>
        <p:spPr>
          <a:xfrm>
            <a:off x="0" y="0"/>
            <a:ext cx="9144000" cy="1053465"/>
          </a:xfrm>
          <a:custGeom>
            <a:avLst/>
            <a:gdLst/>
            <a:ahLst/>
            <a:cxnLst/>
            <a:rect l="l" t="t" r="r" b="b"/>
            <a:pathLst>
              <a:path w="9144000" h="1053465">
                <a:moveTo>
                  <a:pt x="9144000" y="0"/>
                </a:moveTo>
                <a:lnTo>
                  <a:pt x="0" y="0"/>
                </a:lnTo>
                <a:lnTo>
                  <a:pt x="0" y="1053084"/>
                </a:lnTo>
                <a:lnTo>
                  <a:pt x="9144000" y="1053084"/>
                </a:lnTo>
                <a:lnTo>
                  <a:pt x="9144000" y="0"/>
                </a:lnTo>
                <a:close/>
              </a:path>
            </a:pathLst>
          </a:custGeom>
          <a:solidFill>
            <a:srgbClr val="189B8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58267" y="261873"/>
            <a:ext cx="8618855" cy="45212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20"/>
              <a:t>Отдел</a:t>
            </a:r>
            <a:r>
              <a:rPr dirty="0" spc="-90"/>
              <a:t> </a:t>
            </a:r>
            <a:r>
              <a:rPr dirty="0" spc="-30"/>
              <a:t>социальных</a:t>
            </a:r>
            <a:r>
              <a:rPr dirty="0" spc="-80"/>
              <a:t> </a:t>
            </a:r>
            <a:r>
              <a:rPr dirty="0" spc="-40"/>
              <a:t>коммуникаций</a:t>
            </a:r>
            <a:r>
              <a:rPr dirty="0" spc="-90"/>
              <a:t> </a:t>
            </a:r>
            <a:r>
              <a:rPr dirty="0"/>
              <a:t>и</a:t>
            </a:r>
            <a:r>
              <a:rPr dirty="0" spc="-45"/>
              <a:t> </a:t>
            </a:r>
            <a:r>
              <a:rPr dirty="0" spc="-30"/>
              <a:t>активного</a:t>
            </a:r>
            <a:r>
              <a:rPr dirty="0" spc="-85"/>
              <a:t> </a:t>
            </a:r>
            <a:r>
              <a:rPr dirty="0" spc="-10"/>
              <a:t>долголетия</a:t>
            </a:r>
          </a:p>
        </p:txBody>
      </p:sp>
      <p:pic>
        <p:nvPicPr>
          <p:cNvPr id="5" name="object 5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86116" y="1112519"/>
            <a:ext cx="1280159" cy="1295400"/>
          </a:xfrm>
          <a:prstGeom prst="rect">
            <a:avLst/>
          </a:prstGeom>
        </p:spPr>
      </p:pic>
      <p:grpSp>
        <p:nvGrpSpPr>
          <p:cNvPr id="6" name="object 6" descr=""/>
          <p:cNvGrpSpPr/>
          <p:nvPr/>
        </p:nvGrpSpPr>
        <p:grpSpPr>
          <a:xfrm>
            <a:off x="121665" y="2747517"/>
            <a:ext cx="8834120" cy="1210945"/>
            <a:chOff x="121665" y="2747517"/>
            <a:chExt cx="8834120" cy="1210945"/>
          </a:xfrm>
        </p:grpSpPr>
        <p:sp>
          <p:nvSpPr>
            <p:cNvPr id="7" name="object 7" descr=""/>
            <p:cNvSpPr/>
            <p:nvPr/>
          </p:nvSpPr>
          <p:spPr>
            <a:xfrm>
              <a:off x="128015" y="3195827"/>
              <a:ext cx="8821420" cy="756285"/>
            </a:xfrm>
            <a:custGeom>
              <a:avLst/>
              <a:gdLst/>
              <a:ahLst/>
              <a:cxnLst/>
              <a:rect l="l" t="t" r="r" b="b"/>
              <a:pathLst>
                <a:path w="8821420" h="756285">
                  <a:moveTo>
                    <a:pt x="0" y="755904"/>
                  </a:moveTo>
                  <a:lnTo>
                    <a:pt x="8820912" y="755904"/>
                  </a:lnTo>
                  <a:lnTo>
                    <a:pt x="8820912" y="0"/>
                  </a:lnTo>
                  <a:lnTo>
                    <a:pt x="0" y="0"/>
                  </a:lnTo>
                  <a:lnTo>
                    <a:pt x="0" y="755904"/>
                  </a:lnTo>
                  <a:close/>
                </a:path>
              </a:pathLst>
            </a:custGeom>
            <a:ln w="12700">
              <a:solidFill>
                <a:srgbClr val="C55A11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 descr=""/>
            <p:cNvSpPr/>
            <p:nvPr/>
          </p:nvSpPr>
          <p:spPr>
            <a:xfrm>
              <a:off x="566928" y="2753867"/>
              <a:ext cx="8380730" cy="885825"/>
            </a:xfrm>
            <a:custGeom>
              <a:avLst/>
              <a:gdLst/>
              <a:ahLst/>
              <a:cxnLst/>
              <a:rect l="l" t="t" r="r" b="b"/>
              <a:pathLst>
                <a:path w="8380730" h="885825">
                  <a:moveTo>
                    <a:pt x="8232902" y="0"/>
                  </a:moveTo>
                  <a:lnTo>
                    <a:pt x="147573" y="0"/>
                  </a:lnTo>
                  <a:lnTo>
                    <a:pt x="100927" y="7520"/>
                  </a:lnTo>
                  <a:lnTo>
                    <a:pt x="60416" y="28464"/>
                  </a:lnTo>
                  <a:lnTo>
                    <a:pt x="28471" y="60405"/>
                  </a:lnTo>
                  <a:lnTo>
                    <a:pt x="7522" y="100917"/>
                  </a:lnTo>
                  <a:lnTo>
                    <a:pt x="0" y="147574"/>
                  </a:lnTo>
                  <a:lnTo>
                    <a:pt x="0" y="737870"/>
                  </a:lnTo>
                  <a:lnTo>
                    <a:pt x="7522" y="784526"/>
                  </a:lnTo>
                  <a:lnTo>
                    <a:pt x="28471" y="825038"/>
                  </a:lnTo>
                  <a:lnTo>
                    <a:pt x="60416" y="856979"/>
                  </a:lnTo>
                  <a:lnTo>
                    <a:pt x="100927" y="877923"/>
                  </a:lnTo>
                  <a:lnTo>
                    <a:pt x="147573" y="885444"/>
                  </a:lnTo>
                  <a:lnTo>
                    <a:pt x="8232902" y="885444"/>
                  </a:lnTo>
                  <a:lnTo>
                    <a:pt x="8279558" y="877923"/>
                  </a:lnTo>
                  <a:lnTo>
                    <a:pt x="8320070" y="856979"/>
                  </a:lnTo>
                  <a:lnTo>
                    <a:pt x="8352011" y="825038"/>
                  </a:lnTo>
                  <a:lnTo>
                    <a:pt x="8372955" y="784526"/>
                  </a:lnTo>
                  <a:lnTo>
                    <a:pt x="8380476" y="737870"/>
                  </a:lnTo>
                  <a:lnTo>
                    <a:pt x="8380476" y="147574"/>
                  </a:lnTo>
                  <a:lnTo>
                    <a:pt x="8372955" y="100917"/>
                  </a:lnTo>
                  <a:lnTo>
                    <a:pt x="8352011" y="60405"/>
                  </a:lnTo>
                  <a:lnTo>
                    <a:pt x="8320070" y="28464"/>
                  </a:lnTo>
                  <a:lnTo>
                    <a:pt x="8279558" y="7520"/>
                  </a:lnTo>
                  <a:lnTo>
                    <a:pt x="8232902" y="0"/>
                  </a:lnTo>
                  <a:close/>
                </a:path>
              </a:pathLst>
            </a:custGeom>
            <a:solidFill>
              <a:srgbClr val="A8172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 descr=""/>
            <p:cNvSpPr/>
            <p:nvPr/>
          </p:nvSpPr>
          <p:spPr>
            <a:xfrm>
              <a:off x="566928" y="2753867"/>
              <a:ext cx="8380730" cy="885825"/>
            </a:xfrm>
            <a:custGeom>
              <a:avLst/>
              <a:gdLst/>
              <a:ahLst/>
              <a:cxnLst/>
              <a:rect l="l" t="t" r="r" b="b"/>
              <a:pathLst>
                <a:path w="8380730" h="885825">
                  <a:moveTo>
                    <a:pt x="0" y="147574"/>
                  </a:moveTo>
                  <a:lnTo>
                    <a:pt x="7522" y="100917"/>
                  </a:lnTo>
                  <a:lnTo>
                    <a:pt x="28471" y="60405"/>
                  </a:lnTo>
                  <a:lnTo>
                    <a:pt x="60416" y="28464"/>
                  </a:lnTo>
                  <a:lnTo>
                    <a:pt x="100927" y="7520"/>
                  </a:lnTo>
                  <a:lnTo>
                    <a:pt x="147573" y="0"/>
                  </a:lnTo>
                  <a:lnTo>
                    <a:pt x="8232902" y="0"/>
                  </a:lnTo>
                  <a:lnTo>
                    <a:pt x="8279558" y="7520"/>
                  </a:lnTo>
                  <a:lnTo>
                    <a:pt x="8320070" y="28464"/>
                  </a:lnTo>
                  <a:lnTo>
                    <a:pt x="8352011" y="60405"/>
                  </a:lnTo>
                  <a:lnTo>
                    <a:pt x="8372955" y="100917"/>
                  </a:lnTo>
                  <a:lnTo>
                    <a:pt x="8380476" y="147574"/>
                  </a:lnTo>
                  <a:lnTo>
                    <a:pt x="8380476" y="737870"/>
                  </a:lnTo>
                  <a:lnTo>
                    <a:pt x="8372955" y="784526"/>
                  </a:lnTo>
                  <a:lnTo>
                    <a:pt x="8352011" y="825038"/>
                  </a:lnTo>
                  <a:lnTo>
                    <a:pt x="8320070" y="856979"/>
                  </a:lnTo>
                  <a:lnTo>
                    <a:pt x="8279558" y="877923"/>
                  </a:lnTo>
                  <a:lnTo>
                    <a:pt x="8232902" y="885444"/>
                  </a:lnTo>
                  <a:lnTo>
                    <a:pt x="147573" y="885444"/>
                  </a:lnTo>
                  <a:lnTo>
                    <a:pt x="100927" y="877923"/>
                  </a:lnTo>
                  <a:lnTo>
                    <a:pt x="60416" y="856979"/>
                  </a:lnTo>
                  <a:lnTo>
                    <a:pt x="28471" y="825038"/>
                  </a:lnTo>
                  <a:lnTo>
                    <a:pt x="7522" y="784526"/>
                  </a:lnTo>
                  <a:lnTo>
                    <a:pt x="0" y="737870"/>
                  </a:lnTo>
                  <a:lnTo>
                    <a:pt x="0" y="147574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0" name="object 10" descr=""/>
          <p:cNvSpPr txBox="1"/>
          <p:nvPr/>
        </p:nvSpPr>
        <p:spPr>
          <a:xfrm>
            <a:off x="831596" y="2910332"/>
            <a:ext cx="6873875" cy="521334"/>
          </a:xfrm>
          <a:prstGeom prst="rect">
            <a:avLst/>
          </a:prstGeom>
        </p:spPr>
        <p:txBody>
          <a:bodyPr wrap="square" lIns="0" tIns="40005" rIns="0" bIns="0" rtlCol="0" vert="horz">
            <a:spAutoFit/>
          </a:bodyPr>
          <a:lstStyle/>
          <a:p>
            <a:pPr marL="12700" marR="5080">
              <a:lnSpc>
                <a:spcPts val="1860"/>
              </a:lnSpc>
              <a:spcBef>
                <a:spcPts val="315"/>
              </a:spcBef>
              <a:buFont typeface="Times New Roman"/>
              <a:buChar char="•"/>
              <a:tabLst>
                <a:tab pos="142240" algn="l"/>
              </a:tabLst>
            </a:pPr>
            <a:r>
              <a:rPr dirty="0" sz="1700">
                <a:solidFill>
                  <a:srgbClr val="FFFFFF"/>
                </a:solidFill>
                <a:latin typeface="Calibri"/>
                <a:cs typeface="Calibri"/>
              </a:rPr>
              <a:t>популяризация</a:t>
            </a:r>
            <a:r>
              <a:rPr dirty="0" sz="1700" spc="-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700">
                <a:solidFill>
                  <a:srgbClr val="FFFFFF"/>
                </a:solidFill>
                <a:latin typeface="Calibri"/>
                <a:cs typeface="Calibri"/>
              </a:rPr>
              <a:t>активного</a:t>
            </a:r>
            <a:r>
              <a:rPr dirty="0" sz="1700" spc="-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700">
                <a:solidFill>
                  <a:srgbClr val="FFFFFF"/>
                </a:solidFill>
                <a:latin typeface="Calibri"/>
                <a:cs typeface="Calibri"/>
              </a:rPr>
              <a:t>образа</a:t>
            </a:r>
            <a:r>
              <a:rPr dirty="0" sz="1700" spc="-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700">
                <a:solidFill>
                  <a:srgbClr val="FFFFFF"/>
                </a:solidFill>
                <a:latin typeface="Calibri"/>
                <a:cs typeface="Calibri"/>
              </a:rPr>
              <a:t>жизни</a:t>
            </a:r>
            <a:r>
              <a:rPr dirty="0" sz="17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700">
                <a:solidFill>
                  <a:srgbClr val="FFFFFF"/>
                </a:solidFill>
                <a:latin typeface="Calibri"/>
                <a:cs typeface="Calibri"/>
              </a:rPr>
              <a:t>и</a:t>
            </a:r>
            <a:r>
              <a:rPr dirty="0" sz="1700" spc="-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700">
                <a:solidFill>
                  <a:srgbClr val="FFFFFF"/>
                </a:solidFill>
                <a:latin typeface="Calibri"/>
                <a:cs typeface="Calibri"/>
              </a:rPr>
              <a:t>вовлечение</a:t>
            </a:r>
            <a:r>
              <a:rPr dirty="0" sz="1700" spc="-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700">
                <a:solidFill>
                  <a:srgbClr val="FFFFFF"/>
                </a:solidFill>
                <a:latin typeface="Calibri"/>
                <a:cs typeface="Calibri"/>
              </a:rPr>
              <a:t>граждан</a:t>
            </a:r>
            <a:r>
              <a:rPr dirty="0" sz="1700" spc="-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700" spc="-10">
                <a:solidFill>
                  <a:srgbClr val="FFFFFF"/>
                </a:solidFill>
                <a:latin typeface="Calibri"/>
                <a:cs typeface="Calibri"/>
              </a:rPr>
              <a:t>старшего </a:t>
            </a:r>
            <a:r>
              <a:rPr dirty="0" sz="1700">
                <a:solidFill>
                  <a:srgbClr val="FFFFFF"/>
                </a:solidFill>
                <a:latin typeface="Calibri"/>
                <a:cs typeface="Calibri"/>
              </a:rPr>
              <a:t>поколения</a:t>
            </a:r>
            <a:r>
              <a:rPr dirty="0" sz="1700" spc="-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700">
                <a:solidFill>
                  <a:srgbClr val="FFFFFF"/>
                </a:solidFill>
                <a:latin typeface="Calibri"/>
                <a:cs typeface="Calibri"/>
              </a:rPr>
              <a:t>в</a:t>
            </a:r>
            <a:r>
              <a:rPr dirty="0" sz="1700" spc="-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700">
                <a:solidFill>
                  <a:srgbClr val="FFFFFF"/>
                </a:solidFill>
                <a:latin typeface="Calibri"/>
                <a:cs typeface="Calibri"/>
              </a:rPr>
              <a:t>социальную</a:t>
            </a:r>
            <a:r>
              <a:rPr dirty="0" sz="1700" spc="-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700">
                <a:solidFill>
                  <a:srgbClr val="FFFFFF"/>
                </a:solidFill>
                <a:latin typeface="Calibri"/>
                <a:cs typeface="Calibri"/>
              </a:rPr>
              <a:t>жизнь</a:t>
            </a:r>
            <a:r>
              <a:rPr dirty="0" sz="17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700" spc="-10">
                <a:solidFill>
                  <a:srgbClr val="FFFFFF"/>
                </a:solidFill>
                <a:latin typeface="Calibri"/>
                <a:cs typeface="Calibri"/>
              </a:rPr>
              <a:t>города;</a:t>
            </a:r>
            <a:endParaRPr sz="1700">
              <a:latin typeface="Calibri"/>
              <a:cs typeface="Calibri"/>
            </a:endParaRPr>
          </a:p>
        </p:txBody>
      </p:sp>
      <p:grpSp>
        <p:nvGrpSpPr>
          <p:cNvPr id="11" name="object 11" descr=""/>
          <p:cNvGrpSpPr/>
          <p:nvPr/>
        </p:nvGrpSpPr>
        <p:grpSpPr>
          <a:xfrm>
            <a:off x="121665" y="4106926"/>
            <a:ext cx="8834120" cy="1212215"/>
            <a:chOff x="121665" y="4106926"/>
            <a:chExt cx="8834120" cy="1212215"/>
          </a:xfrm>
        </p:grpSpPr>
        <p:sp>
          <p:nvSpPr>
            <p:cNvPr id="12" name="object 12" descr=""/>
            <p:cNvSpPr/>
            <p:nvPr/>
          </p:nvSpPr>
          <p:spPr>
            <a:xfrm>
              <a:off x="128015" y="4556760"/>
              <a:ext cx="8821420" cy="756285"/>
            </a:xfrm>
            <a:custGeom>
              <a:avLst/>
              <a:gdLst/>
              <a:ahLst/>
              <a:cxnLst/>
              <a:rect l="l" t="t" r="r" b="b"/>
              <a:pathLst>
                <a:path w="8821420" h="756285">
                  <a:moveTo>
                    <a:pt x="0" y="755904"/>
                  </a:moveTo>
                  <a:lnTo>
                    <a:pt x="8820912" y="755904"/>
                  </a:lnTo>
                  <a:lnTo>
                    <a:pt x="8820912" y="0"/>
                  </a:lnTo>
                  <a:lnTo>
                    <a:pt x="0" y="0"/>
                  </a:lnTo>
                  <a:lnTo>
                    <a:pt x="0" y="755904"/>
                  </a:lnTo>
                  <a:close/>
                </a:path>
              </a:pathLst>
            </a:custGeom>
            <a:ln w="12700">
              <a:solidFill>
                <a:srgbClr val="C55A11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 descr=""/>
            <p:cNvSpPr/>
            <p:nvPr/>
          </p:nvSpPr>
          <p:spPr>
            <a:xfrm>
              <a:off x="566928" y="4113276"/>
              <a:ext cx="8380730" cy="887094"/>
            </a:xfrm>
            <a:custGeom>
              <a:avLst/>
              <a:gdLst/>
              <a:ahLst/>
              <a:cxnLst/>
              <a:rect l="l" t="t" r="r" b="b"/>
              <a:pathLst>
                <a:path w="8380730" h="887095">
                  <a:moveTo>
                    <a:pt x="8232648" y="0"/>
                  </a:moveTo>
                  <a:lnTo>
                    <a:pt x="147828" y="0"/>
                  </a:lnTo>
                  <a:lnTo>
                    <a:pt x="101105" y="7534"/>
                  </a:lnTo>
                  <a:lnTo>
                    <a:pt x="60525" y="28517"/>
                  </a:lnTo>
                  <a:lnTo>
                    <a:pt x="28524" y="60514"/>
                  </a:lnTo>
                  <a:lnTo>
                    <a:pt x="7537" y="101096"/>
                  </a:lnTo>
                  <a:lnTo>
                    <a:pt x="0" y="147828"/>
                  </a:lnTo>
                  <a:lnTo>
                    <a:pt x="0" y="739140"/>
                  </a:lnTo>
                  <a:lnTo>
                    <a:pt x="7537" y="785871"/>
                  </a:lnTo>
                  <a:lnTo>
                    <a:pt x="28524" y="826453"/>
                  </a:lnTo>
                  <a:lnTo>
                    <a:pt x="60525" y="858450"/>
                  </a:lnTo>
                  <a:lnTo>
                    <a:pt x="101105" y="879433"/>
                  </a:lnTo>
                  <a:lnTo>
                    <a:pt x="147828" y="886968"/>
                  </a:lnTo>
                  <a:lnTo>
                    <a:pt x="8232648" y="886968"/>
                  </a:lnTo>
                  <a:lnTo>
                    <a:pt x="8279379" y="879433"/>
                  </a:lnTo>
                  <a:lnTo>
                    <a:pt x="8319961" y="858450"/>
                  </a:lnTo>
                  <a:lnTo>
                    <a:pt x="8351958" y="826453"/>
                  </a:lnTo>
                  <a:lnTo>
                    <a:pt x="8372941" y="785871"/>
                  </a:lnTo>
                  <a:lnTo>
                    <a:pt x="8380476" y="739140"/>
                  </a:lnTo>
                  <a:lnTo>
                    <a:pt x="8380476" y="147828"/>
                  </a:lnTo>
                  <a:lnTo>
                    <a:pt x="8372941" y="101096"/>
                  </a:lnTo>
                  <a:lnTo>
                    <a:pt x="8351958" y="60514"/>
                  </a:lnTo>
                  <a:lnTo>
                    <a:pt x="8319961" y="28517"/>
                  </a:lnTo>
                  <a:lnTo>
                    <a:pt x="8279379" y="7534"/>
                  </a:lnTo>
                  <a:lnTo>
                    <a:pt x="8232648" y="0"/>
                  </a:lnTo>
                  <a:close/>
                </a:path>
              </a:pathLst>
            </a:custGeom>
            <a:solidFill>
              <a:srgbClr val="A8172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 descr=""/>
            <p:cNvSpPr/>
            <p:nvPr/>
          </p:nvSpPr>
          <p:spPr>
            <a:xfrm>
              <a:off x="566928" y="4113276"/>
              <a:ext cx="8380730" cy="887094"/>
            </a:xfrm>
            <a:custGeom>
              <a:avLst/>
              <a:gdLst/>
              <a:ahLst/>
              <a:cxnLst/>
              <a:rect l="l" t="t" r="r" b="b"/>
              <a:pathLst>
                <a:path w="8380730" h="887095">
                  <a:moveTo>
                    <a:pt x="0" y="147828"/>
                  </a:moveTo>
                  <a:lnTo>
                    <a:pt x="7537" y="101096"/>
                  </a:lnTo>
                  <a:lnTo>
                    <a:pt x="28524" y="60514"/>
                  </a:lnTo>
                  <a:lnTo>
                    <a:pt x="60525" y="28517"/>
                  </a:lnTo>
                  <a:lnTo>
                    <a:pt x="101105" y="7534"/>
                  </a:lnTo>
                  <a:lnTo>
                    <a:pt x="147828" y="0"/>
                  </a:lnTo>
                  <a:lnTo>
                    <a:pt x="8232648" y="0"/>
                  </a:lnTo>
                  <a:lnTo>
                    <a:pt x="8279379" y="7534"/>
                  </a:lnTo>
                  <a:lnTo>
                    <a:pt x="8319961" y="28517"/>
                  </a:lnTo>
                  <a:lnTo>
                    <a:pt x="8351958" y="60514"/>
                  </a:lnTo>
                  <a:lnTo>
                    <a:pt x="8372941" y="101096"/>
                  </a:lnTo>
                  <a:lnTo>
                    <a:pt x="8380476" y="147828"/>
                  </a:lnTo>
                  <a:lnTo>
                    <a:pt x="8380476" y="739140"/>
                  </a:lnTo>
                  <a:lnTo>
                    <a:pt x="8372941" y="785871"/>
                  </a:lnTo>
                  <a:lnTo>
                    <a:pt x="8351958" y="826453"/>
                  </a:lnTo>
                  <a:lnTo>
                    <a:pt x="8319961" y="858450"/>
                  </a:lnTo>
                  <a:lnTo>
                    <a:pt x="8279379" y="879433"/>
                  </a:lnTo>
                  <a:lnTo>
                    <a:pt x="8232648" y="886968"/>
                  </a:lnTo>
                  <a:lnTo>
                    <a:pt x="147828" y="886968"/>
                  </a:lnTo>
                  <a:lnTo>
                    <a:pt x="101105" y="879433"/>
                  </a:lnTo>
                  <a:lnTo>
                    <a:pt x="60525" y="858450"/>
                  </a:lnTo>
                  <a:lnTo>
                    <a:pt x="28524" y="826453"/>
                  </a:lnTo>
                  <a:lnTo>
                    <a:pt x="7537" y="785871"/>
                  </a:lnTo>
                  <a:lnTo>
                    <a:pt x="0" y="739140"/>
                  </a:lnTo>
                  <a:lnTo>
                    <a:pt x="0" y="147828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5" name="object 15" descr=""/>
          <p:cNvSpPr txBox="1"/>
          <p:nvPr/>
        </p:nvSpPr>
        <p:spPr>
          <a:xfrm>
            <a:off x="831596" y="4271517"/>
            <a:ext cx="7230745" cy="521334"/>
          </a:xfrm>
          <a:prstGeom prst="rect">
            <a:avLst/>
          </a:prstGeom>
        </p:spPr>
        <p:txBody>
          <a:bodyPr wrap="square" lIns="0" tIns="40005" rIns="0" bIns="0" rtlCol="0" vert="horz">
            <a:spAutoFit/>
          </a:bodyPr>
          <a:lstStyle/>
          <a:p>
            <a:pPr marL="12700" marR="5080">
              <a:lnSpc>
                <a:spcPts val="1860"/>
              </a:lnSpc>
              <a:spcBef>
                <a:spcPts val="315"/>
              </a:spcBef>
              <a:buFont typeface="Times New Roman"/>
              <a:buChar char="•"/>
              <a:tabLst>
                <a:tab pos="142240" algn="l"/>
              </a:tabLst>
            </a:pPr>
            <a:r>
              <a:rPr dirty="0" sz="1700" spc="-10">
                <a:solidFill>
                  <a:srgbClr val="FFFFFF"/>
                </a:solidFill>
                <a:latin typeface="Calibri"/>
                <a:cs typeface="Calibri"/>
              </a:rPr>
              <a:t>содействие</a:t>
            </a:r>
            <a:r>
              <a:rPr dirty="0" sz="1700" spc="-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700">
                <a:solidFill>
                  <a:srgbClr val="FFFFFF"/>
                </a:solidFill>
                <a:latin typeface="Calibri"/>
                <a:cs typeface="Calibri"/>
              </a:rPr>
              <a:t>росту</a:t>
            </a:r>
            <a:r>
              <a:rPr dirty="0" sz="17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700" spc="-10">
                <a:solidFill>
                  <a:srgbClr val="FFFFFF"/>
                </a:solidFill>
                <a:latin typeface="Calibri"/>
                <a:cs typeface="Calibri"/>
              </a:rPr>
              <a:t>продолжительности</a:t>
            </a:r>
            <a:r>
              <a:rPr dirty="0" sz="1700" spc="-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700">
                <a:solidFill>
                  <a:srgbClr val="FFFFFF"/>
                </a:solidFill>
                <a:latin typeface="Calibri"/>
                <a:cs typeface="Calibri"/>
              </a:rPr>
              <a:t>и</a:t>
            </a:r>
            <a:r>
              <a:rPr dirty="0" sz="1700" spc="-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700">
                <a:solidFill>
                  <a:srgbClr val="FFFFFF"/>
                </a:solidFill>
                <a:latin typeface="Calibri"/>
                <a:cs typeface="Calibri"/>
              </a:rPr>
              <a:t>качества</a:t>
            </a:r>
            <a:r>
              <a:rPr dirty="0" sz="17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700">
                <a:solidFill>
                  <a:srgbClr val="FFFFFF"/>
                </a:solidFill>
                <a:latin typeface="Calibri"/>
                <a:cs typeface="Calibri"/>
              </a:rPr>
              <a:t>жизни</a:t>
            </a:r>
            <a:r>
              <a:rPr dirty="0" sz="1700" spc="-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700">
                <a:solidFill>
                  <a:srgbClr val="FFFFFF"/>
                </a:solidFill>
                <a:latin typeface="Calibri"/>
                <a:cs typeface="Calibri"/>
              </a:rPr>
              <a:t>москвичей</a:t>
            </a:r>
            <a:r>
              <a:rPr dirty="0" sz="1700" spc="-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700" spc="-10">
                <a:solidFill>
                  <a:srgbClr val="FFFFFF"/>
                </a:solidFill>
                <a:latin typeface="Calibri"/>
                <a:cs typeface="Calibri"/>
              </a:rPr>
              <a:t>старшего возраста;</a:t>
            </a:r>
            <a:endParaRPr sz="1700">
              <a:latin typeface="Calibri"/>
              <a:cs typeface="Calibri"/>
            </a:endParaRPr>
          </a:p>
        </p:txBody>
      </p:sp>
      <p:grpSp>
        <p:nvGrpSpPr>
          <p:cNvPr id="16" name="object 16" descr=""/>
          <p:cNvGrpSpPr/>
          <p:nvPr/>
        </p:nvGrpSpPr>
        <p:grpSpPr>
          <a:xfrm>
            <a:off x="121665" y="5467858"/>
            <a:ext cx="8834120" cy="1212215"/>
            <a:chOff x="121665" y="5467858"/>
            <a:chExt cx="8834120" cy="1212215"/>
          </a:xfrm>
        </p:grpSpPr>
        <p:sp>
          <p:nvSpPr>
            <p:cNvPr id="17" name="object 17" descr=""/>
            <p:cNvSpPr/>
            <p:nvPr/>
          </p:nvSpPr>
          <p:spPr>
            <a:xfrm>
              <a:off x="128015" y="5917692"/>
              <a:ext cx="8821420" cy="756285"/>
            </a:xfrm>
            <a:custGeom>
              <a:avLst/>
              <a:gdLst/>
              <a:ahLst/>
              <a:cxnLst/>
              <a:rect l="l" t="t" r="r" b="b"/>
              <a:pathLst>
                <a:path w="8821420" h="756284">
                  <a:moveTo>
                    <a:pt x="0" y="755904"/>
                  </a:moveTo>
                  <a:lnTo>
                    <a:pt x="8820912" y="755904"/>
                  </a:lnTo>
                  <a:lnTo>
                    <a:pt x="8820912" y="0"/>
                  </a:lnTo>
                  <a:lnTo>
                    <a:pt x="0" y="0"/>
                  </a:lnTo>
                  <a:lnTo>
                    <a:pt x="0" y="755904"/>
                  </a:lnTo>
                  <a:close/>
                </a:path>
              </a:pathLst>
            </a:custGeom>
            <a:ln w="12700">
              <a:solidFill>
                <a:srgbClr val="C55A11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 descr=""/>
            <p:cNvSpPr/>
            <p:nvPr/>
          </p:nvSpPr>
          <p:spPr>
            <a:xfrm>
              <a:off x="566928" y="5474208"/>
              <a:ext cx="8380730" cy="885825"/>
            </a:xfrm>
            <a:custGeom>
              <a:avLst/>
              <a:gdLst/>
              <a:ahLst/>
              <a:cxnLst/>
              <a:rect l="l" t="t" r="r" b="b"/>
              <a:pathLst>
                <a:path w="8380730" h="885825">
                  <a:moveTo>
                    <a:pt x="8232902" y="0"/>
                  </a:moveTo>
                  <a:lnTo>
                    <a:pt x="147573" y="0"/>
                  </a:lnTo>
                  <a:lnTo>
                    <a:pt x="100927" y="7520"/>
                  </a:lnTo>
                  <a:lnTo>
                    <a:pt x="60416" y="28464"/>
                  </a:lnTo>
                  <a:lnTo>
                    <a:pt x="28471" y="60405"/>
                  </a:lnTo>
                  <a:lnTo>
                    <a:pt x="7522" y="100917"/>
                  </a:lnTo>
                  <a:lnTo>
                    <a:pt x="0" y="147573"/>
                  </a:lnTo>
                  <a:lnTo>
                    <a:pt x="0" y="737869"/>
                  </a:lnTo>
                  <a:lnTo>
                    <a:pt x="7522" y="784512"/>
                  </a:lnTo>
                  <a:lnTo>
                    <a:pt x="28471" y="825022"/>
                  </a:lnTo>
                  <a:lnTo>
                    <a:pt x="60416" y="856968"/>
                  </a:lnTo>
                  <a:lnTo>
                    <a:pt x="100927" y="877919"/>
                  </a:lnTo>
                  <a:lnTo>
                    <a:pt x="147573" y="885443"/>
                  </a:lnTo>
                  <a:lnTo>
                    <a:pt x="8232902" y="885443"/>
                  </a:lnTo>
                  <a:lnTo>
                    <a:pt x="8279558" y="877919"/>
                  </a:lnTo>
                  <a:lnTo>
                    <a:pt x="8320070" y="856968"/>
                  </a:lnTo>
                  <a:lnTo>
                    <a:pt x="8352011" y="825022"/>
                  </a:lnTo>
                  <a:lnTo>
                    <a:pt x="8372955" y="784512"/>
                  </a:lnTo>
                  <a:lnTo>
                    <a:pt x="8380476" y="737869"/>
                  </a:lnTo>
                  <a:lnTo>
                    <a:pt x="8380476" y="147573"/>
                  </a:lnTo>
                  <a:lnTo>
                    <a:pt x="8372955" y="100917"/>
                  </a:lnTo>
                  <a:lnTo>
                    <a:pt x="8352011" y="60405"/>
                  </a:lnTo>
                  <a:lnTo>
                    <a:pt x="8320070" y="28464"/>
                  </a:lnTo>
                  <a:lnTo>
                    <a:pt x="8279558" y="7520"/>
                  </a:lnTo>
                  <a:lnTo>
                    <a:pt x="8232902" y="0"/>
                  </a:lnTo>
                  <a:close/>
                </a:path>
              </a:pathLst>
            </a:custGeom>
            <a:solidFill>
              <a:srgbClr val="A8172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 descr=""/>
            <p:cNvSpPr/>
            <p:nvPr/>
          </p:nvSpPr>
          <p:spPr>
            <a:xfrm>
              <a:off x="566928" y="5474208"/>
              <a:ext cx="8380730" cy="885825"/>
            </a:xfrm>
            <a:custGeom>
              <a:avLst/>
              <a:gdLst/>
              <a:ahLst/>
              <a:cxnLst/>
              <a:rect l="l" t="t" r="r" b="b"/>
              <a:pathLst>
                <a:path w="8380730" h="885825">
                  <a:moveTo>
                    <a:pt x="0" y="147573"/>
                  </a:moveTo>
                  <a:lnTo>
                    <a:pt x="7522" y="100917"/>
                  </a:lnTo>
                  <a:lnTo>
                    <a:pt x="28471" y="60405"/>
                  </a:lnTo>
                  <a:lnTo>
                    <a:pt x="60416" y="28464"/>
                  </a:lnTo>
                  <a:lnTo>
                    <a:pt x="100927" y="7520"/>
                  </a:lnTo>
                  <a:lnTo>
                    <a:pt x="147573" y="0"/>
                  </a:lnTo>
                  <a:lnTo>
                    <a:pt x="8232902" y="0"/>
                  </a:lnTo>
                  <a:lnTo>
                    <a:pt x="8279558" y="7520"/>
                  </a:lnTo>
                  <a:lnTo>
                    <a:pt x="8320070" y="28464"/>
                  </a:lnTo>
                  <a:lnTo>
                    <a:pt x="8352011" y="60405"/>
                  </a:lnTo>
                  <a:lnTo>
                    <a:pt x="8372955" y="100917"/>
                  </a:lnTo>
                  <a:lnTo>
                    <a:pt x="8380476" y="147573"/>
                  </a:lnTo>
                  <a:lnTo>
                    <a:pt x="8380476" y="737869"/>
                  </a:lnTo>
                  <a:lnTo>
                    <a:pt x="8372955" y="784512"/>
                  </a:lnTo>
                  <a:lnTo>
                    <a:pt x="8352011" y="825022"/>
                  </a:lnTo>
                  <a:lnTo>
                    <a:pt x="8320070" y="856968"/>
                  </a:lnTo>
                  <a:lnTo>
                    <a:pt x="8279558" y="877919"/>
                  </a:lnTo>
                  <a:lnTo>
                    <a:pt x="8232902" y="885443"/>
                  </a:lnTo>
                  <a:lnTo>
                    <a:pt x="147573" y="885443"/>
                  </a:lnTo>
                  <a:lnTo>
                    <a:pt x="100927" y="877919"/>
                  </a:lnTo>
                  <a:lnTo>
                    <a:pt x="60416" y="856968"/>
                  </a:lnTo>
                  <a:lnTo>
                    <a:pt x="28471" y="825022"/>
                  </a:lnTo>
                  <a:lnTo>
                    <a:pt x="7522" y="784512"/>
                  </a:lnTo>
                  <a:lnTo>
                    <a:pt x="0" y="737869"/>
                  </a:lnTo>
                  <a:lnTo>
                    <a:pt x="0" y="147573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0" name="object 20" descr=""/>
          <p:cNvSpPr txBox="1"/>
          <p:nvPr/>
        </p:nvSpPr>
        <p:spPr>
          <a:xfrm>
            <a:off x="831596" y="5750763"/>
            <a:ext cx="7691755" cy="28575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42240" indent="-129539">
              <a:lnSpc>
                <a:spcPct val="100000"/>
              </a:lnSpc>
              <a:spcBef>
                <a:spcPts val="105"/>
              </a:spcBef>
              <a:buFont typeface="Times New Roman"/>
              <a:buChar char="•"/>
              <a:tabLst>
                <a:tab pos="142240" algn="l"/>
              </a:tabLst>
            </a:pPr>
            <a:r>
              <a:rPr dirty="0" sz="1700">
                <a:solidFill>
                  <a:srgbClr val="FFFFFF"/>
                </a:solidFill>
                <a:latin typeface="Calibri"/>
                <a:cs typeface="Calibri"/>
              </a:rPr>
              <a:t>создание</a:t>
            </a:r>
            <a:r>
              <a:rPr dirty="0" sz="1700" spc="-7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700">
                <a:solidFill>
                  <a:srgbClr val="FFFFFF"/>
                </a:solidFill>
                <a:latin typeface="Calibri"/>
                <a:cs typeface="Calibri"/>
              </a:rPr>
              <a:t>условий</a:t>
            </a:r>
            <a:r>
              <a:rPr dirty="0" sz="1700" spc="-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700">
                <a:solidFill>
                  <a:srgbClr val="FFFFFF"/>
                </a:solidFill>
                <a:latin typeface="Calibri"/>
                <a:cs typeface="Calibri"/>
              </a:rPr>
              <a:t>для</a:t>
            </a:r>
            <a:r>
              <a:rPr dirty="0" sz="1700" spc="-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700">
                <a:solidFill>
                  <a:srgbClr val="FFFFFF"/>
                </a:solidFill>
                <a:latin typeface="Calibri"/>
                <a:cs typeface="Calibri"/>
              </a:rPr>
              <a:t>доступного</a:t>
            </a:r>
            <a:r>
              <a:rPr dirty="0" sz="1700" spc="-6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700">
                <a:solidFill>
                  <a:srgbClr val="FFFFFF"/>
                </a:solidFill>
                <a:latin typeface="Calibri"/>
                <a:cs typeface="Calibri"/>
              </a:rPr>
              <a:t>активного</a:t>
            </a:r>
            <a:r>
              <a:rPr dirty="0" sz="1700" spc="-6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700">
                <a:solidFill>
                  <a:srgbClr val="FFFFFF"/>
                </a:solidFill>
                <a:latin typeface="Calibri"/>
                <a:cs typeface="Calibri"/>
              </a:rPr>
              <a:t>досуга</a:t>
            </a:r>
            <a:r>
              <a:rPr dirty="0" sz="1700" spc="-7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700">
                <a:solidFill>
                  <a:srgbClr val="FFFFFF"/>
                </a:solidFill>
                <a:latin typeface="Calibri"/>
                <a:cs typeface="Calibri"/>
              </a:rPr>
              <a:t>людей</a:t>
            </a:r>
            <a:r>
              <a:rPr dirty="0" sz="1700" spc="-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700">
                <a:solidFill>
                  <a:srgbClr val="FFFFFF"/>
                </a:solidFill>
                <a:latin typeface="Calibri"/>
                <a:cs typeface="Calibri"/>
              </a:rPr>
              <a:t>пенсионного</a:t>
            </a:r>
            <a:r>
              <a:rPr dirty="0" sz="1700" spc="-8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700" spc="-10">
                <a:solidFill>
                  <a:srgbClr val="FFFFFF"/>
                </a:solidFill>
                <a:latin typeface="Calibri"/>
                <a:cs typeface="Calibri"/>
              </a:rPr>
              <a:t>возраста.</a:t>
            </a:r>
            <a:endParaRPr sz="1700">
              <a:latin typeface="Calibri"/>
              <a:cs typeface="Calibri"/>
            </a:endParaRPr>
          </a:p>
        </p:txBody>
      </p:sp>
      <p:sp>
        <p:nvSpPr>
          <p:cNvPr id="21" name="object 21" descr=""/>
          <p:cNvSpPr/>
          <p:nvPr/>
        </p:nvSpPr>
        <p:spPr>
          <a:xfrm>
            <a:off x="8028431" y="6452615"/>
            <a:ext cx="917575" cy="405765"/>
          </a:xfrm>
          <a:custGeom>
            <a:avLst/>
            <a:gdLst/>
            <a:ahLst/>
            <a:cxnLst/>
            <a:rect l="l" t="t" r="r" b="b"/>
            <a:pathLst>
              <a:path w="917575" h="405765">
                <a:moveTo>
                  <a:pt x="917448" y="0"/>
                </a:moveTo>
                <a:lnTo>
                  <a:pt x="0" y="0"/>
                </a:lnTo>
                <a:lnTo>
                  <a:pt x="0" y="405382"/>
                </a:lnTo>
                <a:lnTo>
                  <a:pt x="917448" y="405382"/>
                </a:lnTo>
                <a:lnTo>
                  <a:pt x="917448" y="0"/>
                </a:lnTo>
                <a:close/>
              </a:path>
            </a:pathLst>
          </a:custGeom>
          <a:solidFill>
            <a:srgbClr val="189B8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 descr=""/>
          <p:cNvSpPr txBox="1"/>
          <p:nvPr/>
        </p:nvSpPr>
        <p:spPr>
          <a:xfrm>
            <a:off x="8309609" y="6509639"/>
            <a:ext cx="257175" cy="2546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810"/>
              </a:lnSpc>
            </a:pP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28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8267" y="261873"/>
            <a:ext cx="8618855" cy="45212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20"/>
              <a:t>Отдел</a:t>
            </a:r>
            <a:r>
              <a:rPr dirty="0" spc="-90"/>
              <a:t> </a:t>
            </a:r>
            <a:r>
              <a:rPr dirty="0" spc="-30"/>
              <a:t>социальных</a:t>
            </a:r>
            <a:r>
              <a:rPr dirty="0" spc="-80"/>
              <a:t> </a:t>
            </a:r>
            <a:r>
              <a:rPr dirty="0" spc="-40"/>
              <a:t>коммуникаций</a:t>
            </a:r>
            <a:r>
              <a:rPr dirty="0" spc="-90"/>
              <a:t> </a:t>
            </a:r>
            <a:r>
              <a:rPr dirty="0"/>
              <a:t>и</a:t>
            </a:r>
            <a:r>
              <a:rPr dirty="0" spc="-45"/>
              <a:t> </a:t>
            </a:r>
            <a:r>
              <a:rPr dirty="0" spc="-30"/>
              <a:t>активного</a:t>
            </a:r>
            <a:r>
              <a:rPr dirty="0" spc="-85"/>
              <a:t> </a:t>
            </a:r>
            <a:r>
              <a:rPr dirty="0" spc="-10"/>
              <a:t>долголетия</a:t>
            </a:r>
          </a:p>
        </p:txBody>
      </p:sp>
      <p:sp>
        <p:nvSpPr>
          <p:cNvPr id="3" name="object 3" descr=""/>
          <p:cNvSpPr txBox="1"/>
          <p:nvPr/>
        </p:nvSpPr>
        <p:spPr>
          <a:xfrm>
            <a:off x="5301234" y="1764868"/>
            <a:ext cx="3507104" cy="54546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700">
                <a:latin typeface="Calibri"/>
                <a:cs typeface="Calibri"/>
              </a:rPr>
              <a:t>К</a:t>
            </a:r>
            <a:r>
              <a:rPr dirty="0" sz="1700" spc="-35">
                <a:latin typeface="Calibri"/>
                <a:cs typeface="Calibri"/>
              </a:rPr>
              <a:t> </a:t>
            </a:r>
            <a:r>
              <a:rPr dirty="0" sz="1700">
                <a:latin typeface="Calibri"/>
                <a:cs typeface="Calibri"/>
              </a:rPr>
              <a:t>концу</a:t>
            </a:r>
            <a:r>
              <a:rPr dirty="0" sz="1700" spc="-30">
                <a:latin typeface="Calibri"/>
                <a:cs typeface="Calibri"/>
              </a:rPr>
              <a:t> </a:t>
            </a:r>
            <a:r>
              <a:rPr dirty="0" sz="1700">
                <a:latin typeface="Calibri"/>
                <a:cs typeface="Calibri"/>
              </a:rPr>
              <a:t>года</a:t>
            </a:r>
            <a:r>
              <a:rPr dirty="0" sz="1700" spc="-35">
                <a:latin typeface="Calibri"/>
                <a:cs typeface="Calibri"/>
              </a:rPr>
              <a:t> </a:t>
            </a:r>
            <a:r>
              <a:rPr dirty="0" sz="1700">
                <a:latin typeface="Calibri"/>
                <a:cs typeface="Calibri"/>
              </a:rPr>
              <a:t>было</a:t>
            </a:r>
            <a:r>
              <a:rPr dirty="0" sz="1700" spc="-45">
                <a:latin typeface="Calibri"/>
                <a:cs typeface="Calibri"/>
              </a:rPr>
              <a:t> </a:t>
            </a:r>
            <a:r>
              <a:rPr dirty="0" sz="1700">
                <a:latin typeface="Calibri"/>
                <a:cs typeface="Calibri"/>
              </a:rPr>
              <a:t>открыто</a:t>
            </a:r>
            <a:r>
              <a:rPr dirty="0" sz="1700" spc="-35">
                <a:latin typeface="Calibri"/>
                <a:cs typeface="Calibri"/>
              </a:rPr>
              <a:t> </a:t>
            </a:r>
            <a:r>
              <a:rPr dirty="0" sz="1700" b="1">
                <a:latin typeface="Calibri"/>
                <a:cs typeface="Calibri"/>
              </a:rPr>
              <a:t>40</a:t>
            </a:r>
            <a:r>
              <a:rPr dirty="0" sz="1700" spc="-30" b="1">
                <a:latin typeface="Calibri"/>
                <a:cs typeface="Calibri"/>
              </a:rPr>
              <a:t> </a:t>
            </a:r>
            <a:r>
              <a:rPr dirty="0" sz="1700" b="1">
                <a:latin typeface="Calibri"/>
                <a:cs typeface="Calibri"/>
              </a:rPr>
              <a:t>групп</a:t>
            </a:r>
            <a:r>
              <a:rPr dirty="0" sz="1700" spc="-40" b="1">
                <a:latin typeface="Calibri"/>
                <a:cs typeface="Calibri"/>
              </a:rPr>
              <a:t> </a:t>
            </a:r>
            <a:r>
              <a:rPr dirty="0" sz="1700" spc="-50">
                <a:latin typeface="Calibri"/>
                <a:cs typeface="Calibri"/>
              </a:rPr>
              <a:t>у</a:t>
            </a:r>
            <a:endParaRPr sz="17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1700" b="1">
                <a:latin typeface="Calibri"/>
                <a:cs typeface="Calibri"/>
              </a:rPr>
              <a:t>8</a:t>
            </a:r>
            <a:r>
              <a:rPr dirty="0" sz="1700" spc="-20" b="1">
                <a:latin typeface="Calibri"/>
                <a:cs typeface="Calibri"/>
              </a:rPr>
              <a:t> </a:t>
            </a:r>
            <a:r>
              <a:rPr dirty="0" sz="1700">
                <a:latin typeface="Calibri"/>
                <a:cs typeface="Calibri"/>
              </a:rPr>
              <a:t>поставщиков</a:t>
            </a:r>
            <a:r>
              <a:rPr dirty="0" sz="1700" spc="-15">
                <a:latin typeface="Calibri"/>
                <a:cs typeface="Calibri"/>
              </a:rPr>
              <a:t> </a:t>
            </a:r>
            <a:r>
              <a:rPr dirty="0" sz="1700" spc="-10">
                <a:latin typeface="Calibri"/>
                <a:cs typeface="Calibri"/>
              </a:rPr>
              <a:t>услуг.</a:t>
            </a:r>
            <a:endParaRPr sz="1700">
              <a:latin typeface="Calibri"/>
              <a:cs typeface="Calibri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530758" y="1106805"/>
            <a:ext cx="4521835" cy="158115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700">
                <a:latin typeface="Calibri"/>
                <a:cs typeface="Calibri"/>
              </a:rPr>
              <a:t>В</a:t>
            </a:r>
            <a:r>
              <a:rPr dirty="0" sz="1700" spc="-30">
                <a:latin typeface="Calibri"/>
                <a:cs typeface="Calibri"/>
              </a:rPr>
              <a:t> </a:t>
            </a:r>
            <a:r>
              <a:rPr dirty="0" sz="1700">
                <a:latin typeface="Calibri"/>
                <a:cs typeface="Calibri"/>
              </a:rPr>
              <a:t>период</a:t>
            </a:r>
            <a:r>
              <a:rPr dirty="0" sz="1700" spc="-15">
                <a:latin typeface="Calibri"/>
                <a:cs typeface="Calibri"/>
              </a:rPr>
              <a:t> </a:t>
            </a:r>
            <a:r>
              <a:rPr dirty="0" sz="1700">
                <a:latin typeface="Calibri"/>
                <a:cs typeface="Calibri"/>
              </a:rPr>
              <a:t>2021</a:t>
            </a:r>
            <a:r>
              <a:rPr dirty="0" sz="1700" spc="-25">
                <a:latin typeface="Calibri"/>
                <a:cs typeface="Calibri"/>
              </a:rPr>
              <a:t> </a:t>
            </a:r>
            <a:r>
              <a:rPr dirty="0" sz="1700">
                <a:latin typeface="Calibri"/>
                <a:cs typeface="Calibri"/>
              </a:rPr>
              <a:t>года</a:t>
            </a:r>
            <a:r>
              <a:rPr dirty="0" sz="1700" spc="-10">
                <a:latin typeface="Calibri"/>
                <a:cs typeface="Calibri"/>
              </a:rPr>
              <a:t> </a:t>
            </a:r>
            <a:r>
              <a:rPr dirty="0" sz="1700">
                <a:latin typeface="Calibri"/>
                <a:cs typeface="Calibri"/>
              </a:rPr>
              <a:t>в</a:t>
            </a:r>
            <a:r>
              <a:rPr dirty="0" sz="1700" spc="-15">
                <a:latin typeface="Calibri"/>
                <a:cs typeface="Calibri"/>
              </a:rPr>
              <a:t> </a:t>
            </a:r>
            <a:r>
              <a:rPr dirty="0" sz="1700">
                <a:latin typeface="Calibri"/>
                <a:cs typeface="Calibri"/>
              </a:rPr>
              <a:t>районе</a:t>
            </a:r>
            <a:r>
              <a:rPr dirty="0" sz="1700" spc="-25">
                <a:latin typeface="Calibri"/>
                <a:cs typeface="Calibri"/>
              </a:rPr>
              <a:t> </a:t>
            </a:r>
            <a:r>
              <a:rPr dirty="0" sz="1700" spc="-10">
                <a:latin typeface="Calibri"/>
                <a:cs typeface="Calibri"/>
              </a:rPr>
              <a:t>Восточный</a:t>
            </a:r>
            <a:endParaRPr sz="1700">
              <a:latin typeface="Calibri"/>
              <a:cs typeface="Calibri"/>
            </a:endParaRPr>
          </a:p>
          <a:p>
            <a:pPr marL="12700" marR="50800">
              <a:lnSpc>
                <a:spcPct val="100000"/>
              </a:lnSpc>
            </a:pPr>
            <a:r>
              <a:rPr dirty="0" sz="1700">
                <a:latin typeface="Calibri"/>
                <a:cs typeface="Calibri"/>
              </a:rPr>
              <a:t>приняли</a:t>
            </a:r>
            <a:r>
              <a:rPr dirty="0" sz="1700" spc="-25">
                <a:latin typeface="Calibri"/>
                <a:cs typeface="Calibri"/>
              </a:rPr>
              <a:t> </a:t>
            </a:r>
            <a:r>
              <a:rPr dirty="0" sz="1700">
                <a:latin typeface="Calibri"/>
                <a:cs typeface="Calibri"/>
              </a:rPr>
              <a:t>участие</a:t>
            </a:r>
            <a:r>
              <a:rPr dirty="0" sz="1700" spc="15">
                <a:latin typeface="Calibri"/>
                <a:cs typeface="Calibri"/>
              </a:rPr>
              <a:t> </a:t>
            </a:r>
            <a:r>
              <a:rPr dirty="0" sz="1700">
                <a:latin typeface="Calibri"/>
                <a:cs typeface="Calibri"/>
              </a:rPr>
              <a:t>в занятиях</a:t>
            </a:r>
            <a:r>
              <a:rPr dirty="0" sz="1700" spc="-10">
                <a:latin typeface="Calibri"/>
                <a:cs typeface="Calibri"/>
              </a:rPr>
              <a:t> </a:t>
            </a:r>
            <a:r>
              <a:rPr dirty="0" sz="1700">
                <a:latin typeface="Calibri"/>
                <a:cs typeface="Calibri"/>
              </a:rPr>
              <a:t>свыше</a:t>
            </a:r>
            <a:r>
              <a:rPr dirty="0" sz="1700" spc="-45">
                <a:latin typeface="Calibri"/>
                <a:cs typeface="Calibri"/>
              </a:rPr>
              <a:t> </a:t>
            </a:r>
            <a:r>
              <a:rPr dirty="0" sz="1700" b="1">
                <a:latin typeface="Calibri"/>
                <a:cs typeface="Calibri"/>
              </a:rPr>
              <a:t>400</a:t>
            </a:r>
            <a:r>
              <a:rPr dirty="0" sz="1700" spc="5" b="1">
                <a:latin typeface="Calibri"/>
                <a:cs typeface="Calibri"/>
              </a:rPr>
              <a:t> </a:t>
            </a:r>
            <a:r>
              <a:rPr dirty="0" sz="1700" spc="-10" b="1">
                <a:latin typeface="Calibri"/>
                <a:cs typeface="Calibri"/>
              </a:rPr>
              <a:t>человек</a:t>
            </a:r>
            <a:r>
              <a:rPr dirty="0" sz="1700" spc="-10">
                <a:latin typeface="Calibri"/>
                <a:cs typeface="Calibri"/>
              </a:rPr>
              <a:t>, </a:t>
            </a:r>
            <a:r>
              <a:rPr dirty="0" sz="1700" b="1">
                <a:latin typeface="Calibri"/>
                <a:cs typeface="Calibri"/>
              </a:rPr>
              <a:t>из</a:t>
            </a:r>
            <a:r>
              <a:rPr dirty="0" sz="1700" spc="-25" b="1">
                <a:latin typeface="Calibri"/>
                <a:cs typeface="Calibri"/>
              </a:rPr>
              <a:t> </a:t>
            </a:r>
            <a:r>
              <a:rPr dirty="0" sz="1700" b="1">
                <a:latin typeface="Calibri"/>
                <a:cs typeface="Calibri"/>
              </a:rPr>
              <a:t>них</a:t>
            </a:r>
            <a:r>
              <a:rPr dirty="0" sz="1700" spc="-25" b="1">
                <a:latin typeface="Calibri"/>
                <a:cs typeface="Calibri"/>
              </a:rPr>
              <a:t> </a:t>
            </a:r>
            <a:r>
              <a:rPr dirty="0" sz="1700" b="1">
                <a:latin typeface="Calibri"/>
                <a:cs typeface="Calibri"/>
              </a:rPr>
              <a:t>более</a:t>
            </a:r>
            <a:r>
              <a:rPr dirty="0" sz="1700" spc="-40" b="1">
                <a:latin typeface="Calibri"/>
                <a:cs typeface="Calibri"/>
              </a:rPr>
              <a:t> </a:t>
            </a:r>
            <a:r>
              <a:rPr dirty="0" sz="1700" b="1">
                <a:latin typeface="Calibri"/>
                <a:cs typeface="Calibri"/>
              </a:rPr>
              <a:t>300</a:t>
            </a:r>
            <a:r>
              <a:rPr dirty="0" sz="1700" spc="-15" b="1">
                <a:latin typeface="Calibri"/>
                <a:cs typeface="Calibri"/>
              </a:rPr>
              <a:t> </a:t>
            </a:r>
            <a:r>
              <a:rPr dirty="0" sz="1700" b="1">
                <a:latin typeface="Calibri"/>
                <a:cs typeface="Calibri"/>
              </a:rPr>
              <a:t>человек</a:t>
            </a:r>
            <a:r>
              <a:rPr dirty="0" sz="1700" spc="-35" b="1">
                <a:latin typeface="Calibri"/>
                <a:cs typeface="Calibri"/>
              </a:rPr>
              <a:t> </a:t>
            </a:r>
            <a:r>
              <a:rPr dirty="0" sz="1700" b="1">
                <a:latin typeface="Calibri"/>
                <a:cs typeface="Calibri"/>
              </a:rPr>
              <a:t>посетили</a:t>
            </a:r>
            <a:r>
              <a:rPr dirty="0" sz="1700" spc="-15" b="1">
                <a:latin typeface="Calibri"/>
                <a:cs typeface="Calibri"/>
              </a:rPr>
              <a:t> </a:t>
            </a:r>
            <a:r>
              <a:rPr dirty="0" sz="1700" spc="-10" b="1">
                <a:latin typeface="Calibri"/>
                <a:cs typeface="Calibri"/>
              </a:rPr>
              <a:t>онлайн-</a:t>
            </a:r>
            <a:endParaRPr sz="17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700" spc="-10" b="1">
                <a:latin typeface="Calibri"/>
                <a:cs typeface="Calibri"/>
              </a:rPr>
              <a:t>занятия.</a:t>
            </a:r>
            <a:endParaRPr sz="17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dirty="0" sz="1700">
                <a:latin typeface="Calibri"/>
                <a:cs typeface="Calibri"/>
              </a:rPr>
              <a:t>Было</a:t>
            </a:r>
            <a:r>
              <a:rPr dirty="0" sz="1700" spc="-20">
                <a:latin typeface="Calibri"/>
                <a:cs typeface="Calibri"/>
              </a:rPr>
              <a:t> </a:t>
            </a:r>
            <a:r>
              <a:rPr dirty="0" sz="1700">
                <a:latin typeface="Calibri"/>
                <a:cs typeface="Calibri"/>
              </a:rPr>
              <a:t>организовано</a:t>
            </a:r>
            <a:r>
              <a:rPr dirty="0" sz="1700" spc="-35">
                <a:latin typeface="Calibri"/>
                <a:cs typeface="Calibri"/>
              </a:rPr>
              <a:t> </a:t>
            </a:r>
            <a:r>
              <a:rPr dirty="0" sz="1700">
                <a:latin typeface="Calibri"/>
                <a:cs typeface="Calibri"/>
              </a:rPr>
              <a:t>7</a:t>
            </a:r>
            <a:r>
              <a:rPr dirty="0" sz="1700" spc="-5">
                <a:latin typeface="Calibri"/>
                <a:cs typeface="Calibri"/>
              </a:rPr>
              <a:t> </a:t>
            </a:r>
            <a:r>
              <a:rPr dirty="0" sz="1700">
                <a:latin typeface="Calibri"/>
                <a:cs typeface="Calibri"/>
              </a:rPr>
              <a:t>групп</a:t>
            </a:r>
            <a:r>
              <a:rPr dirty="0" sz="1700" spc="-25">
                <a:latin typeface="Calibri"/>
                <a:cs typeface="Calibri"/>
              </a:rPr>
              <a:t> </a:t>
            </a:r>
            <a:r>
              <a:rPr dirty="0" sz="1700">
                <a:latin typeface="Calibri"/>
                <a:cs typeface="Calibri"/>
              </a:rPr>
              <a:t>на</a:t>
            </a:r>
            <a:r>
              <a:rPr dirty="0" sz="1700" spc="-15">
                <a:latin typeface="Calibri"/>
                <a:cs typeface="Calibri"/>
              </a:rPr>
              <a:t> </a:t>
            </a:r>
            <a:r>
              <a:rPr dirty="0" sz="1700">
                <a:latin typeface="Calibri"/>
                <a:cs typeface="Calibri"/>
              </a:rPr>
              <a:t>свежем</a:t>
            </a:r>
            <a:r>
              <a:rPr dirty="0" sz="1700" spc="-5">
                <a:latin typeface="Calibri"/>
                <a:cs typeface="Calibri"/>
              </a:rPr>
              <a:t> </a:t>
            </a:r>
            <a:r>
              <a:rPr dirty="0" sz="1700">
                <a:latin typeface="Calibri"/>
                <a:cs typeface="Calibri"/>
              </a:rPr>
              <a:t>воздухе</a:t>
            </a:r>
            <a:r>
              <a:rPr dirty="0" sz="1700" spc="-20">
                <a:latin typeface="Calibri"/>
                <a:cs typeface="Calibri"/>
              </a:rPr>
              <a:t> </a:t>
            </a:r>
            <a:r>
              <a:rPr dirty="0" sz="1700" spc="-50">
                <a:latin typeface="Calibri"/>
                <a:cs typeface="Calibri"/>
              </a:rPr>
              <a:t>и </a:t>
            </a:r>
            <a:r>
              <a:rPr dirty="0" sz="1700">
                <a:latin typeface="Calibri"/>
                <a:cs typeface="Calibri"/>
              </a:rPr>
              <a:t>в</a:t>
            </a:r>
            <a:r>
              <a:rPr dirty="0" sz="1700" spc="-10">
                <a:latin typeface="Calibri"/>
                <a:cs typeface="Calibri"/>
              </a:rPr>
              <a:t> онлайн-</a:t>
            </a:r>
            <a:r>
              <a:rPr dirty="0" sz="1700">
                <a:latin typeface="Calibri"/>
                <a:cs typeface="Calibri"/>
              </a:rPr>
              <a:t>формате</a:t>
            </a:r>
            <a:r>
              <a:rPr dirty="0" sz="1700" spc="-30">
                <a:latin typeface="Calibri"/>
                <a:cs typeface="Calibri"/>
              </a:rPr>
              <a:t> </a:t>
            </a:r>
            <a:r>
              <a:rPr dirty="0" sz="1700">
                <a:latin typeface="Calibri"/>
                <a:cs typeface="Calibri"/>
              </a:rPr>
              <a:t>проводили</a:t>
            </a:r>
            <a:r>
              <a:rPr dirty="0" sz="1700" spc="-15">
                <a:latin typeface="Calibri"/>
                <a:cs typeface="Calibri"/>
              </a:rPr>
              <a:t> </a:t>
            </a:r>
            <a:r>
              <a:rPr dirty="0" sz="1700">
                <a:latin typeface="Calibri"/>
                <a:cs typeface="Calibri"/>
              </a:rPr>
              <a:t>занятия</a:t>
            </a:r>
            <a:r>
              <a:rPr dirty="0" sz="1700" spc="-15">
                <a:latin typeface="Calibri"/>
                <a:cs typeface="Calibri"/>
              </a:rPr>
              <a:t> </a:t>
            </a:r>
            <a:r>
              <a:rPr dirty="0" sz="1700">
                <a:latin typeface="Calibri"/>
                <a:cs typeface="Calibri"/>
              </a:rPr>
              <a:t>40 </a:t>
            </a:r>
            <a:r>
              <a:rPr dirty="0" sz="1700" spc="-10">
                <a:latin typeface="Calibri"/>
                <a:cs typeface="Calibri"/>
              </a:rPr>
              <a:t>групп.</a:t>
            </a:r>
            <a:endParaRPr sz="1700">
              <a:latin typeface="Calibri"/>
              <a:cs typeface="Calibri"/>
            </a:endParaRPr>
          </a:p>
        </p:txBody>
      </p:sp>
      <p:grpSp>
        <p:nvGrpSpPr>
          <p:cNvPr id="5" name="object 5" descr=""/>
          <p:cNvGrpSpPr/>
          <p:nvPr/>
        </p:nvGrpSpPr>
        <p:grpSpPr>
          <a:xfrm>
            <a:off x="96467" y="1166668"/>
            <a:ext cx="258445" cy="378460"/>
            <a:chOff x="96467" y="1166668"/>
            <a:chExt cx="258445" cy="378460"/>
          </a:xfrm>
        </p:grpSpPr>
        <p:pic>
          <p:nvPicPr>
            <p:cNvPr id="6" name="object 6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61568" y="1166668"/>
              <a:ext cx="83331" cy="83415"/>
            </a:xfrm>
            <a:prstGeom prst="rect">
              <a:avLst/>
            </a:prstGeom>
          </p:spPr>
        </p:pic>
        <p:sp>
          <p:nvSpPr>
            <p:cNvPr id="7" name="object 7" descr=""/>
            <p:cNvSpPr/>
            <p:nvPr/>
          </p:nvSpPr>
          <p:spPr>
            <a:xfrm>
              <a:off x="96467" y="1259467"/>
              <a:ext cx="258445" cy="285750"/>
            </a:xfrm>
            <a:custGeom>
              <a:avLst/>
              <a:gdLst/>
              <a:ahLst/>
              <a:cxnLst/>
              <a:rect l="l" t="t" r="r" b="b"/>
              <a:pathLst>
                <a:path w="258445" h="285750">
                  <a:moveTo>
                    <a:pt x="248929" y="56299"/>
                  </a:moveTo>
                  <a:lnTo>
                    <a:pt x="142184" y="56299"/>
                  </a:lnTo>
                  <a:lnTo>
                    <a:pt x="129164" y="157431"/>
                  </a:lnTo>
                  <a:lnTo>
                    <a:pt x="129164" y="157952"/>
                  </a:lnTo>
                  <a:lnTo>
                    <a:pt x="124482" y="180745"/>
                  </a:lnTo>
                  <a:lnTo>
                    <a:pt x="222280" y="82948"/>
                  </a:lnTo>
                  <a:lnTo>
                    <a:pt x="223433" y="74024"/>
                  </a:lnTo>
                  <a:lnTo>
                    <a:pt x="231204" y="74024"/>
                  </a:lnTo>
                  <a:lnTo>
                    <a:pt x="248929" y="56299"/>
                  </a:lnTo>
                  <a:close/>
                </a:path>
                <a:path w="258445" h="285750">
                  <a:moveTo>
                    <a:pt x="182809" y="0"/>
                  </a:moveTo>
                  <a:lnTo>
                    <a:pt x="174996" y="1563"/>
                  </a:lnTo>
                  <a:lnTo>
                    <a:pt x="168225" y="4691"/>
                  </a:lnTo>
                  <a:lnTo>
                    <a:pt x="91144" y="27628"/>
                  </a:lnTo>
                  <a:lnTo>
                    <a:pt x="66144" y="90184"/>
                  </a:lnTo>
                  <a:lnTo>
                    <a:pt x="65949" y="98565"/>
                  </a:lnTo>
                  <a:lnTo>
                    <a:pt x="68878" y="106018"/>
                  </a:lnTo>
                  <a:lnTo>
                    <a:pt x="74347" y="111809"/>
                  </a:lnTo>
                  <a:lnTo>
                    <a:pt x="81769" y="115206"/>
                  </a:lnTo>
                  <a:lnTo>
                    <a:pt x="83852" y="115727"/>
                  </a:lnTo>
                  <a:lnTo>
                    <a:pt x="86977" y="115727"/>
                  </a:lnTo>
                  <a:lnTo>
                    <a:pt x="93813" y="114522"/>
                  </a:lnTo>
                  <a:lnTo>
                    <a:pt x="99867" y="111166"/>
                  </a:lnTo>
                  <a:lnTo>
                    <a:pt x="104569" y="106018"/>
                  </a:lnTo>
                  <a:lnTo>
                    <a:pt x="107289" y="99567"/>
                  </a:lnTo>
                  <a:lnTo>
                    <a:pt x="115101" y="64640"/>
                  </a:lnTo>
                  <a:lnTo>
                    <a:pt x="142184" y="56299"/>
                  </a:lnTo>
                  <a:lnTo>
                    <a:pt x="248929" y="56299"/>
                  </a:lnTo>
                  <a:lnTo>
                    <a:pt x="257951" y="47277"/>
                  </a:lnTo>
                  <a:lnTo>
                    <a:pt x="209371" y="7819"/>
                  </a:lnTo>
                  <a:lnTo>
                    <a:pt x="207808" y="6255"/>
                  </a:lnTo>
                  <a:lnTo>
                    <a:pt x="205725" y="5212"/>
                  </a:lnTo>
                  <a:lnTo>
                    <a:pt x="203641" y="4691"/>
                  </a:lnTo>
                  <a:lnTo>
                    <a:pt x="199996" y="2606"/>
                  </a:lnTo>
                  <a:lnTo>
                    <a:pt x="195829" y="1563"/>
                  </a:lnTo>
                  <a:lnTo>
                    <a:pt x="191142" y="1042"/>
                  </a:lnTo>
                  <a:lnTo>
                    <a:pt x="182809" y="0"/>
                  </a:lnTo>
                  <a:close/>
                </a:path>
                <a:path w="258445" h="285750">
                  <a:moveTo>
                    <a:pt x="231204" y="74024"/>
                  </a:moveTo>
                  <a:lnTo>
                    <a:pt x="223433" y="74024"/>
                  </a:lnTo>
                  <a:lnTo>
                    <a:pt x="227730" y="77498"/>
                  </a:lnTo>
                  <a:lnTo>
                    <a:pt x="231204" y="74024"/>
                  </a:lnTo>
                  <a:close/>
                </a:path>
                <a:path w="258445" h="285750">
                  <a:moveTo>
                    <a:pt x="7812" y="256477"/>
                  </a:moveTo>
                  <a:lnTo>
                    <a:pt x="3124" y="258041"/>
                  </a:lnTo>
                  <a:lnTo>
                    <a:pt x="1021" y="261731"/>
                  </a:lnTo>
                  <a:lnTo>
                    <a:pt x="520" y="262732"/>
                  </a:lnTo>
                  <a:lnTo>
                    <a:pt x="0" y="264296"/>
                  </a:lnTo>
                  <a:lnTo>
                    <a:pt x="0" y="267945"/>
                  </a:lnTo>
                  <a:lnTo>
                    <a:pt x="1562" y="271073"/>
                  </a:lnTo>
                  <a:lnTo>
                    <a:pt x="4166" y="272116"/>
                  </a:lnTo>
                  <a:lnTo>
                    <a:pt x="10644" y="276579"/>
                  </a:lnTo>
                  <a:lnTo>
                    <a:pt x="18098" y="283193"/>
                  </a:lnTo>
                  <a:lnTo>
                    <a:pt x="20072" y="285153"/>
                  </a:lnTo>
                  <a:lnTo>
                    <a:pt x="38672" y="266553"/>
                  </a:lnTo>
                  <a:lnTo>
                    <a:pt x="28319" y="264361"/>
                  </a:lnTo>
                  <a:lnTo>
                    <a:pt x="18741" y="261731"/>
                  </a:lnTo>
                  <a:lnTo>
                    <a:pt x="11458" y="258562"/>
                  </a:lnTo>
                  <a:lnTo>
                    <a:pt x="7812" y="256477"/>
                  </a:lnTo>
                  <a:close/>
                </a:path>
              </a:pathLst>
            </a:custGeom>
            <a:solidFill>
              <a:srgbClr val="A8172F"/>
            </a:solidFill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8" name="object 8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8288" y="3140963"/>
            <a:ext cx="9125712" cy="3717035"/>
          </a:xfrm>
          <a:prstGeom prst="rect">
            <a:avLst/>
          </a:prstGeom>
        </p:spPr>
      </p:pic>
      <p:sp>
        <p:nvSpPr>
          <p:cNvPr id="9" name="object 9" descr=""/>
          <p:cNvSpPr txBox="1"/>
          <p:nvPr/>
        </p:nvSpPr>
        <p:spPr>
          <a:xfrm>
            <a:off x="8284209" y="6509639"/>
            <a:ext cx="320675" cy="2546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10"/>
              </a:lnSpc>
            </a:pPr>
            <a:fld id="{81D60167-4931-47E6-BA6A-407CBD079E47}" type="slidenum"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26</a:t>
            </a:fld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156971" y="2525267"/>
            <a:ext cx="8714740" cy="2593975"/>
          </a:xfrm>
          <a:custGeom>
            <a:avLst/>
            <a:gdLst/>
            <a:ahLst/>
            <a:cxnLst/>
            <a:rect l="l" t="t" r="r" b="b"/>
            <a:pathLst>
              <a:path w="8714740" h="2593975">
                <a:moveTo>
                  <a:pt x="8281924" y="0"/>
                </a:moveTo>
                <a:lnTo>
                  <a:pt x="432320" y="0"/>
                </a:lnTo>
                <a:lnTo>
                  <a:pt x="385215" y="2536"/>
                </a:lnTo>
                <a:lnTo>
                  <a:pt x="339579" y="9970"/>
                </a:lnTo>
                <a:lnTo>
                  <a:pt x="295675" y="22039"/>
                </a:lnTo>
                <a:lnTo>
                  <a:pt x="253768" y="38477"/>
                </a:lnTo>
                <a:lnTo>
                  <a:pt x="214121" y="59022"/>
                </a:lnTo>
                <a:lnTo>
                  <a:pt x="176999" y="83409"/>
                </a:lnTo>
                <a:lnTo>
                  <a:pt x="142664" y="111376"/>
                </a:lnTo>
                <a:lnTo>
                  <a:pt x="111381" y="142657"/>
                </a:lnTo>
                <a:lnTo>
                  <a:pt x="83414" y="176991"/>
                </a:lnTo>
                <a:lnTo>
                  <a:pt x="59025" y="214112"/>
                </a:lnTo>
                <a:lnTo>
                  <a:pt x="38479" y="253758"/>
                </a:lnTo>
                <a:lnTo>
                  <a:pt x="22040" y="295664"/>
                </a:lnTo>
                <a:lnTo>
                  <a:pt x="9971" y="339566"/>
                </a:lnTo>
                <a:lnTo>
                  <a:pt x="2536" y="385202"/>
                </a:lnTo>
                <a:lnTo>
                  <a:pt x="0" y="432308"/>
                </a:lnTo>
                <a:lnTo>
                  <a:pt x="0" y="2161540"/>
                </a:lnTo>
                <a:lnTo>
                  <a:pt x="2536" y="2208645"/>
                </a:lnTo>
                <a:lnTo>
                  <a:pt x="9971" y="2254281"/>
                </a:lnTo>
                <a:lnTo>
                  <a:pt x="22040" y="2298183"/>
                </a:lnTo>
                <a:lnTo>
                  <a:pt x="38479" y="2340089"/>
                </a:lnTo>
                <a:lnTo>
                  <a:pt x="59025" y="2379735"/>
                </a:lnTo>
                <a:lnTo>
                  <a:pt x="83414" y="2416856"/>
                </a:lnTo>
                <a:lnTo>
                  <a:pt x="111381" y="2451190"/>
                </a:lnTo>
                <a:lnTo>
                  <a:pt x="142664" y="2482471"/>
                </a:lnTo>
                <a:lnTo>
                  <a:pt x="176999" y="2510438"/>
                </a:lnTo>
                <a:lnTo>
                  <a:pt x="214121" y="2534825"/>
                </a:lnTo>
                <a:lnTo>
                  <a:pt x="253768" y="2555370"/>
                </a:lnTo>
                <a:lnTo>
                  <a:pt x="295675" y="2571808"/>
                </a:lnTo>
                <a:lnTo>
                  <a:pt x="339579" y="2583877"/>
                </a:lnTo>
                <a:lnTo>
                  <a:pt x="385215" y="2591311"/>
                </a:lnTo>
                <a:lnTo>
                  <a:pt x="432320" y="2593848"/>
                </a:lnTo>
                <a:lnTo>
                  <a:pt x="8281924" y="2593848"/>
                </a:lnTo>
                <a:lnTo>
                  <a:pt x="8329029" y="2591311"/>
                </a:lnTo>
                <a:lnTo>
                  <a:pt x="8374665" y="2583877"/>
                </a:lnTo>
                <a:lnTo>
                  <a:pt x="8418567" y="2571808"/>
                </a:lnTo>
                <a:lnTo>
                  <a:pt x="8460473" y="2555370"/>
                </a:lnTo>
                <a:lnTo>
                  <a:pt x="8500119" y="2534825"/>
                </a:lnTo>
                <a:lnTo>
                  <a:pt x="8537240" y="2510438"/>
                </a:lnTo>
                <a:lnTo>
                  <a:pt x="8571574" y="2482471"/>
                </a:lnTo>
                <a:lnTo>
                  <a:pt x="8602855" y="2451190"/>
                </a:lnTo>
                <a:lnTo>
                  <a:pt x="8630822" y="2416856"/>
                </a:lnTo>
                <a:lnTo>
                  <a:pt x="8655209" y="2379735"/>
                </a:lnTo>
                <a:lnTo>
                  <a:pt x="8675754" y="2340089"/>
                </a:lnTo>
                <a:lnTo>
                  <a:pt x="8692192" y="2298183"/>
                </a:lnTo>
                <a:lnTo>
                  <a:pt x="8704261" y="2254281"/>
                </a:lnTo>
                <a:lnTo>
                  <a:pt x="8711695" y="2208645"/>
                </a:lnTo>
                <a:lnTo>
                  <a:pt x="8714232" y="2161540"/>
                </a:lnTo>
                <a:lnTo>
                  <a:pt x="8714232" y="432308"/>
                </a:lnTo>
                <a:lnTo>
                  <a:pt x="8711695" y="385202"/>
                </a:lnTo>
                <a:lnTo>
                  <a:pt x="8704261" y="339566"/>
                </a:lnTo>
                <a:lnTo>
                  <a:pt x="8692192" y="295664"/>
                </a:lnTo>
                <a:lnTo>
                  <a:pt x="8675754" y="253758"/>
                </a:lnTo>
                <a:lnTo>
                  <a:pt x="8655209" y="214112"/>
                </a:lnTo>
                <a:lnTo>
                  <a:pt x="8630822" y="176991"/>
                </a:lnTo>
                <a:lnTo>
                  <a:pt x="8602855" y="142657"/>
                </a:lnTo>
                <a:lnTo>
                  <a:pt x="8571574" y="111376"/>
                </a:lnTo>
                <a:lnTo>
                  <a:pt x="8537240" y="83409"/>
                </a:lnTo>
                <a:lnTo>
                  <a:pt x="8500119" y="59022"/>
                </a:lnTo>
                <a:lnTo>
                  <a:pt x="8460473" y="38477"/>
                </a:lnTo>
                <a:lnTo>
                  <a:pt x="8418567" y="22039"/>
                </a:lnTo>
                <a:lnTo>
                  <a:pt x="8374665" y="9970"/>
                </a:lnTo>
                <a:lnTo>
                  <a:pt x="8329029" y="2536"/>
                </a:lnTo>
                <a:lnTo>
                  <a:pt x="8281924" y="0"/>
                </a:lnTo>
                <a:close/>
              </a:path>
            </a:pathLst>
          </a:custGeom>
          <a:solidFill>
            <a:srgbClr val="E1EFD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 txBox="1"/>
          <p:nvPr/>
        </p:nvSpPr>
        <p:spPr>
          <a:xfrm>
            <a:off x="139700" y="1187957"/>
            <a:ext cx="8374380" cy="88011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ts val="2280"/>
              </a:lnSpc>
              <a:spcBef>
                <a:spcPts val="105"/>
              </a:spcBef>
            </a:pPr>
            <a:r>
              <a:rPr dirty="0" sz="2000">
                <a:latin typeface="Calibri"/>
                <a:cs typeface="Calibri"/>
              </a:rPr>
              <a:t>В</a:t>
            </a:r>
            <a:r>
              <a:rPr dirty="0" sz="2000" spc="-35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районе</a:t>
            </a:r>
            <a:r>
              <a:rPr dirty="0" sz="2000" spc="-25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Восточный</a:t>
            </a:r>
            <a:r>
              <a:rPr dirty="0" sz="2000" spc="-30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принимают</a:t>
            </a:r>
            <a:r>
              <a:rPr dirty="0" sz="2000" spc="-60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участие</a:t>
            </a:r>
            <a:r>
              <a:rPr dirty="0" sz="2000" spc="-35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в</a:t>
            </a:r>
            <a:r>
              <a:rPr dirty="0" sz="2000" spc="-15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реализации</a:t>
            </a:r>
            <a:r>
              <a:rPr dirty="0" sz="2000" spc="-30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проекта</a:t>
            </a:r>
            <a:r>
              <a:rPr dirty="0" sz="2000" spc="-30">
                <a:latin typeface="Calibri"/>
                <a:cs typeface="Calibri"/>
              </a:rPr>
              <a:t> </a:t>
            </a:r>
            <a:r>
              <a:rPr dirty="0" sz="2000" spc="-10">
                <a:latin typeface="Calibri"/>
                <a:cs typeface="Calibri"/>
              </a:rPr>
              <a:t>«Московское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ts val="2160"/>
              </a:lnSpc>
            </a:pPr>
            <a:r>
              <a:rPr dirty="0" sz="2000" spc="-10">
                <a:latin typeface="Calibri"/>
                <a:cs typeface="Calibri"/>
              </a:rPr>
              <a:t>долголетие»</a:t>
            </a:r>
            <a:r>
              <a:rPr dirty="0" sz="2000" spc="-55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8</a:t>
            </a:r>
            <a:r>
              <a:rPr dirty="0" sz="2000" spc="-30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организаций</a:t>
            </a:r>
            <a:r>
              <a:rPr dirty="0" sz="2000" spc="375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и</a:t>
            </a:r>
            <a:r>
              <a:rPr dirty="0" sz="2000" spc="-55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индивидуальных</a:t>
            </a:r>
            <a:r>
              <a:rPr dirty="0" sz="2000" spc="-40">
                <a:latin typeface="Calibri"/>
                <a:cs typeface="Calibri"/>
              </a:rPr>
              <a:t> </a:t>
            </a:r>
            <a:r>
              <a:rPr dirty="0" sz="2000" spc="-10">
                <a:latin typeface="Calibri"/>
                <a:cs typeface="Calibri"/>
              </a:rPr>
              <a:t>предпринимателей</a:t>
            </a:r>
            <a:r>
              <a:rPr dirty="0" sz="2000" spc="-45">
                <a:latin typeface="Calibri"/>
                <a:cs typeface="Calibri"/>
              </a:rPr>
              <a:t> </a:t>
            </a:r>
            <a:r>
              <a:rPr dirty="0" sz="2000" spc="-50">
                <a:latin typeface="Calibri"/>
                <a:cs typeface="Calibri"/>
              </a:rPr>
              <a:t>–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ts val="2280"/>
              </a:lnSpc>
            </a:pPr>
            <a:r>
              <a:rPr dirty="0" sz="2000">
                <a:latin typeface="Calibri"/>
                <a:cs typeface="Calibri"/>
              </a:rPr>
              <a:t>участников</a:t>
            </a:r>
            <a:r>
              <a:rPr dirty="0" sz="2000" spc="-65">
                <a:latin typeface="Calibri"/>
                <a:cs typeface="Calibri"/>
              </a:rPr>
              <a:t> </a:t>
            </a:r>
            <a:r>
              <a:rPr dirty="0" sz="2000" spc="-10">
                <a:latin typeface="Calibri"/>
                <a:cs typeface="Calibri"/>
              </a:rPr>
              <a:t>проекта: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4" name="object 4" descr=""/>
          <p:cNvSpPr/>
          <p:nvPr/>
        </p:nvSpPr>
        <p:spPr>
          <a:xfrm>
            <a:off x="0" y="0"/>
            <a:ext cx="9144000" cy="1053465"/>
          </a:xfrm>
          <a:custGeom>
            <a:avLst/>
            <a:gdLst/>
            <a:ahLst/>
            <a:cxnLst/>
            <a:rect l="l" t="t" r="r" b="b"/>
            <a:pathLst>
              <a:path w="9144000" h="1053465">
                <a:moveTo>
                  <a:pt x="9144000" y="0"/>
                </a:moveTo>
                <a:lnTo>
                  <a:pt x="0" y="0"/>
                </a:lnTo>
                <a:lnTo>
                  <a:pt x="0" y="1053084"/>
                </a:lnTo>
                <a:lnTo>
                  <a:pt x="9144000" y="1053084"/>
                </a:lnTo>
                <a:lnTo>
                  <a:pt x="9144000" y="0"/>
                </a:lnTo>
                <a:close/>
              </a:path>
            </a:pathLst>
          </a:custGeom>
          <a:solidFill>
            <a:srgbClr val="189B8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15264" y="261873"/>
            <a:ext cx="8618855" cy="45212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20"/>
              <a:t>Отдел</a:t>
            </a:r>
            <a:r>
              <a:rPr dirty="0" spc="-90"/>
              <a:t> </a:t>
            </a:r>
            <a:r>
              <a:rPr dirty="0" spc="-30"/>
              <a:t>социальных</a:t>
            </a:r>
            <a:r>
              <a:rPr dirty="0" spc="-80"/>
              <a:t> </a:t>
            </a:r>
            <a:r>
              <a:rPr dirty="0" spc="-40"/>
              <a:t>коммуникаций</a:t>
            </a:r>
            <a:r>
              <a:rPr dirty="0" spc="-90"/>
              <a:t> </a:t>
            </a:r>
            <a:r>
              <a:rPr dirty="0"/>
              <a:t>и</a:t>
            </a:r>
            <a:r>
              <a:rPr dirty="0" spc="-45"/>
              <a:t> </a:t>
            </a:r>
            <a:r>
              <a:rPr dirty="0" spc="-30"/>
              <a:t>активного</a:t>
            </a:r>
            <a:r>
              <a:rPr dirty="0" spc="-85"/>
              <a:t> </a:t>
            </a:r>
            <a:r>
              <a:rPr dirty="0" spc="-10"/>
              <a:t>долголетия</a:t>
            </a:r>
          </a:p>
        </p:txBody>
      </p:sp>
      <p:sp>
        <p:nvSpPr>
          <p:cNvPr id="6" name="object 6" descr=""/>
          <p:cNvSpPr txBox="1"/>
          <p:nvPr/>
        </p:nvSpPr>
        <p:spPr>
          <a:xfrm>
            <a:off x="416763" y="2758520"/>
            <a:ext cx="3131820" cy="1672589"/>
          </a:xfrm>
          <a:prstGeom prst="rect">
            <a:avLst/>
          </a:prstGeom>
        </p:spPr>
        <p:txBody>
          <a:bodyPr wrap="square" lIns="0" tIns="15049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85"/>
              </a:spcBef>
            </a:pPr>
            <a:r>
              <a:rPr dirty="0" sz="1800" b="1">
                <a:latin typeface="Calibri"/>
                <a:cs typeface="Calibri"/>
              </a:rPr>
              <a:t>ГБОУ</a:t>
            </a:r>
            <a:r>
              <a:rPr dirty="0" sz="1800" spc="-50" b="1">
                <a:latin typeface="Calibri"/>
                <a:cs typeface="Calibri"/>
              </a:rPr>
              <a:t> </a:t>
            </a:r>
            <a:r>
              <a:rPr dirty="0" sz="1800" b="1">
                <a:latin typeface="Calibri"/>
                <a:cs typeface="Calibri"/>
              </a:rPr>
              <a:t>Школа</a:t>
            </a:r>
            <a:r>
              <a:rPr dirty="0" sz="1800" spc="-45" b="1">
                <a:latin typeface="Calibri"/>
                <a:cs typeface="Calibri"/>
              </a:rPr>
              <a:t> </a:t>
            </a:r>
            <a:r>
              <a:rPr dirty="0" sz="1800" b="1">
                <a:latin typeface="Calibri"/>
                <a:cs typeface="Calibri"/>
              </a:rPr>
              <a:t>№</a:t>
            </a:r>
            <a:r>
              <a:rPr dirty="0" sz="1800" spc="-40" b="1">
                <a:latin typeface="Calibri"/>
                <a:cs typeface="Calibri"/>
              </a:rPr>
              <a:t> </a:t>
            </a:r>
            <a:r>
              <a:rPr dirty="0" sz="1800" spc="-25" b="1">
                <a:latin typeface="Calibri"/>
                <a:cs typeface="Calibri"/>
              </a:rPr>
              <a:t>448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dirty="0" sz="1800" b="1">
                <a:latin typeface="Calibri"/>
                <a:cs typeface="Calibri"/>
              </a:rPr>
              <a:t>ГБУ</a:t>
            </a:r>
            <a:r>
              <a:rPr dirty="0" sz="1800" spc="-15" b="1">
                <a:latin typeface="Calibri"/>
                <a:cs typeface="Calibri"/>
              </a:rPr>
              <a:t> </a:t>
            </a:r>
            <a:r>
              <a:rPr dirty="0" sz="1800" b="1">
                <a:latin typeface="Calibri"/>
                <a:cs typeface="Calibri"/>
              </a:rPr>
              <a:t>«СДЦ</a:t>
            </a:r>
            <a:r>
              <a:rPr dirty="0" sz="1800" spc="-5" b="1">
                <a:latin typeface="Calibri"/>
                <a:cs typeface="Calibri"/>
              </a:rPr>
              <a:t> </a:t>
            </a:r>
            <a:r>
              <a:rPr dirty="0" sz="1800" spc="-10" b="1">
                <a:latin typeface="Calibri"/>
                <a:cs typeface="Calibri"/>
              </a:rPr>
              <a:t>«КОНТАКТ»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dirty="0" sz="1800" b="1">
                <a:latin typeface="Calibri"/>
                <a:cs typeface="Calibri"/>
              </a:rPr>
              <a:t>ГБУК</a:t>
            </a:r>
            <a:r>
              <a:rPr dirty="0" sz="1800" spc="-30" b="1">
                <a:latin typeface="Calibri"/>
                <a:cs typeface="Calibri"/>
              </a:rPr>
              <a:t> </a:t>
            </a:r>
            <a:r>
              <a:rPr dirty="0" sz="1800" b="1">
                <a:latin typeface="Calibri"/>
                <a:cs typeface="Calibri"/>
              </a:rPr>
              <a:t>г.</a:t>
            </a:r>
            <a:r>
              <a:rPr dirty="0" sz="1800" spc="-35" b="1">
                <a:latin typeface="Calibri"/>
                <a:cs typeface="Calibri"/>
              </a:rPr>
              <a:t> </a:t>
            </a:r>
            <a:r>
              <a:rPr dirty="0" sz="1800" b="1">
                <a:latin typeface="Calibri"/>
                <a:cs typeface="Calibri"/>
              </a:rPr>
              <a:t>Москвы</a:t>
            </a:r>
            <a:r>
              <a:rPr dirty="0" sz="1800" spc="-40" b="1">
                <a:latin typeface="Calibri"/>
                <a:cs typeface="Calibri"/>
              </a:rPr>
              <a:t> </a:t>
            </a:r>
            <a:r>
              <a:rPr dirty="0" sz="1800" b="1">
                <a:latin typeface="Calibri"/>
                <a:cs typeface="Calibri"/>
              </a:rPr>
              <a:t>«КЦ</a:t>
            </a:r>
            <a:r>
              <a:rPr dirty="0" sz="1800" spc="-15" b="1">
                <a:latin typeface="Calibri"/>
                <a:cs typeface="Calibri"/>
              </a:rPr>
              <a:t> </a:t>
            </a:r>
            <a:r>
              <a:rPr dirty="0" sz="1800" spc="-10" b="1">
                <a:latin typeface="Calibri"/>
                <a:cs typeface="Calibri"/>
              </a:rPr>
              <a:t>«Акулово»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dirty="0" sz="1800" b="1">
                <a:latin typeface="Calibri"/>
                <a:cs typeface="Calibri"/>
              </a:rPr>
              <a:t>ООО</a:t>
            </a:r>
            <a:r>
              <a:rPr dirty="0" sz="1800" spc="-40" b="1">
                <a:latin typeface="Calibri"/>
                <a:cs typeface="Calibri"/>
              </a:rPr>
              <a:t> </a:t>
            </a:r>
            <a:r>
              <a:rPr dirty="0" sz="1800" b="1">
                <a:latin typeface="Calibri"/>
                <a:cs typeface="Calibri"/>
              </a:rPr>
              <a:t>"Компания</a:t>
            </a:r>
            <a:r>
              <a:rPr dirty="0" sz="1800" spc="-25" b="1">
                <a:latin typeface="Calibri"/>
                <a:cs typeface="Calibri"/>
              </a:rPr>
              <a:t> </a:t>
            </a:r>
            <a:r>
              <a:rPr dirty="0" sz="1800" spc="-10" b="1">
                <a:latin typeface="Calibri"/>
                <a:cs typeface="Calibri"/>
              </a:rPr>
              <a:t>"Сириус"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4463541" y="2726008"/>
            <a:ext cx="3994785" cy="1672589"/>
          </a:xfrm>
          <a:prstGeom prst="rect">
            <a:avLst/>
          </a:prstGeom>
        </p:spPr>
        <p:txBody>
          <a:bodyPr wrap="square" lIns="0" tIns="15049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85"/>
              </a:spcBef>
            </a:pPr>
            <a:r>
              <a:rPr dirty="0" sz="1800" b="1">
                <a:latin typeface="Calibri"/>
                <a:cs typeface="Calibri"/>
              </a:rPr>
              <a:t>АНО</a:t>
            </a:r>
            <a:r>
              <a:rPr dirty="0" sz="1800" spc="-20" b="1">
                <a:latin typeface="Calibri"/>
                <a:cs typeface="Calibri"/>
              </a:rPr>
              <a:t> </a:t>
            </a:r>
            <a:r>
              <a:rPr dirty="0" sz="1800" b="1">
                <a:latin typeface="Calibri"/>
                <a:cs typeface="Calibri"/>
              </a:rPr>
              <a:t>«Ветер</a:t>
            </a:r>
            <a:r>
              <a:rPr dirty="0" sz="1800" spc="-35" b="1">
                <a:latin typeface="Calibri"/>
                <a:cs typeface="Calibri"/>
              </a:rPr>
              <a:t> </a:t>
            </a:r>
            <a:r>
              <a:rPr dirty="0" sz="1800" spc="-10" b="1">
                <a:latin typeface="Calibri"/>
                <a:cs typeface="Calibri"/>
              </a:rPr>
              <a:t>перемен»</a:t>
            </a:r>
            <a:endParaRPr sz="1800">
              <a:latin typeface="Calibri"/>
              <a:cs typeface="Calibri"/>
            </a:endParaRPr>
          </a:p>
          <a:p>
            <a:pPr marL="12700" marR="385445">
              <a:lnSpc>
                <a:spcPct val="150000"/>
              </a:lnSpc>
              <a:spcBef>
                <a:spcPts val="5"/>
              </a:spcBef>
            </a:pPr>
            <a:r>
              <a:rPr dirty="0" sz="1800" b="1">
                <a:latin typeface="Calibri"/>
                <a:cs typeface="Calibri"/>
              </a:rPr>
              <a:t>АНО</a:t>
            </a:r>
            <a:r>
              <a:rPr dirty="0" sz="1800" spc="-5" b="1">
                <a:latin typeface="Calibri"/>
                <a:cs typeface="Calibri"/>
              </a:rPr>
              <a:t> </a:t>
            </a:r>
            <a:r>
              <a:rPr dirty="0" sz="1800" b="1">
                <a:latin typeface="Calibri"/>
                <a:cs typeface="Calibri"/>
              </a:rPr>
              <a:t>«ЦП«Социальные</a:t>
            </a:r>
            <a:r>
              <a:rPr dirty="0" sz="1800" spc="5" b="1">
                <a:latin typeface="Calibri"/>
                <a:cs typeface="Calibri"/>
              </a:rPr>
              <a:t> </a:t>
            </a:r>
            <a:r>
              <a:rPr dirty="0" sz="1800" spc="-10" b="1">
                <a:latin typeface="Calibri"/>
                <a:cs typeface="Calibri"/>
              </a:rPr>
              <a:t>технологии» </a:t>
            </a:r>
            <a:r>
              <a:rPr dirty="0" sz="1800" b="1">
                <a:latin typeface="Calibri"/>
                <a:cs typeface="Calibri"/>
              </a:rPr>
              <a:t>ИП</a:t>
            </a:r>
            <a:r>
              <a:rPr dirty="0" sz="1800" spc="-10" b="1">
                <a:latin typeface="Calibri"/>
                <a:cs typeface="Calibri"/>
              </a:rPr>
              <a:t> </a:t>
            </a:r>
            <a:r>
              <a:rPr dirty="0" sz="1800" b="1">
                <a:latin typeface="Calibri"/>
                <a:cs typeface="Calibri"/>
              </a:rPr>
              <a:t>Пичуев</a:t>
            </a:r>
            <a:r>
              <a:rPr dirty="0" sz="1800" spc="-15" b="1">
                <a:latin typeface="Calibri"/>
                <a:cs typeface="Calibri"/>
              </a:rPr>
              <a:t> </a:t>
            </a:r>
            <a:r>
              <a:rPr dirty="0" sz="1800" b="1">
                <a:latin typeface="Calibri"/>
                <a:cs typeface="Calibri"/>
              </a:rPr>
              <a:t>Юрий</a:t>
            </a:r>
            <a:r>
              <a:rPr dirty="0" sz="1800" spc="-30" b="1">
                <a:latin typeface="Calibri"/>
                <a:cs typeface="Calibri"/>
              </a:rPr>
              <a:t> </a:t>
            </a:r>
            <a:r>
              <a:rPr dirty="0" sz="1800" spc="-10" b="1">
                <a:latin typeface="Calibri"/>
                <a:cs typeface="Calibri"/>
              </a:rPr>
              <a:t>Леонидович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dirty="0" sz="1800" b="1">
                <a:latin typeface="Calibri"/>
                <a:cs typeface="Calibri"/>
              </a:rPr>
              <a:t>ИП Познанский</a:t>
            </a:r>
            <a:r>
              <a:rPr dirty="0" sz="1800" spc="-10" b="1">
                <a:latin typeface="Calibri"/>
                <a:cs typeface="Calibri"/>
              </a:rPr>
              <a:t> </a:t>
            </a:r>
            <a:r>
              <a:rPr dirty="0" sz="1800" b="1">
                <a:latin typeface="Calibri"/>
                <a:cs typeface="Calibri"/>
              </a:rPr>
              <a:t>Дмитрий</a:t>
            </a:r>
            <a:r>
              <a:rPr dirty="0" sz="1800" spc="-20" b="1">
                <a:latin typeface="Calibri"/>
                <a:cs typeface="Calibri"/>
              </a:rPr>
              <a:t> </a:t>
            </a:r>
            <a:r>
              <a:rPr dirty="0" sz="1800" spc="-10" b="1">
                <a:latin typeface="Calibri"/>
                <a:cs typeface="Calibri"/>
              </a:rPr>
              <a:t>Валентинович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8" name="object 8" descr=""/>
          <p:cNvSpPr/>
          <p:nvPr/>
        </p:nvSpPr>
        <p:spPr>
          <a:xfrm>
            <a:off x="8028431" y="6451091"/>
            <a:ext cx="917575" cy="407034"/>
          </a:xfrm>
          <a:custGeom>
            <a:avLst/>
            <a:gdLst/>
            <a:ahLst/>
            <a:cxnLst/>
            <a:rect l="l" t="t" r="r" b="b"/>
            <a:pathLst>
              <a:path w="917575" h="407034">
                <a:moveTo>
                  <a:pt x="917448" y="0"/>
                </a:moveTo>
                <a:lnTo>
                  <a:pt x="0" y="0"/>
                </a:lnTo>
                <a:lnTo>
                  <a:pt x="0" y="406908"/>
                </a:lnTo>
                <a:lnTo>
                  <a:pt x="917448" y="406908"/>
                </a:lnTo>
                <a:lnTo>
                  <a:pt x="917448" y="0"/>
                </a:lnTo>
                <a:close/>
              </a:path>
            </a:pathLst>
          </a:custGeom>
          <a:solidFill>
            <a:srgbClr val="189B8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 descr=""/>
          <p:cNvSpPr txBox="1"/>
          <p:nvPr/>
        </p:nvSpPr>
        <p:spPr>
          <a:xfrm>
            <a:off x="8268334" y="6477685"/>
            <a:ext cx="155575" cy="1530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140"/>
              </a:lnSpc>
            </a:pPr>
            <a:r>
              <a:rPr dirty="0" sz="1200" spc="-25">
                <a:solidFill>
                  <a:srgbClr val="888888"/>
                </a:solidFill>
                <a:latin typeface="Calibri"/>
                <a:cs typeface="Calibri"/>
              </a:rPr>
              <a:t>27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8284209" y="6509639"/>
            <a:ext cx="320675" cy="2546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10"/>
              </a:lnSpc>
            </a:pPr>
            <a:fld id="{81D60167-4931-47E6-BA6A-407CBD079E47}" type="slidenum"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27</a:t>
            </a:fld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3544823" y="6324600"/>
            <a:ext cx="0" cy="132715"/>
          </a:xfrm>
          <a:custGeom>
            <a:avLst/>
            <a:gdLst/>
            <a:ahLst/>
            <a:cxnLst/>
            <a:rect l="l" t="t" r="r" b="b"/>
            <a:pathLst>
              <a:path w="0" h="132714">
                <a:moveTo>
                  <a:pt x="0" y="0"/>
                </a:moveTo>
                <a:lnTo>
                  <a:pt x="0" y="132588"/>
                </a:lnTo>
              </a:path>
            </a:pathLst>
          </a:custGeom>
          <a:ln w="9525">
            <a:solidFill>
              <a:srgbClr val="D9D9D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/>
          <p:nvPr/>
        </p:nvSpPr>
        <p:spPr>
          <a:xfrm>
            <a:off x="3544823" y="5497067"/>
            <a:ext cx="0" cy="680085"/>
          </a:xfrm>
          <a:custGeom>
            <a:avLst/>
            <a:gdLst/>
            <a:ahLst/>
            <a:cxnLst/>
            <a:rect l="l" t="t" r="r" b="b"/>
            <a:pathLst>
              <a:path w="0" h="680085">
                <a:moveTo>
                  <a:pt x="0" y="0"/>
                </a:moveTo>
                <a:lnTo>
                  <a:pt x="0" y="679703"/>
                </a:lnTo>
              </a:path>
            </a:pathLst>
          </a:custGeom>
          <a:ln w="9525">
            <a:solidFill>
              <a:srgbClr val="D9D9D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 descr=""/>
          <p:cNvSpPr/>
          <p:nvPr/>
        </p:nvSpPr>
        <p:spPr>
          <a:xfrm>
            <a:off x="3544823" y="5082540"/>
            <a:ext cx="0" cy="266700"/>
          </a:xfrm>
          <a:custGeom>
            <a:avLst/>
            <a:gdLst/>
            <a:ahLst/>
            <a:cxnLst/>
            <a:rect l="l" t="t" r="r" b="b"/>
            <a:pathLst>
              <a:path w="0" h="266700">
                <a:moveTo>
                  <a:pt x="0" y="0"/>
                </a:moveTo>
                <a:lnTo>
                  <a:pt x="0" y="266700"/>
                </a:lnTo>
              </a:path>
            </a:pathLst>
          </a:custGeom>
          <a:ln w="9525">
            <a:solidFill>
              <a:srgbClr val="D9D9D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 descr=""/>
          <p:cNvSpPr/>
          <p:nvPr/>
        </p:nvSpPr>
        <p:spPr>
          <a:xfrm>
            <a:off x="3544823" y="4669535"/>
            <a:ext cx="0" cy="266700"/>
          </a:xfrm>
          <a:custGeom>
            <a:avLst/>
            <a:gdLst/>
            <a:ahLst/>
            <a:cxnLst/>
            <a:rect l="l" t="t" r="r" b="b"/>
            <a:pathLst>
              <a:path w="0" h="266700">
                <a:moveTo>
                  <a:pt x="0" y="0"/>
                </a:moveTo>
                <a:lnTo>
                  <a:pt x="0" y="266699"/>
                </a:lnTo>
              </a:path>
            </a:pathLst>
          </a:custGeom>
          <a:ln w="9525">
            <a:solidFill>
              <a:srgbClr val="D9D9D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 descr=""/>
          <p:cNvSpPr/>
          <p:nvPr/>
        </p:nvSpPr>
        <p:spPr>
          <a:xfrm>
            <a:off x="3544823" y="4255008"/>
            <a:ext cx="0" cy="266700"/>
          </a:xfrm>
          <a:custGeom>
            <a:avLst/>
            <a:gdLst/>
            <a:ahLst/>
            <a:cxnLst/>
            <a:rect l="l" t="t" r="r" b="b"/>
            <a:pathLst>
              <a:path w="0" h="266700">
                <a:moveTo>
                  <a:pt x="0" y="0"/>
                </a:moveTo>
                <a:lnTo>
                  <a:pt x="0" y="266700"/>
                </a:lnTo>
              </a:path>
            </a:pathLst>
          </a:custGeom>
          <a:ln w="9525">
            <a:solidFill>
              <a:srgbClr val="D9D9D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 descr=""/>
          <p:cNvSpPr/>
          <p:nvPr/>
        </p:nvSpPr>
        <p:spPr>
          <a:xfrm>
            <a:off x="3544823" y="3842003"/>
            <a:ext cx="0" cy="266700"/>
          </a:xfrm>
          <a:custGeom>
            <a:avLst/>
            <a:gdLst/>
            <a:ahLst/>
            <a:cxnLst/>
            <a:rect l="l" t="t" r="r" b="b"/>
            <a:pathLst>
              <a:path w="0" h="266700">
                <a:moveTo>
                  <a:pt x="0" y="0"/>
                </a:moveTo>
                <a:lnTo>
                  <a:pt x="0" y="266700"/>
                </a:lnTo>
              </a:path>
            </a:pathLst>
          </a:custGeom>
          <a:ln w="9525">
            <a:solidFill>
              <a:srgbClr val="D9D9D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 descr=""/>
          <p:cNvSpPr/>
          <p:nvPr/>
        </p:nvSpPr>
        <p:spPr>
          <a:xfrm>
            <a:off x="3544823" y="3427476"/>
            <a:ext cx="0" cy="266700"/>
          </a:xfrm>
          <a:custGeom>
            <a:avLst/>
            <a:gdLst/>
            <a:ahLst/>
            <a:cxnLst/>
            <a:rect l="l" t="t" r="r" b="b"/>
            <a:pathLst>
              <a:path w="0" h="266700">
                <a:moveTo>
                  <a:pt x="0" y="0"/>
                </a:moveTo>
                <a:lnTo>
                  <a:pt x="0" y="266700"/>
                </a:lnTo>
              </a:path>
            </a:pathLst>
          </a:custGeom>
          <a:ln w="9525">
            <a:solidFill>
              <a:srgbClr val="D9D9D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 descr=""/>
          <p:cNvSpPr/>
          <p:nvPr/>
        </p:nvSpPr>
        <p:spPr>
          <a:xfrm>
            <a:off x="3544823" y="3014472"/>
            <a:ext cx="0" cy="266700"/>
          </a:xfrm>
          <a:custGeom>
            <a:avLst/>
            <a:gdLst/>
            <a:ahLst/>
            <a:cxnLst/>
            <a:rect l="l" t="t" r="r" b="b"/>
            <a:pathLst>
              <a:path w="0" h="266700">
                <a:moveTo>
                  <a:pt x="0" y="0"/>
                </a:moveTo>
                <a:lnTo>
                  <a:pt x="0" y="266700"/>
                </a:lnTo>
              </a:path>
            </a:pathLst>
          </a:custGeom>
          <a:ln w="9525">
            <a:solidFill>
              <a:srgbClr val="D9D9D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 descr=""/>
          <p:cNvSpPr/>
          <p:nvPr/>
        </p:nvSpPr>
        <p:spPr>
          <a:xfrm>
            <a:off x="3544823" y="2599944"/>
            <a:ext cx="0" cy="266700"/>
          </a:xfrm>
          <a:custGeom>
            <a:avLst/>
            <a:gdLst/>
            <a:ahLst/>
            <a:cxnLst/>
            <a:rect l="l" t="t" r="r" b="b"/>
            <a:pathLst>
              <a:path w="0" h="266700">
                <a:moveTo>
                  <a:pt x="0" y="0"/>
                </a:moveTo>
                <a:lnTo>
                  <a:pt x="0" y="266700"/>
                </a:lnTo>
              </a:path>
            </a:pathLst>
          </a:custGeom>
          <a:ln w="9525">
            <a:solidFill>
              <a:srgbClr val="D9D9D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 descr=""/>
          <p:cNvSpPr/>
          <p:nvPr/>
        </p:nvSpPr>
        <p:spPr>
          <a:xfrm>
            <a:off x="3544823" y="2186939"/>
            <a:ext cx="0" cy="266700"/>
          </a:xfrm>
          <a:custGeom>
            <a:avLst/>
            <a:gdLst/>
            <a:ahLst/>
            <a:cxnLst/>
            <a:rect l="l" t="t" r="r" b="b"/>
            <a:pathLst>
              <a:path w="0" h="266700">
                <a:moveTo>
                  <a:pt x="0" y="0"/>
                </a:moveTo>
                <a:lnTo>
                  <a:pt x="0" y="266700"/>
                </a:lnTo>
              </a:path>
            </a:pathLst>
          </a:custGeom>
          <a:ln w="9525">
            <a:solidFill>
              <a:srgbClr val="D9D9D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 descr=""/>
          <p:cNvSpPr/>
          <p:nvPr/>
        </p:nvSpPr>
        <p:spPr>
          <a:xfrm>
            <a:off x="3544823" y="1772411"/>
            <a:ext cx="0" cy="268605"/>
          </a:xfrm>
          <a:custGeom>
            <a:avLst/>
            <a:gdLst/>
            <a:ahLst/>
            <a:cxnLst/>
            <a:rect l="l" t="t" r="r" b="b"/>
            <a:pathLst>
              <a:path w="0" h="268605">
                <a:moveTo>
                  <a:pt x="0" y="0"/>
                </a:moveTo>
                <a:lnTo>
                  <a:pt x="0" y="268224"/>
                </a:lnTo>
              </a:path>
            </a:pathLst>
          </a:custGeom>
          <a:ln w="9525">
            <a:solidFill>
              <a:srgbClr val="D9D9D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 descr=""/>
          <p:cNvSpPr/>
          <p:nvPr/>
        </p:nvSpPr>
        <p:spPr>
          <a:xfrm>
            <a:off x="3544823" y="1359408"/>
            <a:ext cx="0" cy="266700"/>
          </a:xfrm>
          <a:custGeom>
            <a:avLst/>
            <a:gdLst/>
            <a:ahLst/>
            <a:cxnLst/>
            <a:rect l="l" t="t" r="r" b="b"/>
            <a:pathLst>
              <a:path w="0" h="266700">
                <a:moveTo>
                  <a:pt x="0" y="0"/>
                </a:moveTo>
                <a:lnTo>
                  <a:pt x="0" y="266700"/>
                </a:lnTo>
              </a:path>
            </a:pathLst>
          </a:custGeom>
          <a:ln w="9525">
            <a:solidFill>
              <a:srgbClr val="D9D9D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 descr=""/>
          <p:cNvSpPr/>
          <p:nvPr/>
        </p:nvSpPr>
        <p:spPr>
          <a:xfrm>
            <a:off x="3544823" y="1078991"/>
            <a:ext cx="0" cy="134620"/>
          </a:xfrm>
          <a:custGeom>
            <a:avLst/>
            <a:gdLst/>
            <a:ahLst/>
            <a:cxnLst/>
            <a:rect l="l" t="t" r="r" b="b"/>
            <a:pathLst>
              <a:path w="0" h="134619">
                <a:moveTo>
                  <a:pt x="0" y="0"/>
                </a:moveTo>
                <a:lnTo>
                  <a:pt x="0" y="134112"/>
                </a:lnTo>
              </a:path>
            </a:pathLst>
          </a:custGeom>
          <a:ln w="9525">
            <a:solidFill>
              <a:srgbClr val="D9D9D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 descr=""/>
          <p:cNvSpPr/>
          <p:nvPr/>
        </p:nvSpPr>
        <p:spPr>
          <a:xfrm>
            <a:off x="4059935" y="6324600"/>
            <a:ext cx="0" cy="132715"/>
          </a:xfrm>
          <a:custGeom>
            <a:avLst/>
            <a:gdLst/>
            <a:ahLst/>
            <a:cxnLst/>
            <a:rect l="l" t="t" r="r" b="b"/>
            <a:pathLst>
              <a:path w="0" h="132714">
                <a:moveTo>
                  <a:pt x="0" y="0"/>
                </a:moveTo>
                <a:lnTo>
                  <a:pt x="0" y="132588"/>
                </a:lnTo>
              </a:path>
            </a:pathLst>
          </a:custGeom>
          <a:ln w="9525">
            <a:solidFill>
              <a:srgbClr val="D9D9D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 descr=""/>
          <p:cNvSpPr/>
          <p:nvPr/>
        </p:nvSpPr>
        <p:spPr>
          <a:xfrm>
            <a:off x="4059935" y="5497067"/>
            <a:ext cx="0" cy="680085"/>
          </a:xfrm>
          <a:custGeom>
            <a:avLst/>
            <a:gdLst/>
            <a:ahLst/>
            <a:cxnLst/>
            <a:rect l="l" t="t" r="r" b="b"/>
            <a:pathLst>
              <a:path w="0" h="680085">
                <a:moveTo>
                  <a:pt x="0" y="0"/>
                </a:moveTo>
                <a:lnTo>
                  <a:pt x="0" y="679703"/>
                </a:lnTo>
              </a:path>
            </a:pathLst>
          </a:custGeom>
          <a:ln w="9525">
            <a:solidFill>
              <a:srgbClr val="D9D9D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 descr=""/>
          <p:cNvSpPr/>
          <p:nvPr/>
        </p:nvSpPr>
        <p:spPr>
          <a:xfrm>
            <a:off x="4059935" y="5082540"/>
            <a:ext cx="0" cy="266700"/>
          </a:xfrm>
          <a:custGeom>
            <a:avLst/>
            <a:gdLst/>
            <a:ahLst/>
            <a:cxnLst/>
            <a:rect l="l" t="t" r="r" b="b"/>
            <a:pathLst>
              <a:path w="0" h="266700">
                <a:moveTo>
                  <a:pt x="0" y="0"/>
                </a:moveTo>
                <a:lnTo>
                  <a:pt x="0" y="266700"/>
                </a:lnTo>
              </a:path>
            </a:pathLst>
          </a:custGeom>
          <a:ln w="9525">
            <a:solidFill>
              <a:srgbClr val="D9D9D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 descr=""/>
          <p:cNvSpPr/>
          <p:nvPr/>
        </p:nvSpPr>
        <p:spPr>
          <a:xfrm>
            <a:off x="4059935" y="4669535"/>
            <a:ext cx="0" cy="266700"/>
          </a:xfrm>
          <a:custGeom>
            <a:avLst/>
            <a:gdLst/>
            <a:ahLst/>
            <a:cxnLst/>
            <a:rect l="l" t="t" r="r" b="b"/>
            <a:pathLst>
              <a:path w="0" h="266700">
                <a:moveTo>
                  <a:pt x="0" y="0"/>
                </a:moveTo>
                <a:lnTo>
                  <a:pt x="0" y="266699"/>
                </a:lnTo>
              </a:path>
            </a:pathLst>
          </a:custGeom>
          <a:ln w="9525">
            <a:solidFill>
              <a:srgbClr val="D9D9D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 descr=""/>
          <p:cNvSpPr/>
          <p:nvPr/>
        </p:nvSpPr>
        <p:spPr>
          <a:xfrm>
            <a:off x="4059935" y="4255008"/>
            <a:ext cx="0" cy="266700"/>
          </a:xfrm>
          <a:custGeom>
            <a:avLst/>
            <a:gdLst/>
            <a:ahLst/>
            <a:cxnLst/>
            <a:rect l="l" t="t" r="r" b="b"/>
            <a:pathLst>
              <a:path w="0" h="266700">
                <a:moveTo>
                  <a:pt x="0" y="0"/>
                </a:moveTo>
                <a:lnTo>
                  <a:pt x="0" y="266700"/>
                </a:lnTo>
              </a:path>
            </a:pathLst>
          </a:custGeom>
          <a:ln w="9525">
            <a:solidFill>
              <a:srgbClr val="D9D9D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 descr=""/>
          <p:cNvSpPr/>
          <p:nvPr/>
        </p:nvSpPr>
        <p:spPr>
          <a:xfrm>
            <a:off x="4059935" y="3842003"/>
            <a:ext cx="0" cy="266700"/>
          </a:xfrm>
          <a:custGeom>
            <a:avLst/>
            <a:gdLst/>
            <a:ahLst/>
            <a:cxnLst/>
            <a:rect l="l" t="t" r="r" b="b"/>
            <a:pathLst>
              <a:path w="0" h="266700">
                <a:moveTo>
                  <a:pt x="0" y="0"/>
                </a:moveTo>
                <a:lnTo>
                  <a:pt x="0" y="266700"/>
                </a:lnTo>
              </a:path>
            </a:pathLst>
          </a:custGeom>
          <a:ln w="9525">
            <a:solidFill>
              <a:srgbClr val="D9D9D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 descr=""/>
          <p:cNvSpPr/>
          <p:nvPr/>
        </p:nvSpPr>
        <p:spPr>
          <a:xfrm>
            <a:off x="4059935" y="3427476"/>
            <a:ext cx="0" cy="266700"/>
          </a:xfrm>
          <a:custGeom>
            <a:avLst/>
            <a:gdLst/>
            <a:ahLst/>
            <a:cxnLst/>
            <a:rect l="l" t="t" r="r" b="b"/>
            <a:pathLst>
              <a:path w="0" h="266700">
                <a:moveTo>
                  <a:pt x="0" y="0"/>
                </a:moveTo>
                <a:lnTo>
                  <a:pt x="0" y="266700"/>
                </a:lnTo>
              </a:path>
            </a:pathLst>
          </a:custGeom>
          <a:ln w="9525">
            <a:solidFill>
              <a:srgbClr val="D9D9D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object 22" descr=""/>
          <p:cNvSpPr/>
          <p:nvPr/>
        </p:nvSpPr>
        <p:spPr>
          <a:xfrm>
            <a:off x="4059935" y="3014472"/>
            <a:ext cx="0" cy="266700"/>
          </a:xfrm>
          <a:custGeom>
            <a:avLst/>
            <a:gdLst/>
            <a:ahLst/>
            <a:cxnLst/>
            <a:rect l="l" t="t" r="r" b="b"/>
            <a:pathLst>
              <a:path w="0" h="266700">
                <a:moveTo>
                  <a:pt x="0" y="0"/>
                </a:moveTo>
                <a:lnTo>
                  <a:pt x="0" y="266700"/>
                </a:lnTo>
              </a:path>
            </a:pathLst>
          </a:custGeom>
          <a:ln w="9525">
            <a:solidFill>
              <a:srgbClr val="D9D9D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" name="object 23" descr=""/>
          <p:cNvSpPr/>
          <p:nvPr/>
        </p:nvSpPr>
        <p:spPr>
          <a:xfrm>
            <a:off x="4059935" y="2599944"/>
            <a:ext cx="0" cy="266700"/>
          </a:xfrm>
          <a:custGeom>
            <a:avLst/>
            <a:gdLst/>
            <a:ahLst/>
            <a:cxnLst/>
            <a:rect l="l" t="t" r="r" b="b"/>
            <a:pathLst>
              <a:path w="0" h="266700">
                <a:moveTo>
                  <a:pt x="0" y="0"/>
                </a:moveTo>
                <a:lnTo>
                  <a:pt x="0" y="266700"/>
                </a:lnTo>
              </a:path>
            </a:pathLst>
          </a:custGeom>
          <a:ln w="9525">
            <a:solidFill>
              <a:srgbClr val="D9D9D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" name="object 24" descr=""/>
          <p:cNvSpPr/>
          <p:nvPr/>
        </p:nvSpPr>
        <p:spPr>
          <a:xfrm>
            <a:off x="4059935" y="1772411"/>
            <a:ext cx="0" cy="681355"/>
          </a:xfrm>
          <a:custGeom>
            <a:avLst/>
            <a:gdLst/>
            <a:ahLst/>
            <a:cxnLst/>
            <a:rect l="l" t="t" r="r" b="b"/>
            <a:pathLst>
              <a:path w="0" h="681355">
                <a:moveTo>
                  <a:pt x="0" y="0"/>
                </a:moveTo>
                <a:lnTo>
                  <a:pt x="0" y="681228"/>
                </a:lnTo>
              </a:path>
            </a:pathLst>
          </a:custGeom>
          <a:ln w="9525">
            <a:solidFill>
              <a:srgbClr val="D9D9D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" name="object 25" descr=""/>
          <p:cNvSpPr/>
          <p:nvPr/>
        </p:nvSpPr>
        <p:spPr>
          <a:xfrm>
            <a:off x="4059935" y="1359408"/>
            <a:ext cx="0" cy="266700"/>
          </a:xfrm>
          <a:custGeom>
            <a:avLst/>
            <a:gdLst/>
            <a:ahLst/>
            <a:cxnLst/>
            <a:rect l="l" t="t" r="r" b="b"/>
            <a:pathLst>
              <a:path w="0" h="266700">
                <a:moveTo>
                  <a:pt x="0" y="0"/>
                </a:moveTo>
                <a:lnTo>
                  <a:pt x="0" y="266700"/>
                </a:lnTo>
              </a:path>
            </a:pathLst>
          </a:custGeom>
          <a:ln w="9525">
            <a:solidFill>
              <a:srgbClr val="D9D9D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" name="object 26" descr=""/>
          <p:cNvSpPr/>
          <p:nvPr/>
        </p:nvSpPr>
        <p:spPr>
          <a:xfrm>
            <a:off x="4059935" y="1078991"/>
            <a:ext cx="0" cy="134620"/>
          </a:xfrm>
          <a:custGeom>
            <a:avLst/>
            <a:gdLst/>
            <a:ahLst/>
            <a:cxnLst/>
            <a:rect l="l" t="t" r="r" b="b"/>
            <a:pathLst>
              <a:path w="0" h="134619">
                <a:moveTo>
                  <a:pt x="0" y="0"/>
                </a:moveTo>
                <a:lnTo>
                  <a:pt x="0" y="134112"/>
                </a:lnTo>
              </a:path>
            </a:pathLst>
          </a:custGeom>
          <a:ln w="9525">
            <a:solidFill>
              <a:srgbClr val="D9D9D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" name="object 27" descr=""/>
          <p:cNvSpPr/>
          <p:nvPr/>
        </p:nvSpPr>
        <p:spPr>
          <a:xfrm>
            <a:off x="4575047" y="4669535"/>
            <a:ext cx="0" cy="1788160"/>
          </a:xfrm>
          <a:custGeom>
            <a:avLst/>
            <a:gdLst/>
            <a:ahLst/>
            <a:cxnLst/>
            <a:rect l="l" t="t" r="r" b="b"/>
            <a:pathLst>
              <a:path w="0" h="1788160">
                <a:moveTo>
                  <a:pt x="0" y="0"/>
                </a:moveTo>
                <a:lnTo>
                  <a:pt x="0" y="1787652"/>
                </a:lnTo>
              </a:path>
            </a:pathLst>
          </a:custGeom>
          <a:ln w="9525">
            <a:solidFill>
              <a:srgbClr val="D9D9D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8" name="object 28" descr=""/>
          <p:cNvSpPr/>
          <p:nvPr/>
        </p:nvSpPr>
        <p:spPr>
          <a:xfrm>
            <a:off x="4575047" y="4255008"/>
            <a:ext cx="0" cy="266700"/>
          </a:xfrm>
          <a:custGeom>
            <a:avLst/>
            <a:gdLst/>
            <a:ahLst/>
            <a:cxnLst/>
            <a:rect l="l" t="t" r="r" b="b"/>
            <a:pathLst>
              <a:path w="0" h="266700">
                <a:moveTo>
                  <a:pt x="0" y="0"/>
                </a:moveTo>
                <a:lnTo>
                  <a:pt x="0" y="266700"/>
                </a:lnTo>
              </a:path>
            </a:pathLst>
          </a:custGeom>
          <a:ln w="9525">
            <a:solidFill>
              <a:srgbClr val="D9D9D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9" name="object 29" descr=""/>
          <p:cNvSpPr/>
          <p:nvPr/>
        </p:nvSpPr>
        <p:spPr>
          <a:xfrm>
            <a:off x="4575047" y="3842003"/>
            <a:ext cx="0" cy="266700"/>
          </a:xfrm>
          <a:custGeom>
            <a:avLst/>
            <a:gdLst/>
            <a:ahLst/>
            <a:cxnLst/>
            <a:rect l="l" t="t" r="r" b="b"/>
            <a:pathLst>
              <a:path w="0" h="266700">
                <a:moveTo>
                  <a:pt x="0" y="0"/>
                </a:moveTo>
                <a:lnTo>
                  <a:pt x="0" y="266700"/>
                </a:lnTo>
              </a:path>
            </a:pathLst>
          </a:custGeom>
          <a:ln w="9525">
            <a:solidFill>
              <a:srgbClr val="D9D9D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0" name="object 30" descr=""/>
          <p:cNvSpPr/>
          <p:nvPr/>
        </p:nvSpPr>
        <p:spPr>
          <a:xfrm>
            <a:off x="4575047" y="3427476"/>
            <a:ext cx="0" cy="266700"/>
          </a:xfrm>
          <a:custGeom>
            <a:avLst/>
            <a:gdLst/>
            <a:ahLst/>
            <a:cxnLst/>
            <a:rect l="l" t="t" r="r" b="b"/>
            <a:pathLst>
              <a:path w="0" h="266700">
                <a:moveTo>
                  <a:pt x="0" y="0"/>
                </a:moveTo>
                <a:lnTo>
                  <a:pt x="0" y="266700"/>
                </a:lnTo>
              </a:path>
            </a:pathLst>
          </a:custGeom>
          <a:ln w="9525">
            <a:solidFill>
              <a:srgbClr val="D9D9D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1" name="object 31" descr=""/>
          <p:cNvSpPr/>
          <p:nvPr/>
        </p:nvSpPr>
        <p:spPr>
          <a:xfrm>
            <a:off x="4575047" y="1359408"/>
            <a:ext cx="0" cy="1922145"/>
          </a:xfrm>
          <a:custGeom>
            <a:avLst/>
            <a:gdLst/>
            <a:ahLst/>
            <a:cxnLst/>
            <a:rect l="l" t="t" r="r" b="b"/>
            <a:pathLst>
              <a:path w="0" h="1922145">
                <a:moveTo>
                  <a:pt x="0" y="0"/>
                </a:moveTo>
                <a:lnTo>
                  <a:pt x="0" y="1921764"/>
                </a:lnTo>
              </a:path>
            </a:pathLst>
          </a:custGeom>
          <a:ln w="9525">
            <a:solidFill>
              <a:srgbClr val="D9D9D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2" name="object 32" descr=""/>
          <p:cNvSpPr/>
          <p:nvPr/>
        </p:nvSpPr>
        <p:spPr>
          <a:xfrm>
            <a:off x="4575047" y="1078991"/>
            <a:ext cx="0" cy="134620"/>
          </a:xfrm>
          <a:custGeom>
            <a:avLst/>
            <a:gdLst/>
            <a:ahLst/>
            <a:cxnLst/>
            <a:rect l="l" t="t" r="r" b="b"/>
            <a:pathLst>
              <a:path w="0" h="134619">
                <a:moveTo>
                  <a:pt x="0" y="0"/>
                </a:moveTo>
                <a:lnTo>
                  <a:pt x="0" y="134112"/>
                </a:lnTo>
              </a:path>
            </a:pathLst>
          </a:custGeom>
          <a:ln w="9525">
            <a:solidFill>
              <a:srgbClr val="D9D9D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3" name="object 33" descr=""/>
          <p:cNvSpPr/>
          <p:nvPr/>
        </p:nvSpPr>
        <p:spPr>
          <a:xfrm>
            <a:off x="5090159" y="3842003"/>
            <a:ext cx="0" cy="2615565"/>
          </a:xfrm>
          <a:custGeom>
            <a:avLst/>
            <a:gdLst/>
            <a:ahLst/>
            <a:cxnLst/>
            <a:rect l="l" t="t" r="r" b="b"/>
            <a:pathLst>
              <a:path w="0" h="2615565">
                <a:moveTo>
                  <a:pt x="0" y="0"/>
                </a:moveTo>
                <a:lnTo>
                  <a:pt x="0" y="2615184"/>
                </a:lnTo>
              </a:path>
            </a:pathLst>
          </a:custGeom>
          <a:ln w="9525">
            <a:solidFill>
              <a:srgbClr val="D9D9D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4" name="object 34" descr=""/>
          <p:cNvSpPr/>
          <p:nvPr/>
        </p:nvSpPr>
        <p:spPr>
          <a:xfrm>
            <a:off x="5090159" y="1359408"/>
            <a:ext cx="0" cy="2334895"/>
          </a:xfrm>
          <a:custGeom>
            <a:avLst/>
            <a:gdLst/>
            <a:ahLst/>
            <a:cxnLst/>
            <a:rect l="l" t="t" r="r" b="b"/>
            <a:pathLst>
              <a:path w="0" h="2334895">
                <a:moveTo>
                  <a:pt x="0" y="0"/>
                </a:moveTo>
                <a:lnTo>
                  <a:pt x="0" y="2334767"/>
                </a:lnTo>
              </a:path>
            </a:pathLst>
          </a:custGeom>
          <a:ln w="9525">
            <a:solidFill>
              <a:srgbClr val="D9D9D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5" name="object 35" descr=""/>
          <p:cNvSpPr/>
          <p:nvPr/>
        </p:nvSpPr>
        <p:spPr>
          <a:xfrm>
            <a:off x="5090159" y="1078991"/>
            <a:ext cx="0" cy="134620"/>
          </a:xfrm>
          <a:custGeom>
            <a:avLst/>
            <a:gdLst/>
            <a:ahLst/>
            <a:cxnLst/>
            <a:rect l="l" t="t" r="r" b="b"/>
            <a:pathLst>
              <a:path w="0" h="134619">
                <a:moveTo>
                  <a:pt x="0" y="0"/>
                </a:moveTo>
                <a:lnTo>
                  <a:pt x="0" y="134112"/>
                </a:lnTo>
              </a:path>
            </a:pathLst>
          </a:custGeom>
          <a:ln w="9525">
            <a:solidFill>
              <a:srgbClr val="D9D9D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6" name="object 36" descr=""/>
          <p:cNvSpPr/>
          <p:nvPr/>
        </p:nvSpPr>
        <p:spPr>
          <a:xfrm>
            <a:off x="5605271" y="1359408"/>
            <a:ext cx="0" cy="5097780"/>
          </a:xfrm>
          <a:custGeom>
            <a:avLst/>
            <a:gdLst/>
            <a:ahLst/>
            <a:cxnLst/>
            <a:rect l="l" t="t" r="r" b="b"/>
            <a:pathLst>
              <a:path w="0" h="5097780">
                <a:moveTo>
                  <a:pt x="0" y="0"/>
                </a:moveTo>
                <a:lnTo>
                  <a:pt x="0" y="5097780"/>
                </a:lnTo>
              </a:path>
            </a:pathLst>
          </a:custGeom>
          <a:ln w="9525">
            <a:solidFill>
              <a:srgbClr val="D9D9D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7" name="object 37" descr=""/>
          <p:cNvSpPr/>
          <p:nvPr/>
        </p:nvSpPr>
        <p:spPr>
          <a:xfrm>
            <a:off x="5605271" y="1078991"/>
            <a:ext cx="0" cy="134620"/>
          </a:xfrm>
          <a:custGeom>
            <a:avLst/>
            <a:gdLst/>
            <a:ahLst/>
            <a:cxnLst/>
            <a:rect l="l" t="t" r="r" b="b"/>
            <a:pathLst>
              <a:path w="0" h="134619">
                <a:moveTo>
                  <a:pt x="0" y="0"/>
                </a:moveTo>
                <a:lnTo>
                  <a:pt x="0" y="134112"/>
                </a:lnTo>
              </a:path>
            </a:pathLst>
          </a:custGeom>
          <a:ln w="9525">
            <a:solidFill>
              <a:srgbClr val="D9D9D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8" name="object 38" descr=""/>
          <p:cNvSpPr/>
          <p:nvPr/>
        </p:nvSpPr>
        <p:spPr>
          <a:xfrm>
            <a:off x="6120384" y="1359408"/>
            <a:ext cx="0" cy="5097780"/>
          </a:xfrm>
          <a:custGeom>
            <a:avLst/>
            <a:gdLst/>
            <a:ahLst/>
            <a:cxnLst/>
            <a:rect l="l" t="t" r="r" b="b"/>
            <a:pathLst>
              <a:path w="0" h="5097780">
                <a:moveTo>
                  <a:pt x="0" y="0"/>
                </a:moveTo>
                <a:lnTo>
                  <a:pt x="0" y="5097780"/>
                </a:lnTo>
              </a:path>
            </a:pathLst>
          </a:custGeom>
          <a:ln w="9525">
            <a:solidFill>
              <a:srgbClr val="D9D9D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9" name="object 39" descr=""/>
          <p:cNvSpPr/>
          <p:nvPr/>
        </p:nvSpPr>
        <p:spPr>
          <a:xfrm>
            <a:off x="6120384" y="1078991"/>
            <a:ext cx="0" cy="134620"/>
          </a:xfrm>
          <a:custGeom>
            <a:avLst/>
            <a:gdLst/>
            <a:ahLst/>
            <a:cxnLst/>
            <a:rect l="l" t="t" r="r" b="b"/>
            <a:pathLst>
              <a:path w="0" h="134619">
                <a:moveTo>
                  <a:pt x="0" y="0"/>
                </a:moveTo>
                <a:lnTo>
                  <a:pt x="0" y="134112"/>
                </a:lnTo>
              </a:path>
            </a:pathLst>
          </a:custGeom>
          <a:ln w="9525">
            <a:solidFill>
              <a:srgbClr val="D9D9D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0" name="object 40" descr=""/>
          <p:cNvSpPr/>
          <p:nvPr/>
        </p:nvSpPr>
        <p:spPr>
          <a:xfrm>
            <a:off x="6635495" y="1359408"/>
            <a:ext cx="0" cy="5097780"/>
          </a:xfrm>
          <a:custGeom>
            <a:avLst/>
            <a:gdLst/>
            <a:ahLst/>
            <a:cxnLst/>
            <a:rect l="l" t="t" r="r" b="b"/>
            <a:pathLst>
              <a:path w="0" h="5097780">
                <a:moveTo>
                  <a:pt x="0" y="0"/>
                </a:moveTo>
                <a:lnTo>
                  <a:pt x="0" y="5097780"/>
                </a:lnTo>
              </a:path>
            </a:pathLst>
          </a:custGeom>
          <a:ln w="9525">
            <a:solidFill>
              <a:srgbClr val="D9D9D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1" name="object 41" descr=""/>
          <p:cNvSpPr/>
          <p:nvPr/>
        </p:nvSpPr>
        <p:spPr>
          <a:xfrm>
            <a:off x="6635495" y="1078991"/>
            <a:ext cx="0" cy="134620"/>
          </a:xfrm>
          <a:custGeom>
            <a:avLst/>
            <a:gdLst/>
            <a:ahLst/>
            <a:cxnLst/>
            <a:rect l="l" t="t" r="r" b="b"/>
            <a:pathLst>
              <a:path w="0" h="134619">
                <a:moveTo>
                  <a:pt x="0" y="0"/>
                </a:moveTo>
                <a:lnTo>
                  <a:pt x="0" y="134112"/>
                </a:lnTo>
              </a:path>
            </a:pathLst>
          </a:custGeom>
          <a:ln w="9525">
            <a:solidFill>
              <a:srgbClr val="D9D9D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2" name="object 42" descr=""/>
          <p:cNvSpPr/>
          <p:nvPr/>
        </p:nvSpPr>
        <p:spPr>
          <a:xfrm>
            <a:off x="7150607" y="1078991"/>
            <a:ext cx="0" cy="5378450"/>
          </a:xfrm>
          <a:custGeom>
            <a:avLst/>
            <a:gdLst/>
            <a:ahLst/>
            <a:cxnLst/>
            <a:rect l="l" t="t" r="r" b="b"/>
            <a:pathLst>
              <a:path w="0" h="5378450">
                <a:moveTo>
                  <a:pt x="0" y="0"/>
                </a:moveTo>
                <a:lnTo>
                  <a:pt x="0" y="5378196"/>
                </a:lnTo>
              </a:path>
            </a:pathLst>
          </a:custGeom>
          <a:ln w="9525">
            <a:solidFill>
              <a:srgbClr val="D9D9D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3" name="object 43" descr=""/>
          <p:cNvSpPr/>
          <p:nvPr/>
        </p:nvSpPr>
        <p:spPr>
          <a:xfrm>
            <a:off x="7665719" y="1078991"/>
            <a:ext cx="0" cy="5378450"/>
          </a:xfrm>
          <a:custGeom>
            <a:avLst/>
            <a:gdLst/>
            <a:ahLst/>
            <a:cxnLst/>
            <a:rect l="l" t="t" r="r" b="b"/>
            <a:pathLst>
              <a:path w="0" h="5378450">
                <a:moveTo>
                  <a:pt x="0" y="0"/>
                </a:moveTo>
                <a:lnTo>
                  <a:pt x="0" y="5378196"/>
                </a:lnTo>
              </a:path>
            </a:pathLst>
          </a:custGeom>
          <a:ln w="9525">
            <a:solidFill>
              <a:srgbClr val="D9D9D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4" name="object 44" descr=""/>
          <p:cNvSpPr/>
          <p:nvPr/>
        </p:nvSpPr>
        <p:spPr>
          <a:xfrm>
            <a:off x="3029711" y="6176771"/>
            <a:ext cx="1082040" cy="147955"/>
          </a:xfrm>
          <a:custGeom>
            <a:avLst/>
            <a:gdLst/>
            <a:ahLst/>
            <a:cxnLst/>
            <a:rect l="l" t="t" r="r" b="b"/>
            <a:pathLst>
              <a:path w="1082039" h="147954">
                <a:moveTo>
                  <a:pt x="1082039" y="0"/>
                </a:moveTo>
                <a:lnTo>
                  <a:pt x="0" y="0"/>
                </a:lnTo>
                <a:lnTo>
                  <a:pt x="0" y="147827"/>
                </a:lnTo>
                <a:lnTo>
                  <a:pt x="1082039" y="147827"/>
                </a:lnTo>
                <a:lnTo>
                  <a:pt x="1082039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5" name="object 45" descr=""/>
          <p:cNvSpPr/>
          <p:nvPr/>
        </p:nvSpPr>
        <p:spPr>
          <a:xfrm>
            <a:off x="3029711" y="5763767"/>
            <a:ext cx="515620" cy="146685"/>
          </a:xfrm>
          <a:custGeom>
            <a:avLst/>
            <a:gdLst/>
            <a:ahLst/>
            <a:cxnLst/>
            <a:rect l="l" t="t" r="r" b="b"/>
            <a:pathLst>
              <a:path w="515620" h="146685">
                <a:moveTo>
                  <a:pt x="515112" y="0"/>
                </a:moveTo>
                <a:lnTo>
                  <a:pt x="0" y="0"/>
                </a:lnTo>
                <a:lnTo>
                  <a:pt x="0" y="146303"/>
                </a:lnTo>
                <a:lnTo>
                  <a:pt x="515112" y="146303"/>
                </a:lnTo>
                <a:lnTo>
                  <a:pt x="515112" y="0"/>
                </a:lnTo>
                <a:close/>
              </a:path>
            </a:pathLst>
          </a:custGeom>
          <a:solidFill>
            <a:srgbClr val="00AF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6" name="object 46" descr=""/>
          <p:cNvSpPr/>
          <p:nvPr/>
        </p:nvSpPr>
        <p:spPr>
          <a:xfrm>
            <a:off x="3029711" y="5349240"/>
            <a:ext cx="1493520" cy="147955"/>
          </a:xfrm>
          <a:custGeom>
            <a:avLst/>
            <a:gdLst/>
            <a:ahLst/>
            <a:cxnLst/>
            <a:rect l="l" t="t" r="r" b="b"/>
            <a:pathLst>
              <a:path w="1493520" h="147954">
                <a:moveTo>
                  <a:pt x="1493519" y="0"/>
                </a:moveTo>
                <a:lnTo>
                  <a:pt x="0" y="0"/>
                </a:lnTo>
                <a:lnTo>
                  <a:pt x="0" y="147828"/>
                </a:lnTo>
                <a:lnTo>
                  <a:pt x="1493519" y="147828"/>
                </a:lnTo>
                <a:lnTo>
                  <a:pt x="1493519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7" name="object 47" descr=""/>
          <p:cNvSpPr/>
          <p:nvPr/>
        </p:nvSpPr>
        <p:spPr>
          <a:xfrm>
            <a:off x="3029711" y="4936235"/>
            <a:ext cx="1236345" cy="146685"/>
          </a:xfrm>
          <a:custGeom>
            <a:avLst/>
            <a:gdLst/>
            <a:ahLst/>
            <a:cxnLst/>
            <a:rect l="l" t="t" r="r" b="b"/>
            <a:pathLst>
              <a:path w="1236345" h="146685">
                <a:moveTo>
                  <a:pt x="1235964" y="0"/>
                </a:moveTo>
                <a:lnTo>
                  <a:pt x="0" y="0"/>
                </a:lnTo>
                <a:lnTo>
                  <a:pt x="0" y="146304"/>
                </a:lnTo>
                <a:lnTo>
                  <a:pt x="1235964" y="146304"/>
                </a:lnTo>
                <a:lnTo>
                  <a:pt x="1235964" y="0"/>
                </a:lnTo>
                <a:close/>
              </a:path>
            </a:pathLst>
          </a:custGeom>
          <a:solidFill>
            <a:srgbClr val="66FF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8" name="object 48" descr=""/>
          <p:cNvSpPr/>
          <p:nvPr/>
        </p:nvSpPr>
        <p:spPr>
          <a:xfrm>
            <a:off x="3029711" y="4521708"/>
            <a:ext cx="1649095" cy="147955"/>
          </a:xfrm>
          <a:custGeom>
            <a:avLst/>
            <a:gdLst/>
            <a:ahLst/>
            <a:cxnLst/>
            <a:rect l="l" t="t" r="r" b="b"/>
            <a:pathLst>
              <a:path w="1649095" h="147954">
                <a:moveTo>
                  <a:pt x="1648967" y="0"/>
                </a:moveTo>
                <a:lnTo>
                  <a:pt x="0" y="0"/>
                </a:lnTo>
                <a:lnTo>
                  <a:pt x="0" y="147827"/>
                </a:lnTo>
                <a:lnTo>
                  <a:pt x="1648967" y="147827"/>
                </a:lnTo>
                <a:lnTo>
                  <a:pt x="1648967" y="0"/>
                </a:lnTo>
                <a:close/>
              </a:path>
            </a:pathLst>
          </a:custGeom>
          <a:solidFill>
            <a:srgbClr val="6F2F9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9" name="object 49" descr=""/>
          <p:cNvSpPr/>
          <p:nvPr/>
        </p:nvSpPr>
        <p:spPr>
          <a:xfrm>
            <a:off x="3029711" y="4108703"/>
            <a:ext cx="1751330" cy="146685"/>
          </a:xfrm>
          <a:custGeom>
            <a:avLst/>
            <a:gdLst/>
            <a:ahLst/>
            <a:cxnLst/>
            <a:rect l="l" t="t" r="r" b="b"/>
            <a:pathLst>
              <a:path w="1751329" h="146685">
                <a:moveTo>
                  <a:pt x="1751076" y="0"/>
                </a:moveTo>
                <a:lnTo>
                  <a:pt x="0" y="0"/>
                </a:lnTo>
                <a:lnTo>
                  <a:pt x="0" y="146304"/>
                </a:lnTo>
                <a:lnTo>
                  <a:pt x="1751076" y="146304"/>
                </a:lnTo>
                <a:lnTo>
                  <a:pt x="1751076" y="0"/>
                </a:lnTo>
                <a:close/>
              </a:path>
            </a:pathLst>
          </a:custGeom>
          <a:solidFill>
            <a:srgbClr val="C55A1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0" name="object 50" descr=""/>
          <p:cNvSpPr/>
          <p:nvPr/>
        </p:nvSpPr>
        <p:spPr>
          <a:xfrm>
            <a:off x="3029711" y="3694176"/>
            <a:ext cx="2112645" cy="147955"/>
          </a:xfrm>
          <a:custGeom>
            <a:avLst/>
            <a:gdLst/>
            <a:ahLst/>
            <a:cxnLst/>
            <a:rect l="l" t="t" r="r" b="b"/>
            <a:pathLst>
              <a:path w="2112645" h="147954">
                <a:moveTo>
                  <a:pt x="2112264" y="0"/>
                </a:moveTo>
                <a:lnTo>
                  <a:pt x="0" y="0"/>
                </a:lnTo>
                <a:lnTo>
                  <a:pt x="0" y="147828"/>
                </a:lnTo>
                <a:lnTo>
                  <a:pt x="2112264" y="147828"/>
                </a:lnTo>
                <a:lnTo>
                  <a:pt x="2112264" y="0"/>
                </a:lnTo>
                <a:close/>
              </a:path>
            </a:pathLst>
          </a:custGeom>
          <a:solidFill>
            <a:srgbClr val="A9D18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1" name="object 51" descr=""/>
          <p:cNvSpPr/>
          <p:nvPr/>
        </p:nvSpPr>
        <p:spPr>
          <a:xfrm>
            <a:off x="3029711" y="3281171"/>
            <a:ext cx="1597660" cy="146685"/>
          </a:xfrm>
          <a:custGeom>
            <a:avLst/>
            <a:gdLst/>
            <a:ahLst/>
            <a:cxnLst/>
            <a:rect l="l" t="t" r="r" b="b"/>
            <a:pathLst>
              <a:path w="1597660" h="146685">
                <a:moveTo>
                  <a:pt x="1597152" y="0"/>
                </a:moveTo>
                <a:lnTo>
                  <a:pt x="0" y="0"/>
                </a:lnTo>
                <a:lnTo>
                  <a:pt x="0" y="146303"/>
                </a:lnTo>
                <a:lnTo>
                  <a:pt x="1597152" y="146303"/>
                </a:lnTo>
                <a:lnTo>
                  <a:pt x="1597152" y="0"/>
                </a:lnTo>
                <a:close/>
              </a:path>
            </a:pathLst>
          </a:custGeom>
          <a:solidFill>
            <a:srgbClr val="0099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2" name="object 52" descr=""/>
          <p:cNvSpPr/>
          <p:nvPr/>
        </p:nvSpPr>
        <p:spPr>
          <a:xfrm>
            <a:off x="3029711" y="2866644"/>
            <a:ext cx="1339850" cy="147955"/>
          </a:xfrm>
          <a:custGeom>
            <a:avLst/>
            <a:gdLst/>
            <a:ahLst/>
            <a:cxnLst/>
            <a:rect l="l" t="t" r="r" b="b"/>
            <a:pathLst>
              <a:path w="1339850" h="147955">
                <a:moveTo>
                  <a:pt x="1339596" y="0"/>
                </a:moveTo>
                <a:lnTo>
                  <a:pt x="0" y="0"/>
                </a:lnTo>
                <a:lnTo>
                  <a:pt x="0" y="147827"/>
                </a:lnTo>
                <a:lnTo>
                  <a:pt x="1339596" y="147827"/>
                </a:lnTo>
                <a:lnTo>
                  <a:pt x="1339596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3" name="object 53" descr=""/>
          <p:cNvSpPr/>
          <p:nvPr/>
        </p:nvSpPr>
        <p:spPr>
          <a:xfrm>
            <a:off x="3029711" y="2453639"/>
            <a:ext cx="1443355" cy="146685"/>
          </a:xfrm>
          <a:custGeom>
            <a:avLst/>
            <a:gdLst/>
            <a:ahLst/>
            <a:cxnLst/>
            <a:rect l="l" t="t" r="r" b="b"/>
            <a:pathLst>
              <a:path w="1443354" h="146685">
                <a:moveTo>
                  <a:pt x="1443227" y="0"/>
                </a:moveTo>
                <a:lnTo>
                  <a:pt x="0" y="0"/>
                </a:lnTo>
                <a:lnTo>
                  <a:pt x="0" y="146303"/>
                </a:lnTo>
                <a:lnTo>
                  <a:pt x="1443227" y="146303"/>
                </a:lnTo>
                <a:lnTo>
                  <a:pt x="1443227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4" name="object 54" descr=""/>
          <p:cNvSpPr/>
          <p:nvPr/>
        </p:nvSpPr>
        <p:spPr>
          <a:xfrm>
            <a:off x="3029711" y="2040635"/>
            <a:ext cx="876300" cy="146685"/>
          </a:xfrm>
          <a:custGeom>
            <a:avLst/>
            <a:gdLst/>
            <a:ahLst/>
            <a:cxnLst/>
            <a:rect l="l" t="t" r="r" b="b"/>
            <a:pathLst>
              <a:path w="876300" h="146685">
                <a:moveTo>
                  <a:pt x="876300" y="0"/>
                </a:moveTo>
                <a:lnTo>
                  <a:pt x="0" y="0"/>
                </a:lnTo>
                <a:lnTo>
                  <a:pt x="0" y="146303"/>
                </a:lnTo>
                <a:lnTo>
                  <a:pt x="876300" y="146303"/>
                </a:lnTo>
                <a:lnTo>
                  <a:pt x="876300" y="0"/>
                </a:lnTo>
                <a:close/>
              </a:path>
            </a:pathLst>
          </a:custGeom>
          <a:solidFill>
            <a:srgbClr val="FFCC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5" name="object 55" descr=""/>
          <p:cNvSpPr/>
          <p:nvPr/>
        </p:nvSpPr>
        <p:spPr>
          <a:xfrm>
            <a:off x="3029711" y="1626107"/>
            <a:ext cx="1493520" cy="146685"/>
          </a:xfrm>
          <a:custGeom>
            <a:avLst/>
            <a:gdLst/>
            <a:ahLst/>
            <a:cxnLst/>
            <a:rect l="l" t="t" r="r" b="b"/>
            <a:pathLst>
              <a:path w="1493520" h="146685">
                <a:moveTo>
                  <a:pt x="1493519" y="0"/>
                </a:moveTo>
                <a:lnTo>
                  <a:pt x="0" y="0"/>
                </a:lnTo>
                <a:lnTo>
                  <a:pt x="0" y="146303"/>
                </a:lnTo>
                <a:lnTo>
                  <a:pt x="1493519" y="146303"/>
                </a:lnTo>
                <a:lnTo>
                  <a:pt x="1493519" y="0"/>
                </a:lnTo>
                <a:close/>
              </a:path>
            </a:pathLst>
          </a:custGeom>
          <a:solidFill>
            <a:srgbClr val="FF0066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56" name="object 56" descr=""/>
          <p:cNvGrpSpPr/>
          <p:nvPr/>
        </p:nvGrpSpPr>
        <p:grpSpPr>
          <a:xfrm>
            <a:off x="0" y="0"/>
            <a:ext cx="9144000" cy="6457315"/>
            <a:chOff x="0" y="0"/>
            <a:chExt cx="9144000" cy="6457315"/>
          </a:xfrm>
        </p:grpSpPr>
        <p:sp>
          <p:nvSpPr>
            <p:cNvPr id="57" name="object 57" descr=""/>
            <p:cNvSpPr/>
            <p:nvPr/>
          </p:nvSpPr>
          <p:spPr>
            <a:xfrm>
              <a:off x="3029711" y="1213103"/>
              <a:ext cx="4017645" cy="146685"/>
            </a:xfrm>
            <a:custGeom>
              <a:avLst/>
              <a:gdLst/>
              <a:ahLst/>
              <a:cxnLst/>
              <a:rect l="l" t="t" r="r" b="b"/>
              <a:pathLst>
                <a:path w="4017645" h="146684">
                  <a:moveTo>
                    <a:pt x="4017264" y="0"/>
                  </a:moveTo>
                  <a:lnTo>
                    <a:pt x="0" y="0"/>
                  </a:lnTo>
                  <a:lnTo>
                    <a:pt x="0" y="146303"/>
                  </a:lnTo>
                  <a:lnTo>
                    <a:pt x="4017264" y="146303"/>
                  </a:lnTo>
                  <a:lnTo>
                    <a:pt x="4017264" y="0"/>
                  </a:lnTo>
                  <a:close/>
                </a:path>
              </a:pathLst>
            </a:custGeom>
            <a:solidFill>
              <a:srgbClr val="6600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8" name="object 58" descr=""/>
            <p:cNvSpPr/>
            <p:nvPr/>
          </p:nvSpPr>
          <p:spPr>
            <a:xfrm>
              <a:off x="3029711" y="1078991"/>
              <a:ext cx="0" cy="5378450"/>
            </a:xfrm>
            <a:custGeom>
              <a:avLst/>
              <a:gdLst/>
              <a:ahLst/>
              <a:cxnLst/>
              <a:rect l="l" t="t" r="r" b="b"/>
              <a:pathLst>
                <a:path w="0" h="5378450">
                  <a:moveTo>
                    <a:pt x="0" y="5378196"/>
                  </a:moveTo>
                  <a:lnTo>
                    <a:pt x="0" y="0"/>
                  </a:lnTo>
                </a:path>
              </a:pathLst>
            </a:custGeom>
            <a:ln w="952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9" name="object 59" descr=""/>
            <p:cNvSpPr/>
            <p:nvPr/>
          </p:nvSpPr>
          <p:spPr>
            <a:xfrm>
              <a:off x="0" y="0"/>
              <a:ext cx="9144000" cy="1053465"/>
            </a:xfrm>
            <a:custGeom>
              <a:avLst/>
              <a:gdLst/>
              <a:ahLst/>
              <a:cxnLst/>
              <a:rect l="l" t="t" r="r" b="b"/>
              <a:pathLst>
                <a:path w="9144000" h="1053465">
                  <a:moveTo>
                    <a:pt x="9144000" y="0"/>
                  </a:moveTo>
                  <a:lnTo>
                    <a:pt x="0" y="0"/>
                  </a:lnTo>
                  <a:lnTo>
                    <a:pt x="0" y="1053084"/>
                  </a:lnTo>
                  <a:lnTo>
                    <a:pt x="9144000" y="1053084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189B82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0" name="object 60" descr=""/>
          <p:cNvSpPr txBox="1"/>
          <p:nvPr/>
        </p:nvSpPr>
        <p:spPr>
          <a:xfrm>
            <a:off x="4175886" y="6139078"/>
            <a:ext cx="18097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25">
                <a:solidFill>
                  <a:srgbClr val="404040"/>
                </a:solidFill>
                <a:latin typeface="Calibri"/>
                <a:cs typeface="Calibri"/>
              </a:rPr>
              <a:t>21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61" name="object 61" descr=""/>
          <p:cNvSpPr txBox="1"/>
          <p:nvPr/>
        </p:nvSpPr>
        <p:spPr>
          <a:xfrm>
            <a:off x="3609213" y="5725159"/>
            <a:ext cx="18097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25">
                <a:solidFill>
                  <a:srgbClr val="404040"/>
                </a:solidFill>
                <a:latin typeface="Calibri"/>
                <a:cs typeface="Calibri"/>
              </a:rPr>
              <a:t>10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62" name="object 62" descr=""/>
          <p:cNvSpPr txBox="1"/>
          <p:nvPr/>
        </p:nvSpPr>
        <p:spPr>
          <a:xfrm>
            <a:off x="4587621" y="5311266"/>
            <a:ext cx="18161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25">
                <a:solidFill>
                  <a:srgbClr val="404040"/>
                </a:solidFill>
                <a:latin typeface="Calibri"/>
                <a:cs typeface="Calibri"/>
              </a:rPr>
              <a:t>29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63" name="object 63" descr=""/>
          <p:cNvSpPr txBox="1"/>
          <p:nvPr/>
        </p:nvSpPr>
        <p:spPr>
          <a:xfrm>
            <a:off x="4330446" y="4897628"/>
            <a:ext cx="18097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25">
                <a:solidFill>
                  <a:srgbClr val="404040"/>
                </a:solidFill>
                <a:latin typeface="Calibri"/>
                <a:cs typeface="Calibri"/>
              </a:rPr>
              <a:t>24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64" name="object 64" descr=""/>
          <p:cNvSpPr txBox="1"/>
          <p:nvPr/>
        </p:nvSpPr>
        <p:spPr>
          <a:xfrm>
            <a:off x="4742179" y="4483734"/>
            <a:ext cx="18161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25">
                <a:solidFill>
                  <a:srgbClr val="404040"/>
                </a:solidFill>
                <a:latin typeface="Calibri"/>
                <a:cs typeface="Calibri"/>
              </a:rPr>
              <a:t>32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65" name="object 65" descr=""/>
          <p:cNvSpPr txBox="1"/>
          <p:nvPr/>
        </p:nvSpPr>
        <p:spPr>
          <a:xfrm>
            <a:off x="4845177" y="4069842"/>
            <a:ext cx="18161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25">
                <a:solidFill>
                  <a:srgbClr val="404040"/>
                </a:solidFill>
                <a:latin typeface="Calibri"/>
                <a:cs typeface="Calibri"/>
              </a:rPr>
              <a:t>34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66" name="object 66" descr=""/>
          <p:cNvSpPr txBox="1"/>
          <p:nvPr/>
        </p:nvSpPr>
        <p:spPr>
          <a:xfrm>
            <a:off x="5205729" y="3656203"/>
            <a:ext cx="18161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25">
                <a:solidFill>
                  <a:srgbClr val="404040"/>
                </a:solidFill>
                <a:latin typeface="Calibri"/>
                <a:cs typeface="Calibri"/>
              </a:rPr>
              <a:t>41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67" name="object 67" descr=""/>
          <p:cNvSpPr txBox="1"/>
          <p:nvPr/>
        </p:nvSpPr>
        <p:spPr>
          <a:xfrm>
            <a:off x="4690617" y="3242309"/>
            <a:ext cx="18161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25">
                <a:solidFill>
                  <a:srgbClr val="404040"/>
                </a:solidFill>
                <a:latin typeface="Calibri"/>
                <a:cs typeface="Calibri"/>
              </a:rPr>
              <a:t>31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68" name="object 68" descr=""/>
          <p:cNvSpPr txBox="1"/>
          <p:nvPr/>
        </p:nvSpPr>
        <p:spPr>
          <a:xfrm>
            <a:off x="4433442" y="2828290"/>
            <a:ext cx="18097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25">
                <a:solidFill>
                  <a:srgbClr val="404040"/>
                </a:solidFill>
                <a:latin typeface="Calibri"/>
                <a:cs typeface="Calibri"/>
              </a:rPr>
              <a:t>26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69" name="object 69" descr=""/>
          <p:cNvSpPr txBox="1"/>
          <p:nvPr/>
        </p:nvSpPr>
        <p:spPr>
          <a:xfrm>
            <a:off x="4536185" y="2414778"/>
            <a:ext cx="18161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25">
                <a:solidFill>
                  <a:srgbClr val="404040"/>
                </a:solidFill>
                <a:latin typeface="Calibri"/>
                <a:cs typeface="Calibri"/>
              </a:rPr>
              <a:t>28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70" name="object 70" descr=""/>
          <p:cNvSpPr txBox="1"/>
          <p:nvPr/>
        </p:nvSpPr>
        <p:spPr>
          <a:xfrm>
            <a:off x="3969765" y="2000758"/>
            <a:ext cx="18097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25">
                <a:solidFill>
                  <a:srgbClr val="404040"/>
                </a:solidFill>
                <a:latin typeface="Calibri"/>
                <a:cs typeface="Calibri"/>
              </a:rPr>
              <a:t>17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71" name="object 71" descr=""/>
          <p:cNvSpPr txBox="1"/>
          <p:nvPr/>
        </p:nvSpPr>
        <p:spPr>
          <a:xfrm>
            <a:off x="4587621" y="1586865"/>
            <a:ext cx="18161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25">
                <a:solidFill>
                  <a:srgbClr val="404040"/>
                </a:solidFill>
                <a:latin typeface="Calibri"/>
                <a:cs typeface="Calibri"/>
              </a:rPr>
              <a:t>29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72" name="object 72" descr=""/>
          <p:cNvSpPr txBox="1"/>
          <p:nvPr/>
        </p:nvSpPr>
        <p:spPr>
          <a:xfrm>
            <a:off x="7111745" y="1172666"/>
            <a:ext cx="180975" cy="2089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25">
                <a:solidFill>
                  <a:srgbClr val="404040"/>
                </a:solidFill>
                <a:latin typeface="Calibri"/>
                <a:cs typeface="Calibri"/>
              </a:rPr>
              <a:t>78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73" name="object 73" descr=""/>
          <p:cNvSpPr txBox="1"/>
          <p:nvPr/>
        </p:nvSpPr>
        <p:spPr>
          <a:xfrm>
            <a:off x="2979547" y="6535318"/>
            <a:ext cx="10287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solidFill>
                  <a:srgbClr val="585858"/>
                </a:solidFill>
                <a:latin typeface="Calibri"/>
                <a:cs typeface="Calibri"/>
              </a:rPr>
              <a:t>0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74" name="object 74" descr=""/>
          <p:cNvSpPr txBox="1"/>
          <p:nvPr/>
        </p:nvSpPr>
        <p:spPr>
          <a:xfrm>
            <a:off x="3456178" y="6535318"/>
            <a:ext cx="18097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25">
                <a:solidFill>
                  <a:srgbClr val="585858"/>
                </a:solidFill>
                <a:latin typeface="Calibri"/>
                <a:cs typeface="Calibri"/>
              </a:rPr>
              <a:t>10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75" name="object 75" descr=""/>
          <p:cNvSpPr txBox="1"/>
          <p:nvPr/>
        </p:nvSpPr>
        <p:spPr>
          <a:xfrm>
            <a:off x="3971290" y="6535318"/>
            <a:ext cx="18097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25">
                <a:solidFill>
                  <a:srgbClr val="585858"/>
                </a:solidFill>
                <a:latin typeface="Calibri"/>
                <a:cs typeface="Calibri"/>
              </a:rPr>
              <a:t>20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76" name="object 76" descr=""/>
          <p:cNvSpPr txBox="1"/>
          <p:nvPr/>
        </p:nvSpPr>
        <p:spPr>
          <a:xfrm>
            <a:off x="4486402" y="6535318"/>
            <a:ext cx="18097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25">
                <a:solidFill>
                  <a:srgbClr val="585858"/>
                </a:solidFill>
                <a:latin typeface="Calibri"/>
                <a:cs typeface="Calibri"/>
              </a:rPr>
              <a:t>30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77" name="object 77" descr=""/>
          <p:cNvSpPr txBox="1"/>
          <p:nvPr/>
        </p:nvSpPr>
        <p:spPr>
          <a:xfrm>
            <a:off x="5001514" y="6535318"/>
            <a:ext cx="18097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25">
                <a:solidFill>
                  <a:srgbClr val="585858"/>
                </a:solidFill>
                <a:latin typeface="Calibri"/>
                <a:cs typeface="Calibri"/>
              </a:rPr>
              <a:t>40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78" name="object 78" descr=""/>
          <p:cNvSpPr txBox="1"/>
          <p:nvPr/>
        </p:nvSpPr>
        <p:spPr>
          <a:xfrm>
            <a:off x="5516626" y="6535318"/>
            <a:ext cx="18097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25">
                <a:solidFill>
                  <a:srgbClr val="585858"/>
                </a:solidFill>
                <a:latin typeface="Calibri"/>
                <a:cs typeface="Calibri"/>
              </a:rPr>
              <a:t>50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79" name="object 79" descr=""/>
          <p:cNvSpPr txBox="1"/>
          <p:nvPr/>
        </p:nvSpPr>
        <p:spPr>
          <a:xfrm>
            <a:off x="6031738" y="6535318"/>
            <a:ext cx="18097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25">
                <a:solidFill>
                  <a:srgbClr val="585858"/>
                </a:solidFill>
                <a:latin typeface="Calibri"/>
                <a:cs typeface="Calibri"/>
              </a:rPr>
              <a:t>60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80" name="object 80" descr=""/>
          <p:cNvSpPr txBox="1"/>
          <p:nvPr/>
        </p:nvSpPr>
        <p:spPr>
          <a:xfrm>
            <a:off x="6546850" y="6535318"/>
            <a:ext cx="18097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25">
                <a:solidFill>
                  <a:srgbClr val="585858"/>
                </a:solidFill>
                <a:latin typeface="Calibri"/>
                <a:cs typeface="Calibri"/>
              </a:rPr>
              <a:t>70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81" name="object 81" descr=""/>
          <p:cNvSpPr txBox="1"/>
          <p:nvPr/>
        </p:nvSpPr>
        <p:spPr>
          <a:xfrm>
            <a:off x="7061961" y="6535318"/>
            <a:ext cx="18097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25">
                <a:solidFill>
                  <a:srgbClr val="585858"/>
                </a:solidFill>
                <a:latin typeface="Calibri"/>
                <a:cs typeface="Calibri"/>
              </a:rPr>
              <a:t>80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82" name="object 82" descr=""/>
          <p:cNvSpPr txBox="1"/>
          <p:nvPr/>
        </p:nvSpPr>
        <p:spPr>
          <a:xfrm>
            <a:off x="7577073" y="6535318"/>
            <a:ext cx="18097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25">
                <a:solidFill>
                  <a:srgbClr val="585858"/>
                </a:solidFill>
                <a:latin typeface="Calibri"/>
                <a:cs typeface="Calibri"/>
              </a:rPr>
              <a:t>90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83" name="object 83" descr=""/>
          <p:cNvSpPr txBox="1"/>
          <p:nvPr/>
        </p:nvSpPr>
        <p:spPr>
          <a:xfrm>
            <a:off x="1405508" y="6130544"/>
            <a:ext cx="149542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solidFill>
                  <a:srgbClr val="585858"/>
                </a:solidFill>
                <a:latin typeface="Calibri"/>
                <a:cs typeface="Calibri"/>
              </a:rPr>
              <a:t>Скандинавская</a:t>
            </a:r>
            <a:r>
              <a:rPr dirty="0" sz="1200" spc="-4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585858"/>
                </a:solidFill>
                <a:latin typeface="Calibri"/>
                <a:cs typeface="Calibri"/>
              </a:rPr>
              <a:t>ходьба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84" name="object 84" descr=""/>
          <p:cNvSpPr txBox="1"/>
          <p:nvPr/>
        </p:nvSpPr>
        <p:spPr>
          <a:xfrm>
            <a:off x="1578102" y="5716930"/>
            <a:ext cx="132397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solidFill>
                  <a:srgbClr val="585858"/>
                </a:solidFill>
                <a:latin typeface="Calibri"/>
                <a:cs typeface="Calibri"/>
              </a:rPr>
              <a:t>Иностранные</a:t>
            </a:r>
            <a:r>
              <a:rPr dirty="0" sz="1200" spc="-6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200" spc="-20">
                <a:solidFill>
                  <a:srgbClr val="585858"/>
                </a:solidFill>
                <a:latin typeface="Calibri"/>
                <a:cs typeface="Calibri"/>
              </a:rPr>
              <a:t>языки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85" name="object 85" descr=""/>
          <p:cNvSpPr txBox="1"/>
          <p:nvPr/>
        </p:nvSpPr>
        <p:spPr>
          <a:xfrm>
            <a:off x="982472" y="5303011"/>
            <a:ext cx="191960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solidFill>
                  <a:srgbClr val="585858"/>
                </a:solidFill>
                <a:latin typeface="Calibri"/>
                <a:cs typeface="Calibri"/>
              </a:rPr>
              <a:t>Образовательный</a:t>
            </a:r>
            <a:r>
              <a:rPr dirty="0" sz="1200" spc="-5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585858"/>
                </a:solidFill>
                <a:latin typeface="Calibri"/>
                <a:cs typeface="Calibri"/>
              </a:rPr>
              <a:t>практикум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86" name="object 86" descr=""/>
          <p:cNvSpPr txBox="1"/>
          <p:nvPr/>
        </p:nvSpPr>
        <p:spPr>
          <a:xfrm>
            <a:off x="721258" y="4889119"/>
            <a:ext cx="218059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solidFill>
                  <a:srgbClr val="585858"/>
                </a:solidFill>
                <a:latin typeface="Calibri"/>
                <a:cs typeface="Calibri"/>
              </a:rPr>
              <a:t>История,</a:t>
            </a:r>
            <a:r>
              <a:rPr dirty="0" sz="1200" spc="-5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585858"/>
                </a:solidFill>
                <a:latin typeface="Calibri"/>
                <a:cs typeface="Calibri"/>
              </a:rPr>
              <a:t>искусство,</a:t>
            </a:r>
            <a:r>
              <a:rPr dirty="0" sz="1200" spc="-2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585858"/>
                </a:solidFill>
                <a:latin typeface="Calibri"/>
                <a:cs typeface="Calibri"/>
              </a:rPr>
              <a:t>краеведение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87" name="object 87" descr=""/>
          <p:cNvSpPr txBox="1"/>
          <p:nvPr/>
        </p:nvSpPr>
        <p:spPr>
          <a:xfrm>
            <a:off x="1859407" y="4474921"/>
            <a:ext cx="1043940" cy="2089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solidFill>
                  <a:srgbClr val="585858"/>
                </a:solidFill>
                <a:latin typeface="Calibri"/>
                <a:cs typeface="Calibri"/>
              </a:rPr>
              <a:t>Красота</a:t>
            </a:r>
            <a:r>
              <a:rPr dirty="0" sz="1200" spc="-3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585858"/>
                </a:solidFill>
                <a:latin typeface="Calibri"/>
                <a:cs typeface="Calibri"/>
              </a:rPr>
              <a:t>и</a:t>
            </a:r>
            <a:r>
              <a:rPr dirty="0" sz="1200" spc="-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585858"/>
                </a:solidFill>
                <a:latin typeface="Calibri"/>
                <a:cs typeface="Calibri"/>
              </a:rPr>
              <a:t>стиль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88" name="object 88" descr=""/>
          <p:cNvSpPr txBox="1"/>
          <p:nvPr/>
        </p:nvSpPr>
        <p:spPr>
          <a:xfrm>
            <a:off x="1974850" y="4061586"/>
            <a:ext cx="92710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solidFill>
                  <a:srgbClr val="585858"/>
                </a:solidFill>
                <a:latin typeface="Calibri"/>
                <a:cs typeface="Calibri"/>
              </a:rPr>
              <a:t>Здорово</a:t>
            </a:r>
            <a:r>
              <a:rPr dirty="0" sz="1200" spc="-4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200" spc="-20">
                <a:solidFill>
                  <a:srgbClr val="585858"/>
                </a:solidFill>
                <a:latin typeface="Calibri"/>
                <a:cs typeface="Calibri"/>
              </a:rPr>
              <a:t>жить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89" name="object 89" descr=""/>
          <p:cNvSpPr txBox="1"/>
          <p:nvPr/>
        </p:nvSpPr>
        <p:spPr>
          <a:xfrm>
            <a:off x="1771014" y="3647694"/>
            <a:ext cx="113093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solidFill>
                  <a:srgbClr val="585858"/>
                </a:solidFill>
                <a:latin typeface="Calibri"/>
                <a:cs typeface="Calibri"/>
              </a:rPr>
              <a:t>Английский</a:t>
            </a:r>
            <a:r>
              <a:rPr dirty="0" sz="1200" spc="-5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200" spc="-20">
                <a:solidFill>
                  <a:srgbClr val="585858"/>
                </a:solidFill>
                <a:latin typeface="Calibri"/>
                <a:cs typeface="Calibri"/>
              </a:rPr>
              <a:t>язык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90" name="object 90" descr=""/>
          <p:cNvSpPr txBox="1"/>
          <p:nvPr/>
        </p:nvSpPr>
        <p:spPr>
          <a:xfrm>
            <a:off x="2575305" y="3233369"/>
            <a:ext cx="327660" cy="2089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25">
                <a:solidFill>
                  <a:srgbClr val="585858"/>
                </a:solidFill>
                <a:latin typeface="Calibri"/>
                <a:cs typeface="Calibri"/>
              </a:rPr>
              <a:t>ОФП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91" name="object 91" descr=""/>
          <p:cNvSpPr txBox="1"/>
          <p:nvPr/>
        </p:nvSpPr>
        <p:spPr>
          <a:xfrm>
            <a:off x="2463545" y="2820161"/>
            <a:ext cx="43815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10">
                <a:solidFill>
                  <a:srgbClr val="585858"/>
                </a:solidFill>
                <a:latin typeface="Calibri"/>
                <a:cs typeface="Calibri"/>
              </a:rPr>
              <a:t>Танцы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92" name="object 92" descr=""/>
          <p:cNvSpPr txBox="1"/>
          <p:nvPr/>
        </p:nvSpPr>
        <p:spPr>
          <a:xfrm>
            <a:off x="909929" y="2406141"/>
            <a:ext cx="199199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solidFill>
                  <a:srgbClr val="585858"/>
                </a:solidFill>
                <a:latin typeface="Calibri"/>
                <a:cs typeface="Calibri"/>
              </a:rPr>
              <a:t>Информационные</a:t>
            </a:r>
            <a:r>
              <a:rPr dirty="0" sz="1200" spc="-5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585858"/>
                </a:solidFill>
                <a:latin typeface="Calibri"/>
                <a:cs typeface="Calibri"/>
              </a:rPr>
              <a:t>технологии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93" name="object 93" descr=""/>
          <p:cNvSpPr txBox="1"/>
          <p:nvPr/>
        </p:nvSpPr>
        <p:spPr>
          <a:xfrm>
            <a:off x="287527" y="1992248"/>
            <a:ext cx="261683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10">
                <a:solidFill>
                  <a:srgbClr val="585858"/>
                </a:solidFill>
                <a:latin typeface="Calibri"/>
                <a:cs typeface="Calibri"/>
              </a:rPr>
              <a:t>Художественно-прикладное</a:t>
            </a:r>
            <a:r>
              <a:rPr dirty="0" sz="1200" spc="13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585858"/>
                </a:solidFill>
                <a:latin typeface="Calibri"/>
                <a:cs typeface="Calibri"/>
              </a:rPr>
              <a:t>творчество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94" name="object 94" descr=""/>
          <p:cNvSpPr txBox="1"/>
          <p:nvPr/>
        </p:nvSpPr>
        <p:spPr>
          <a:xfrm>
            <a:off x="1641729" y="1578609"/>
            <a:ext cx="126174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solidFill>
                  <a:srgbClr val="585858"/>
                </a:solidFill>
                <a:latin typeface="Calibri"/>
                <a:cs typeface="Calibri"/>
              </a:rPr>
              <a:t>Фитнес</a:t>
            </a:r>
            <a:r>
              <a:rPr dirty="0" sz="1200" spc="-4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585858"/>
                </a:solidFill>
                <a:latin typeface="Calibri"/>
                <a:cs typeface="Calibri"/>
              </a:rPr>
              <a:t>тренажеры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95" name="object 95" descr=""/>
          <p:cNvSpPr txBox="1"/>
          <p:nvPr/>
        </p:nvSpPr>
        <p:spPr>
          <a:xfrm>
            <a:off x="2122170" y="1164716"/>
            <a:ext cx="77978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10">
                <a:solidFill>
                  <a:srgbClr val="585858"/>
                </a:solidFill>
                <a:latin typeface="Calibri"/>
                <a:cs typeface="Calibri"/>
              </a:rPr>
              <a:t>Гимнастика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96" name="object 96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009976" y="1241023"/>
            <a:ext cx="871137" cy="1067714"/>
          </a:xfrm>
          <a:prstGeom prst="rect">
            <a:avLst/>
          </a:prstGeom>
        </p:spPr>
      </p:pic>
      <p:sp>
        <p:nvSpPr>
          <p:cNvPr id="97" name="object 97" descr=""/>
          <p:cNvSpPr txBox="1"/>
          <p:nvPr/>
        </p:nvSpPr>
        <p:spPr>
          <a:xfrm>
            <a:off x="8268334" y="6477685"/>
            <a:ext cx="155575" cy="1530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140"/>
              </a:lnSpc>
            </a:pPr>
            <a:r>
              <a:rPr dirty="0" sz="1200" spc="-25">
                <a:solidFill>
                  <a:srgbClr val="888888"/>
                </a:solidFill>
                <a:latin typeface="Calibri"/>
                <a:cs typeface="Calibri"/>
              </a:rPr>
              <a:t>28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98" name="object 98" descr=""/>
          <p:cNvSpPr/>
          <p:nvPr/>
        </p:nvSpPr>
        <p:spPr>
          <a:xfrm>
            <a:off x="8028431" y="6451091"/>
            <a:ext cx="917575" cy="407034"/>
          </a:xfrm>
          <a:custGeom>
            <a:avLst/>
            <a:gdLst/>
            <a:ahLst/>
            <a:cxnLst/>
            <a:rect l="l" t="t" r="r" b="b"/>
            <a:pathLst>
              <a:path w="917575" h="407034">
                <a:moveTo>
                  <a:pt x="917448" y="0"/>
                </a:moveTo>
                <a:lnTo>
                  <a:pt x="0" y="0"/>
                </a:lnTo>
                <a:lnTo>
                  <a:pt x="0" y="406908"/>
                </a:lnTo>
                <a:lnTo>
                  <a:pt x="917448" y="406908"/>
                </a:lnTo>
                <a:lnTo>
                  <a:pt x="917448" y="0"/>
                </a:lnTo>
                <a:close/>
              </a:path>
            </a:pathLst>
          </a:custGeom>
          <a:solidFill>
            <a:srgbClr val="189B8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9" name="object 99" descr=""/>
          <p:cNvSpPr txBox="1"/>
          <p:nvPr/>
        </p:nvSpPr>
        <p:spPr>
          <a:xfrm>
            <a:off x="8309609" y="6452412"/>
            <a:ext cx="257175" cy="3003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25">
                <a:solidFill>
                  <a:srgbClr val="FFFFFF"/>
                </a:solidFill>
                <a:latin typeface="Calibri"/>
                <a:cs typeface="Calibri"/>
              </a:rPr>
              <a:t>28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00" name="object 100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60960" rIns="0" bIns="0" rtlCol="0" vert="horz">
            <a:spAutoFit/>
          </a:bodyPr>
          <a:lstStyle/>
          <a:p>
            <a:pPr marL="67945" marR="5080" indent="635000">
              <a:lnSpc>
                <a:spcPts val="3020"/>
              </a:lnSpc>
              <a:spcBef>
                <a:spcPts val="480"/>
              </a:spcBef>
            </a:pPr>
            <a:r>
              <a:rPr dirty="0" spc="-30"/>
              <a:t>Количество</a:t>
            </a:r>
            <a:r>
              <a:rPr dirty="0" spc="-80"/>
              <a:t> </a:t>
            </a:r>
            <a:r>
              <a:rPr dirty="0" spc="-25"/>
              <a:t>человек,</a:t>
            </a:r>
            <a:r>
              <a:rPr dirty="0" spc="-70"/>
              <a:t> </a:t>
            </a:r>
            <a:r>
              <a:rPr dirty="0" spc="-40"/>
              <a:t>занимавшихся</a:t>
            </a:r>
            <a:r>
              <a:rPr dirty="0" spc="-75"/>
              <a:t> </a:t>
            </a:r>
            <a:r>
              <a:rPr dirty="0"/>
              <a:t>по</a:t>
            </a:r>
            <a:r>
              <a:rPr dirty="0" spc="-70"/>
              <a:t> </a:t>
            </a:r>
            <a:r>
              <a:rPr dirty="0" spc="-10"/>
              <a:t>различным </a:t>
            </a:r>
            <a:r>
              <a:rPr dirty="0" spc="-40"/>
              <a:t>направлениям</a:t>
            </a:r>
            <a:r>
              <a:rPr dirty="0" spc="-100"/>
              <a:t> </a:t>
            </a:r>
            <a:r>
              <a:rPr dirty="0" spc="-25"/>
              <a:t>проекта</a:t>
            </a:r>
            <a:r>
              <a:rPr dirty="0" spc="-85"/>
              <a:t> </a:t>
            </a:r>
            <a:r>
              <a:rPr dirty="0" spc="-35"/>
              <a:t>«Московское</a:t>
            </a:r>
            <a:r>
              <a:rPr dirty="0" spc="-75"/>
              <a:t> </a:t>
            </a:r>
            <a:r>
              <a:rPr dirty="0" spc="-35"/>
              <a:t>долголетие»</a:t>
            </a:r>
            <a:r>
              <a:rPr dirty="0" spc="-85"/>
              <a:t> </a:t>
            </a:r>
            <a:r>
              <a:rPr dirty="0"/>
              <a:t>в</a:t>
            </a:r>
            <a:r>
              <a:rPr dirty="0" spc="-60"/>
              <a:t> </a:t>
            </a:r>
            <a:r>
              <a:rPr dirty="0" spc="-20"/>
              <a:t>2021</a:t>
            </a:r>
            <a:r>
              <a:rPr dirty="0" spc="-90"/>
              <a:t> </a:t>
            </a:r>
            <a:r>
              <a:rPr dirty="0" spc="-25"/>
              <a:t>г.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466844" y="2891026"/>
            <a:ext cx="4677156" cy="3966971"/>
          </a:xfrm>
          <a:prstGeom prst="rect">
            <a:avLst/>
          </a:prstGeom>
        </p:spPr>
      </p:pic>
      <p:sp>
        <p:nvSpPr>
          <p:cNvPr id="3" name="object 3" descr=""/>
          <p:cNvSpPr/>
          <p:nvPr/>
        </p:nvSpPr>
        <p:spPr>
          <a:xfrm>
            <a:off x="0" y="0"/>
            <a:ext cx="9144000" cy="1053465"/>
          </a:xfrm>
          <a:custGeom>
            <a:avLst/>
            <a:gdLst/>
            <a:ahLst/>
            <a:cxnLst/>
            <a:rect l="l" t="t" r="r" b="b"/>
            <a:pathLst>
              <a:path w="9144000" h="1053465">
                <a:moveTo>
                  <a:pt x="9144000" y="0"/>
                </a:moveTo>
                <a:lnTo>
                  <a:pt x="0" y="0"/>
                </a:lnTo>
                <a:lnTo>
                  <a:pt x="0" y="1053084"/>
                </a:lnTo>
                <a:lnTo>
                  <a:pt x="9144000" y="1053084"/>
                </a:lnTo>
                <a:lnTo>
                  <a:pt x="9144000" y="0"/>
                </a:lnTo>
                <a:close/>
              </a:path>
            </a:pathLst>
          </a:custGeom>
          <a:solidFill>
            <a:srgbClr val="189B8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179677" y="67436"/>
            <a:ext cx="7042784" cy="83566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algn="ctr" marL="8890">
              <a:lnSpc>
                <a:spcPts val="3190"/>
              </a:lnSpc>
              <a:spcBef>
                <a:spcPts val="95"/>
              </a:spcBef>
            </a:pPr>
            <a:r>
              <a:rPr dirty="0" spc="-25"/>
              <a:t>Онлайн</a:t>
            </a:r>
            <a:r>
              <a:rPr dirty="0" spc="-125"/>
              <a:t> </a:t>
            </a:r>
            <a:r>
              <a:rPr dirty="0" spc="-25"/>
              <a:t>экскурсии</a:t>
            </a:r>
            <a:r>
              <a:rPr dirty="0" spc="-105"/>
              <a:t> </a:t>
            </a:r>
            <a:r>
              <a:rPr dirty="0"/>
              <a:t>по</a:t>
            </a:r>
            <a:r>
              <a:rPr dirty="0" spc="-85"/>
              <a:t> </a:t>
            </a:r>
            <a:r>
              <a:rPr dirty="0" spc="-10"/>
              <a:t>России</a:t>
            </a:r>
            <a:r>
              <a:rPr dirty="0" spc="-95"/>
              <a:t> </a:t>
            </a:r>
            <a:r>
              <a:rPr dirty="0"/>
              <a:t>и</a:t>
            </a:r>
            <a:r>
              <a:rPr dirty="0" spc="-75"/>
              <a:t> </a:t>
            </a:r>
            <a:r>
              <a:rPr dirty="0" spc="-10"/>
              <a:t>миру.</a:t>
            </a:r>
          </a:p>
          <a:p>
            <a:pPr algn="ctr">
              <a:lnSpc>
                <a:spcPts val="3190"/>
              </a:lnSpc>
            </a:pPr>
            <a:r>
              <a:rPr dirty="0" spc="-40"/>
              <a:t>Уникальный</a:t>
            </a:r>
            <a:r>
              <a:rPr dirty="0" spc="-90"/>
              <a:t> </a:t>
            </a:r>
            <a:r>
              <a:rPr dirty="0" spc="-20"/>
              <a:t>проект</a:t>
            </a:r>
            <a:r>
              <a:rPr dirty="0" spc="-75"/>
              <a:t> </a:t>
            </a:r>
            <a:r>
              <a:rPr dirty="0" spc="-35"/>
              <a:t>«Московского</a:t>
            </a:r>
            <a:r>
              <a:rPr dirty="0" spc="-85"/>
              <a:t> </a:t>
            </a:r>
            <a:r>
              <a:rPr dirty="0" spc="-10"/>
              <a:t>Долголетия»</a:t>
            </a:r>
          </a:p>
        </p:txBody>
      </p:sp>
      <p:sp>
        <p:nvSpPr>
          <p:cNvPr id="5" name="object 5" descr=""/>
          <p:cNvSpPr txBox="1"/>
          <p:nvPr/>
        </p:nvSpPr>
        <p:spPr>
          <a:xfrm>
            <a:off x="3211195" y="1175969"/>
            <a:ext cx="5821045" cy="84963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latin typeface="Calibri"/>
                <a:cs typeface="Calibri"/>
              </a:rPr>
              <a:t>В</a:t>
            </a:r>
            <a:r>
              <a:rPr dirty="0" sz="1800" spc="-3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2021</a:t>
            </a:r>
            <a:r>
              <a:rPr dirty="0" sz="1800" spc="-2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году</a:t>
            </a:r>
            <a:r>
              <a:rPr dirty="0" sz="1800" spc="-3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при</a:t>
            </a:r>
            <a:r>
              <a:rPr dirty="0" sz="1800" spc="-2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участии</a:t>
            </a:r>
            <a:r>
              <a:rPr dirty="0" sz="1800" spc="-1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поставщика</a:t>
            </a:r>
            <a:r>
              <a:rPr dirty="0" sz="1800" spc="-2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АНО</a:t>
            </a:r>
            <a:r>
              <a:rPr dirty="0" sz="1800" spc="-2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«Ветер</a:t>
            </a:r>
            <a:r>
              <a:rPr dirty="0" sz="1800" spc="-25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Перемен»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1800">
                <a:latin typeface="Calibri"/>
                <a:cs typeface="Calibri"/>
              </a:rPr>
              <a:t>для</a:t>
            </a:r>
            <a:r>
              <a:rPr dirty="0" sz="1800" spc="-4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жителей</a:t>
            </a:r>
            <a:r>
              <a:rPr dirty="0" sz="1800" spc="-3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района</a:t>
            </a:r>
            <a:r>
              <a:rPr dirty="0" sz="1800" spc="-1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Восточный</a:t>
            </a:r>
            <a:r>
              <a:rPr dirty="0" sz="1800" spc="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было</a:t>
            </a:r>
            <a:r>
              <a:rPr dirty="0" sz="1800" spc="-35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проведено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800" b="1">
                <a:latin typeface="Calibri"/>
                <a:cs typeface="Calibri"/>
              </a:rPr>
              <a:t>11</a:t>
            </a:r>
            <a:r>
              <a:rPr dirty="0" sz="1800" spc="-35" b="1">
                <a:latin typeface="Calibri"/>
                <a:cs typeface="Calibri"/>
              </a:rPr>
              <a:t> </a:t>
            </a:r>
            <a:r>
              <a:rPr dirty="0" sz="1800" b="1">
                <a:latin typeface="Calibri"/>
                <a:cs typeface="Calibri"/>
              </a:rPr>
              <a:t>экскурсионных</a:t>
            </a:r>
            <a:r>
              <a:rPr dirty="0" sz="1800" spc="-40" b="1">
                <a:latin typeface="Calibri"/>
                <a:cs typeface="Calibri"/>
              </a:rPr>
              <a:t> </a:t>
            </a:r>
            <a:r>
              <a:rPr dirty="0" sz="1800" b="1">
                <a:latin typeface="Calibri"/>
                <a:cs typeface="Calibri"/>
              </a:rPr>
              <a:t>занятий</a:t>
            </a:r>
            <a:r>
              <a:rPr dirty="0" sz="1800" spc="-5" b="1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по</a:t>
            </a:r>
            <a:r>
              <a:rPr dirty="0" sz="1800" spc="-2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городу</a:t>
            </a:r>
            <a:r>
              <a:rPr dirty="0" sz="1800" spc="-20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Санкт-Петербургу.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6" name="object 6" descr=""/>
          <p:cNvSpPr txBox="1"/>
          <p:nvPr/>
        </p:nvSpPr>
        <p:spPr>
          <a:xfrm>
            <a:off x="416153" y="4096004"/>
            <a:ext cx="3925570" cy="22205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4445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latin typeface="Calibri"/>
                <a:cs typeface="Calibri"/>
              </a:rPr>
              <a:t>В</a:t>
            </a:r>
            <a:r>
              <a:rPr dirty="0" sz="1800" spc="-3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режиме</a:t>
            </a:r>
            <a:r>
              <a:rPr dirty="0" sz="1800" spc="-2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реального времени,</a:t>
            </a:r>
            <a:r>
              <a:rPr dirty="0" sz="1800" spc="-2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вместе</a:t>
            </a:r>
            <a:r>
              <a:rPr dirty="0" sz="1800" spc="-5">
                <a:latin typeface="Calibri"/>
                <a:cs typeface="Calibri"/>
              </a:rPr>
              <a:t> </a:t>
            </a:r>
            <a:r>
              <a:rPr dirty="0" sz="1800" spc="-50">
                <a:latin typeface="Calibri"/>
                <a:cs typeface="Calibri"/>
              </a:rPr>
              <a:t>с </a:t>
            </a:r>
            <a:r>
              <a:rPr dirty="0" sz="1800" spc="-10">
                <a:latin typeface="Calibri"/>
                <a:cs typeface="Calibri"/>
              </a:rPr>
              <a:t>экскурсоводом,</a:t>
            </a:r>
            <a:r>
              <a:rPr dirty="0" sz="1800" spc="-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можно</a:t>
            </a:r>
            <a:r>
              <a:rPr dirty="0" sz="1800" spc="-25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походить </a:t>
            </a:r>
            <a:r>
              <a:rPr dirty="0" sz="1800" spc="-35">
                <a:latin typeface="Calibri"/>
                <a:cs typeface="Calibri"/>
              </a:rPr>
              <a:t>по </a:t>
            </a:r>
            <a:r>
              <a:rPr dirty="0" sz="1800">
                <a:latin typeface="Calibri"/>
                <a:cs typeface="Calibri"/>
              </a:rPr>
              <a:t>улицам</a:t>
            </a:r>
            <a:r>
              <a:rPr dirty="0" sz="1800" spc="-4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и</a:t>
            </a:r>
            <a:r>
              <a:rPr dirty="0" sz="1800" spc="-4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набережным,</a:t>
            </a:r>
            <a:r>
              <a:rPr dirty="0" sz="1800" spc="-2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посмотреть</a:t>
            </a:r>
            <a:r>
              <a:rPr dirty="0" sz="1800" spc="-10">
                <a:latin typeface="Calibri"/>
                <a:cs typeface="Calibri"/>
              </a:rPr>
              <a:t> </a:t>
            </a:r>
            <a:r>
              <a:rPr dirty="0" sz="1800" spc="-25">
                <a:latin typeface="Calibri"/>
                <a:cs typeface="Calibri"/>
              </a:rPr>
              <a:t>на </a:t>
            </a:r>
            <a:r>
              <a:rPr dirty="0" sz="1800">
                <a:latin typeface="Calibri"/>
                <a:cs typeface="Calibri"/>
              </a:rPr>
              <a:t>кварталы</a:t>
            </a:r>
            <a:r>
              <a:rPr dirty="0" sz="1800" spc="-4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и</a:t>
            </a:r>
            <a:r>
              <a:rPr dirty="0" sz="1800" spc="-1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здания</a:t>
            </a:r>
            <a:r>
              <a:rPr dirty="0" sz="1800" spc="-3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и</a:t>
            </a:r>
            <a:r>
              <a:rPr dirty="0" sz="1800" spc="-1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услышать</a:t>
            </a:r>
            <a:r>
              <a:rPr dirty="0" sz="1800" spc="-20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много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800" spc="-10">
                <a:latin typeface="Calibri"/>
                <a:cs typeface="Calibri"/>
              </a:rPr>
              <a:t>интересного.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75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dirty="0" sz="1800">
                <a:latin typeface="Calibri"/>
                <a:cs typeface="Calibri"/>
              </a:rPr>
              <a:t>После</a:t>
            </a:r>
            <a:r>
              <a:rPr dirty="0" sz="1800" spc="-1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каждой</a:t>
            </a:r>
            <a:r>
              <a:rPr dirty="0" sz="1800" spc="-3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экскурсии</a:t>
            </a:r>
            <a:r>
              <a:rPr dirty="0" sz="1800" spc="-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все</a:t>
            </a:r>
            <a:r>
              <a:rPr dirty="0" sz="1800" spc="-10">
                <a:latin typeface="Calibri"/>
                <a:cs typeface="Calibri"/>
              </a:rPr>
              <a:t> желающие </a:t>
            </a:r>
            <a:r>
              <a:rPr dirty="0" sz="1800">
                <a:latin typeface="Calibri"/>
                <a:cs typeface="Calibri"/>
              </a:rPr>
              <a:t>могут</a:t>
            </a:r>
            <a:r>
              <a:rPr dirty="0" sz="1800" spc="-1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задать</a:t>
            </a:r>
            <a:r>
              <a:rPr dirty="0" sz="1800" spc="-2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гидам</a:t>
            </a:r>
            <a:r>
              <a:rPr dirty="0" sz="1800" spc="-10">
                <a:latin typeface="Calibri"/>
                <a:cs typeface="Calibri"/>
              </a:rPr>
              <a:t> вопросы.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7" name="object 7" descr=""/>
          <p:cNvSpPr/>
          <p:nvPr/>
        </p:nvSpPr>
        <p:spPr>
          <a:xfrm>
            <a:off x="8028431" y="6451091"/>
            <a:ext cx="917575" cy="407034"/>
          </a:xfrm>
          <a:custGeom>
            <a:avLst/>
            <a:gdLst/>
            <a:ahLst/>
            <a:cxnLst/>
            <a:rect l="l" t="t" r="r" b="b"/>
            <a:pathLst>
              <a:path w="917575" h="407034">
                <a:moveTo>
                  <a:pt x="917448" y="0"/>
                </a:moveTo>
                <a:lnTo>
                  <a:pt x="0" y="0"/>
                </a:lnTo>
                <a:lnTo>
                  <a:pt x="0" y="406908"/>
                </a:lnTo>
                <a:lnTo>
                  <a:pt x="917448" y="406908"/>
                </a:lnTo>
                <a:lnTo>
                  <a:pt x="917448" y="0"/>
                </a:lnTo>
                <a:close/>
              </a:path>
            </a:pathLst>
          </a:custGeom>
          <a:solidFill>
            <a:srgbClr val="189B82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8" name="object 8" descr=""/>
          <p:cNvGrpSpPr/>
          <p:nvPr/>
        </p:nvGrpSpPr>
        <p:grpSpPr>
          <a:xfrm>
            <a:off x="0" y="1053083"/>
            <a:ext cx="4614545" cy="3312160"/>
            <a:chOff x="0" y="1053083"/>
            <a:chExt cx="4614545" cy="3312160"/>
          </a:xfrm>
        </p:grpSpPr>
        <p:pic>
          <p:nvPicPr>
            <p:cNvPr id="9" name="object 9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053083"/>
              <a:ext cx="2724911" cy="2880360"/>
            </a:xfrm>
            <a:prstGeom prst="rect">
              <a:avLst/>
            </a:prstGeom>
          </p:spPr>
        </p:pic>
        <p:sp>
          <p:nvSpPr>
            <p:cNvPr id="10" name="object 10" descr=""/>
            <p:cNvSpPr/>
            <p:nvPr/>
          </p:nvSpPr>
          <p:spPr>
            <a:xfrm>
              <a:off x="0" y="3717035"/>
              <a:ext cx="170815" cy="234950"/>
            </a:xfrm>
            <a:custGeom>
              <a:avLst/>
              <a:gdLst/>
              <a:ahLst/>
              <a:cxnLst/>
              <a:rect l="l" t="t" r="r" b="b"/>
              <a:pathLst>
                <a:path w="170815" h="234950">
                  <a:moveTo>
                    <a:pt x="170688" y="0"/>
                  </a:moveTo>
                  <a:lnTo>
                    <a:pt x="0" y="0"/>
                  </a:lnTo>
                  <a:lnTo>
                    <a:pt x="0" y="234695"/>
                  </a:lnTo>
                  <a:lnTo>
                    <a:pt x="170688" y="234695"/>
                  </a:lnTo>
                  <a:lnTo>
                    <a:pt x="17068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1" name="object 11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289555" y="2323337"/>
              <a:ext cx="2324608" cy="1854695"/>
            </a:xfrm>
            <a:prstGeom prst="rect">
              <a:avLst/>
            </a:prstGeom>
          </p:spPr>
        </p:pic>
        <p:sp>
          <p:nvSpPr>
            <p:cNvPr id="12" name="object 12" descr=""/>
            <p:cNvSpPr/>
            <p:nvPr/>
          </p:nvSpPr>
          <p:spPr>
            <a:xfrm>
              <a:off x="134112" y="1219199"/>
              <a:ext cx="2997835" cy="3145790"/>
            </a:xfrm>
            <a:custGeom>
              <a:avLst/>
              <a:gdLst/>
              <a:ahLst/>
              <a:cxnLst/>
              <a:rect l="l" t="t" r="r" b="b"/>
              <a:pathLst>
                <a:path w="2997835" h="3145790">
                  <a:moveTo>
                    <a:pt x="188976" y="3036570"/>
                  </a:moveTo>
                  <a:lnTo>
                    <a:pt x="0" y="2927604"/>
                  </a:lnTo>
                  <a:lnTo>
                    <a:pt x="0" y="3145536"/>
                  </a:lnTo>
                  <a:lnTo>
                    <a:pt x="188976" y="3036570"/>
                  </a:lnTo>
                  <a:close/>
                </a:path>
                <a:path w="2997835" h="3145790">
                  <a:moveTo>
                    <a:pt x="2997708" y="109728"/>
                  </a:moveTo>
                  <a:lnTo>
                    <a:pt x="2808732" y="0"/>
                  </a:lnTo>
                  <a:lnTo>
                    <a:pt x="2808732" y="219456"/>
                  </a:lnTo>
                  <a:lnTo>
                    <a:pt x="2997708" y="109728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3" name="object 13" descr=""/>
          <p:cNvSpPr/>
          <p:nvPr/>
        </p:nvSpPr>
        <p:spPr>
          <a:xfrm>
            <a:off x="134112" y="5804915"/>
            <a:ext cx="189230" cy="219710"/>
          </a:xfrm>
          <a:custGeom>
            <a:avLst/>
            <a:gdLst/>
            <a:ahLst/>
            <a:cxnLst/>
            <a:rect l="l" t="t" r="r" b="b"/>
            <a:pathLst>
              <a:path w="189229" h="219710">
                <a:moveTo>
                  <a:pt x="0" y="0"/>
                </a:moveTo>
                <a:lnTo>
                  <a:pt x="0" y="219456"/>
                </a:lnTo>
                <a:lnTo>
                  <a:pt x="188976" y="109728"/>
                </a:lnTo>
                <a:lnTo>
                  <a:pt x="0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10"/>
              </a:lnSpc>
            </a:pPr>
            <a:fld id="{81D60167-4931-47E6-BA6A-407CBD079E47}" type="slidenum">
              <a:rPr dirty="0" spc="-25"/>
              <a:t>38</a:t>
            </a:fld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180212"/>
            <a:ext cx="9138920" cy="6678295"/>
            <a:chOff x="0" y="180212"/>
            <a:chExt cx="9138920" cy="6678295"/>
          </a:xfrm>
        </p:grpSpPr>
        <p:sp>
          <p:nvSpPr>
            <p:cNvPr id="3" name="object 3" descr=""/>
            <p:cNvSpPr/>
            <p:nvPr/>
          </p:nvSpPr>
          <p:spPr>
            <a:xfrm>
              <a:off x="180594" y="189737"/>
              <a:ext cx="8750935" cy="2453640"/>
            </a:xfrm>
            <a:custGeom>
              <a:avLst/>
              <a:gdLst/>
              <a:ahLst/>
              <a:cxnLst/>
              <a:rect l="l" t="t" r="r" b="b"/>
              <a:pathLst>
                <a:path w="8750935" h="2453640">
                  <a:moveTo>
                    <a:pt x="8341867" y="0"/>
                  </a:moveTo>
                  <a:lnTo>
                    <a:pt x="408940" y="0"/>
                  </a:lnTo>
                  <a:lnTo>
                    <a:pt x="361250" y="2751"/>
                  </a:lnTo>
                  <a:lnTo>
                    <a:pt x="315176" y="10802"/>
                  </a:lnTo>
                  <a:lnTo>
                    <a:pt x="271024" y="23845"/>
                  </a:lnTo>
                  <a:lnTo>
                    <a:pt x="229101" y="41573"/>
                  </a:lnTo>
                  <a:lnTo>
                    <a:pt x="189715" y="63678"/>
                  </a:lnTo>
                  <a:lnTo>
                    <a:pt x="153171" y="89853"/>
                  </a:lnTo>
                  <a:lnTo>
                    <a:pt x="119778" y="119792"/>
                  </a:lnTo>
                  <a:lnTo>
                    <a:pt x="89841" y="153187"/>
                  </a:lnTo>
                  <a:lnTo>
                    <a:pt x="63668" y="189732"/>
                  </a:lnTo>
                  <a:lnTo>
                    <a:pt x="41566" y="229118"/>
                  </a:lnTo>
                  <a:lnTo>
                    <a:pt x="23841" y="271039"/>
                  </a:lnTo>
                  <a:lnTo>
                    <a:pt x="10800" y="315188"/>
                  </a:lnTo>
                  <a:lnTo>
                    <a:pt x="2751" y="361257"/>
                  </a:lnTo>
                  <a:lnTo>
                    <a:pt x="0" y="408939"/>
                  </a:lnTo>
                  <a:lnTo>
                    <a:pt x="0" y="2044699"/>
                  </a:lnTo>
                  <a:lnTo>
                    <a:pt x="2751" y="2092382"/>
                  </a:lnTo>
                  <a:lnTo>
                    <a:pt x="10800" y="2138451"/>
                  </a:lnTo>
                  <a:lnTo>
                    <a:pt x="23841" y="2182600"/>
                  </a:lnTo>
                  <a:lnTo>
                    <a:pt x="41566" y="2224521"/>
                  </a:lnTo>
                  <a:lnTo>
                    <a:pt x="63668" y="2263907"/>
                  </a:lnTo>
                  <a:lnTo>
                    <a:pt x="89841" y="2300452"/>
                  </a:lnTo>
                  <a:lnTo>
                    <a:pt x="119778" y="2333847"/>
                  </a:lnTo>
                  <a:lnTo>
                    <a:pt x="153171" y="2363786"/>
                  </a:lnTo>
                  <a:lnTo>
                    <a:pt x="189715" y="2389961"/>
                  </a:lnTo>
                  <a:lnTo>
                    <a:pt x="229101" y="2412066"/>
                  </a:lnTo>
                  <a:lnTo>
                    <a:pt x="271024" y="2429794"/>
                  </a:lnTo>
                  <a:lnTo>
                    <a:pt x="315176" y="2442837"/>
                  </a:lnTo>
                  <a:lnTo>
                    <a:pt x="361250" y="2450888"/>
                  </a:lnTo>
                  <a:lnTo>
                    <a:pt x="408940" y="2453639"/>
                  </a:lnTo>
                  <a:lnTo>
                    <a:pt x="8341867" y="2453639"/>
                  </a:lnTo>
                  <a:lnTo>
                    <a:pt x="8389550" y="2450888"/>
                  </a:lnTo>
                  <a:lnTo>
                    <a:pt x="8435619" y="2442837"/>
                  </a:lnTo>
                  <a:lnTo>
                    <a:pt x="8479768" y="2429794"/>
                  </a:lnTo>
                  <a:lnTo>
                    <a:pt x="8521689" y="2412066"/>
                  </a:lnTo>
                  <a:lnTo>
                    <a:pt x="8561075" y="2389961"/>
                  </a:lnTo>
                  <a:lnTo>
                    <a:pt x="8597620" y="2363786"/>
                  </a:lnTo>
                  <a:lnTo>
                    <a:pt x="8631015" y="2333847"/>
                  </a:lnTo>
                  <a:lnTo>
                    <a:pt x="8660954" y="2300452"/>
                  </a:lnTo>
                  <a:lnTo>
                    <a:pt x="8687129" y="2263907"/>
                  </a:lnTo>
                  <a:lnTo>
                    <a:pt x="8709234" y="2224521"/>
                  </a:lnTo>
                  <a:lnTo>
                    <a:pt x="8726962" y="2182600"/>
                  </a:lnTo>
                  <a:lnTo>
                    <a:pt x="8740005" y="2138451"/>
                  </a:lnTo>
                  <a:lnTo>
                    <a:pt x="8748056" y="2092382"/>
                  </a:lnTo>
                  <a:lnTo>
                    <a:pt x="8750808" y="2044699"/>
                  </a:lnTo>
                  <a:lnTo>
                    <a:pt x="8750808" y="408939"/>
                  </a:lnTo>
                  <a:lnTo>
                    <a:pt x="8748056" y="361257"/>
                  </a:lnTo>
                  <a:lnTo>
                    <a:pt x="8740005" y="315188"/>
                  </a:lnTo>
                  <a:lnTo>
                    <a:pt x="8726962" y="271039"/>
                  </a:lnTo>
                  <a:lnTo>
                    <a:pt x="8709234" y="229118"/>
                  </a:lnTo>
                  <a:lnTo>
                    <a:pt x="8687129" y="189732"/>
                  </a:lnTo>
                  <a:lnTo>
                    <a:pt x="8660954" y="153187"/>
                  </a:lnTo>
                  <a:lnTo>
                    <a:pt x="8631015" y="119792"/>
                  </a:lnTo>
                  <a:lnTo>
                    <a:pt x="8597620" y="89853"/>
                  </a:lnTo>
                  <a:lnTo>
                    <a:pt x="8561075" y="63678"/>
                  </a:lnTo>
                  <a:lnTo>
                    <a:pt x="8521689" y="41573"/>
                  </a:lnTo>
                  <a:lnTo>
                    <a:pt x="8479768" y="23845"/>
                  </a:lnTo>
                  <a:lnTo>
                    <a:pt x="8435619" y="10802"/>
                  </a:lnTo>
                  <a:lnTo>
                    <a:pt x="8389550" y="2751"/>
                  </a:lnTo>
                  <a:lnTo>
                    <a:pt x="8341867" y="0"/>
                  </a:lnTo>
                  <a:close/>
                </a:path>
              </a:pathLst>
            </a:custGeom>
            <a:solidFill>
              <a:srgbClr val="FAE4D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 descr=""/>
            <p:cNvSpPr/>
            <p:nvPr/>
          </p:nvSpPr>
          <p:spPr>
            <a:xfrm>
              <a:off x="180594" y="189737"/>
              <a:ext cx="8750935" cy="2453640"/>
            </a:xfrm>
            <a:custGeom>
              <a:avLst/>
              <a:gdLst/>
              <a:ahLst/>
              <a:cxnLst/>
              <a:rect l="l" t="t" r="r" b="b"/>
              <a:pathLst>
                <a:path w="8750935" h="2453640">
                  <a:moveTo>
                    <a:pt x="0" y="408939"/>
                  </a:moveTo>
                  <a:lnTo>
                    <a:pt x="2751" y="361257"/>
                  </a:lnTo>
                  <a:lnTo>
                    <a:pt x="10800" y="315188"/>
                  </a:lnTo>
                  <a:lnTo>
                    <a:pt x="23841" y="271039"/>
                  </a:lnTo>
                  <a:lnTo>
                    <a:pt x="41566" y="229118"/>
                  </a:lnTo>
                  <a:lnTo>
                    <a:pt x="63668" y="189732"/>
                  </a:lnTo>
                  <a:lnTo>
                    <a:pt x="89841" y="153187"/>
                  </a:lnTo>
                  <a:lnTo>
                    <a:pt x="119778" y="119792"/>
                  </a:lnTo>
                  <a:lnTo>
                    <a:pt x="153171" y="89853"/>
                  </a:lnTo>
                  <a:lnTo>
                    <a:pt x="189715" y="63678"/>
                  </a:lnTo>
                  <a:lnTo>
                    <a:pt x="229101" y="41573"/>
                  </a:lnTo>
                  <a:lnTo>
                    <a:pt x="271024" y="23845"/>
                  </a:lnTo>
                  <a:lnTo>
                    <a:pt x="315176" y="10802"/>
                  </a:lnTo>
                  <a:lnTo>
                    <a:pt x="361250" y="2751"/>
                  </a:lnTo>
                  <a:lnTo>
                    <a:pt x="408940" y="0"/>
                  </a:lnTo>
                  <a:lnTo>
                    <a:pt x="8341867" y="0"/>
                  </a:lnTo>
                  <a:lnTo>
                    <a:pt x="8389550" y="2751"/>
                  </a:lnTo>
                  <a:lnTo>
                    <a:pt x="8435619" y="10802"/>
                  </a:lnTo>
                  <a:lnTo>
                    <a:pt x="8479768" y="23845"/>
                  </a:lnTo>
                  <a:lnTo>
                    <a:pt x="8521689" y="41573"/>
                  </a:lnTo>
                  <a:lnTo>
                    <a:pt x="8561075" y="63678"/>
                  </a:lnTo>
                  <a:lnTo>
                    <a:pt x="8597620" y="89853"/>
                  </a:lnTo>
                  <a:lnTo>
                    <a:pt x="8631015" y="119792"/>
                  </a:lnTo>
                  <a:lnTo>
                    <a:pt x="8660954" y="153187"/>
                  </a:lnTo>
                  <a:lnTo>
                    <a:pt x="8687129" y="189732"/>
                  </a:lnTo>
                  <a:lnTo>
                    <a:pt x="8709234" y="229118"/>
                  </a:lnTo>
                  <a:lnTo>
                    <a:pt x="8726962" y="271039"/>
                  </a:lnTo>
                  <a:lnTo>
                    <a:pt x="8740005" y="315188"/>
                  </a:lnTo>
                  <a:lnTo>
                    <a:pt x="8748056" y="361257"/>
                  </a:lnTo>
                  <a:lnTo>
                    <a:pt x="8750808" y="408939"/>
                  </a:lnTo>
                  <a:lnTo>
                    <a:pt x="8750808" y="2044699"/>
                  </a:lnTo>
                  <a:lnTo>
                    <a:pt x="8748056" y="2092382"/>
                  </a:lnTo>
                  <a:lnTo>
                    <a:pt x="8740005" y="2138451"/>
                  </a:lnTo>
                  <a:lnTo>
                    <a:pt x="8726962" y="2182600"/>
                  </a:lnTo>
                  <a:lnTo>
                    <a:pt x="8709234" y="2224521"/>
                  </a:lnTo>
                  <a:lnTo>
                    <a:pt x="8687129" y="2263907"/>
                  </a:lnTo>
                  <a:lnTo>
                    <a:pt x="8660954" y="2300452"/>
                  </a:lnTo>
                  <a:lnTo>
                    <a:pt x="8631015" y="2333847"/>
                  </a:lnTo>
                  <a:lnTo>
                    <a:pt x="8597620" y="2363786"/>
                  </a:lnTo>
                  <a:lnTo>
                    <a:pt x="8561075" y="2389961"/>
                  </a:lnTo>
                  <a:lnTo>
                    <a:pt x="8521689" y="2412066"/>
                  </a:lnTo>
                  <a:lnTo>
                    <a:pt x="8479768" y="2429794"/>
                  </a:lnTo>
                  <a:lnTo>
                    <a:pt x="8435619" y="2442837"/>
                  </a:lnTo>
                  <a:lnTo>
                    <a:pt x="8389550" y="2450888"/>
                  </a:lnTo>
                  <a:lnTo>
                    <a:pt x="8341867" y="2453639"/>
                  </a:lnTo>
                  <a:lnTo>
                    <a:pt x="408940" y="2453639"/>
                  </a:lnTo>
                  <a:lnTo>
                    <a:pt x="361250" y="2450888"/>
                  </a:lnTo>
                  <a:lnTo>
                    <a:pt x="315176" y="2442837"/>
                  </a:lnTo>
                  <a:lnTo>
                    <a:pt x="271024" y="2429794"/>
                  </a:lnTo>
                  <a:lnTo>
                    <a:pt x="229101" y="2412066"/>
                  </a:lnTo>
                  <a:lnTo>
                    <a:pt x="189715" y="2389961"/>
                  </a:lnTo>
                  <a:lnTo>
                    <a:pt x="153171" y="2363786"/>
                  </a:lnTo>
                  <a:lnTo>
                    <a:pt x="119778" y="2333847"/>
                  </a:lnTo>
                  <a:lnTo>
                    <a:pt x="89841" y="2300452"/>
                  </a:lnTo>
                  <a:lnTo>
                    <a:pt x="63668" y="2263907"/>
                  </a:lnTo>
                  <a:lnTo>
                    <a:pt x="41566" y="2224521"/>
                  </a:lnTo>
                  <a:lnTo>
                    <a:pt x="23841" y="2182600"/>
                  </a:lnTo>
                  <a:lnTo>
                    <a:pt x="10800" y="2138451"/>
                  </a:lnTo>
                  <a:lnTo>
                    <a:pt x="2751" y="2092382"/>
                  </a:lnTo>
                  <a:lnTo>
                    <a:pt x="0" y="2044699"/>
                  </a:lnTo>
                  <a:lnTo>
                    <a:pt x="0" y="408939"/>
                  </a:lnTo>
                  <a:close/>
                </a:path>
              </a:pathLst>
            </a:custGeom>
            <a:ln w="19049">
              <a:solidFill>
                <a:srgbClr val="C00000"/>
              </a:solidFill>
              <a:prstDash val="sysDash"/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5" name="object 5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2546604"/>
              <a:ext cx="3223259" cy="4311392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97863" y="2529838"/>
              <a:ext cx="3230880" cy="4328158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223260" y="2545080"/>
              <a:ext cx="3774947" cy="4312919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661404" y="2572512"/>
              <a:ext cx="2477261" cy="4283202"/>
            </a:xfrm>
            <a:prstGeom prst="rect">
              <a:avLst/>
            </a:prstGeom>
          </p:spPr>
        </p:pic>
        <p:sp>
          <p:nvSpPr>
            <p:cNvPr id="9" name="object 9" descr=""/>
            <p:cNvSpPr/>
            <p:nvPr/>
          </p:nvSpPr>
          <p:spPr>
            <a:xfrm>
              <a:off x="8048243" y="6452615"/>
              <a:ext cx="916305" cy="405765"/>
            </a:xfrm>
            <a:custGeom>
              <a:avLst/>
              <a:gdLst/>
              <a:ahLst/>
              <a:cxnLst/>
              <a:rect l="l" t="t" r="r" b="b"/>
              <a:pathLst>
                <a:path w="916304" h="405765">
                  <a:moveTo>
                    <a:pt x="915924" y="0"/>
                  </a:moveTo>
                  <a:lnTo>
                    <a:pt x="0" y="0"/>
                  </a:lnTo>
                  <a:lnTo>
                    <a:pt x="0" y="405382"/>
                  </a:lnTo>
                  <a:lnTo>
                    <a:pt x="915924" y="405382"/>
                  </a:lnTo>
                  <a:lnTo>
                    <a:pt x="915924" y="0"/>
                  </a:lnTo>
                  <a:close/>
                </a:path>
              </a:pathLst>
            </a:custGeom>
            <a:solidFill>
              <a:srgbClr val="189B82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0" name="object 10" descr=""/>
          <p:cNvSpPr txBox="1"/>
          <p:nvPr/>
        </p:nvSpPr>
        <p:spPr>
          <a:xfrm>
            <a:off x="366471" y="239395"/>
            <a:ext cx="8237855" cy="22205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latin typeface="Calibri"/>
                <a:cs typeface="Calibri"/>
              </a:rPr>
              <a:t>Потребность</a:t>
            </a:r>
            <a:r>
              <a:rPr dirty="0" sz="1800" spc="-1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в</a:t>
            </a:r>
            <a:r>
              <a:rPr dirty="0" sz="1800" spc="-3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услугах,</a:t>
            </a:r>
            <a:r>
              <a:rPr dirty="0" sz="1800" spc="-4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оказываемых</a:t>
            </a:r>
            <a:r>
              <a:rPr dirty="0" sz="1800" spc="-3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социальными</a:t>
            </a:r>
            <a:r>
              <a:rPr dirty="0" sz="1800" spc="-1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работниками</a:t>
            </a:r>
            <a:r>
              <a:rPr dirty="0" sz="1800" spc="-2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в</a:t>
            </a:r>
            <a:r>
              <a:rPr dirty="0" sz="1800" spc="-3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Москве,</a:t>
            </a:r>
            <a:r>
              <a:rPr dirty="0" sz="1800" spc="-5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заметно </a:t>
            </a:r>
            <a:r>
              <a:rPr dirty="0" sz="1800">
                <a:latin typeface="Calibri"/>
                <a:cs typeface="Calibri"/>
              </a:rPr>
              <a:t>выросла</a:t>
            </a:r>
            <a:r>
              <a:rPr dirty="0" sz="1800" spc="-4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на</a:t>
            </a:r>
            <a:r>
              <a:rPr dirty="0" sz="1800" spc="-2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фоне</a:t>
            </a:r>
            <a:r>
              <a:rPr dirty="0" sz="1800" spc="-1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распространения</a:t>
            </a:r>
            <a:r>
              <a:rPr dirty="0" sz="1800" spc="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новой</a:t>
            </a:r>
            <a:r>
              <a:rPr dirty="0" sz="1800" spc="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коронавирусной инфекции.</a:t>
            </a:r>
            <a:r>
              <a:rPr dirty="0" sz="1800" spc="-1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С</a:t>
            </a:r>
            <a:r>
              <a:rPr dirty="0" sz="1800" spc="-25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введением </a:t>
            </a:r>
            <a:r>
              <a:rPr dirty="0" sz="1800">
                <a:latin typeface="Calibri"/>
                <a:cs typeface="Calibri"/>
              </a:rPr>
              <a:t>всеобщей</a:t>
            </a:r>
            <a:r>
              <a:rPr dirty="0" sz="1800" spc="-35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самоизоляции</a:t>
            </a:r>
            <a:r>
              <a:rPr dirty="0" sz="1800" spc="-4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увеличилось</a:t>
            </a:r>
            <a:r>
              <a:rPr dirty="0" sz="1800" spc="-5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число</a:t>
            </a:r>
            <a:r>
              <a:rPr dirty="0" sz="1800" spc="-4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жителей,</a:t>
            </a:r>
            <a:r>
              <a:rPr dirty="0" sz="1800" spc="-6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которые</a:t>
            </a:r>
            <a:r>
              <a:rPr dirty="0" sz="1800" spc="-4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воспользовались</a:t>
            </a:r>
            <a:r>
              <a:rPr dirty="0" sz="1800" spc="-30">
                <a:latin typeface="Calibri"/>
                <a:cs typeface="Calibri"/>
              </a:rPr>
              <a:t> </a:t>
            </a:r>
            <a:r>
              <a:rPr dirty="0" sz="1800" spc="-25">
                <a:latin typeface="Calibri"/>
                <a:cs typeface="Calibri"/>
              </a:rPr>
              <a:t>их </a:t>
            </a:r>
            <a:r>
              <a:rPr dirty="0" sz="1800">
                <a:latin typeface="Calibri"/>
                <a:cs typeface="Calibri"/>
              </a:rPr>
              <a:t>услугами,</a:t>
            </a:r>
            <a:r>
              <a:rPr dirty="0" sz="1800" spc="-5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чтобы</a:t>
            </a:r>
            <a:r>
              <a:rPr dirty="0" sz="1800" spc="-2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оставаться</a:t>
            </a:r>
            <a:r>
              <a:rPr dirty="0" sz="1800" spc="-20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дома.</a:t>
            </a:r>
            <a:endParaRPr sz="1800">
              <a:latin typeface="Calibri"/>
              <a:cs typeface="Calibri"/>
            </a:endParaRPr>
          </a:p>
          <a:p>
            <a:pPr marL="12700" marR="12065">
              <a:lnSpc>
                <a:spcPct val="100000"/>
              </a:lnSpc>
            </a:pPr>
            <a:r>
              <a:rPr dirty="0" sz="1800" b="1">
                <a:latin typeface="Calibri"/>
                <a:cs typeface="Calibri"/>
              </a:rPr>
              <a:t>За</a:t>
            </a:r>
            <a:r>
              <a:rPr dirty="0" sz="1800" spc="-20" b="1">
                <a:latin typeface="Calibri"/>
                <a:cs typeface="Calibri"/>
              </a:rPr>
              <a:t> </a:t>
            </a:r>
            <a:r>
              <a:rPr dirty="0" sz="1800" b="1">
                <a:latin typeface="Calibri"/>
                <a:cs typeface="Calibri"/>
              </a:rPr>
              <a:t>период</a:t>
            </a:r>
            <a:r>
              <a:rPr dirty="0" sz="1800" spc="-50" b="1">
                <a:latin typeface="Calibri"/>
                <a:cs typeface="Calibri"/>
              </a:rPr>
              <a:t> </a:t>
            </a:r>
            <a:r>
              <a:rPr dirty="0" sz="1800" b="1">
                <a:latin typeface="Calibri"/>
                <a:cs typeface="Calibri"/>
              </a:rPr>
              <a:t>с</a:t>
            </a:r>
            <a:r>
              <a:rPr dirty="0" sz="1800" spc="-20" b="1">
                <a:latin typeface="Calibri"/>
                <a:cs typeface="Calibri"/>
              </a:rPr>
              <a:t> </a:t>
            </a:r>
            <a:r>
              <a:rPr dirty="0" sz="1800" b="1">
                <a:latin typeface="Calibri"/>
                <a:cs typeface="Calibri"/>
              </a:rPr>
              <a:t>начала</a:t>
            </a:r>
            <a:r>
              <a:rPr dirty="0" sz="1800" spc="-15" b="1">
                <a:latin typeface="Calibri"/>
                <a:cs typeface="Calibri"/>
              </a:rPr>
              <a:t> </a:t>
            </a:r>
            <a:r>
              <a:rPr dirty="0" sz="1800" b="1">
                <a:latin typeface="Calibri"/>
                <a:cs typeface="Calibri"/>
              </a:rPr>
              <a:t>пандемии</a:t>
            </a:r>
            <a:r>
              <a:rPr dirty="0" sz="1800" spc="-30" b="1">
                <a:latin typeface="Calibri"/>
                <a:cs typeface="Calibri"/>
              </a:rPr>
              <a:t> </a:t>
            </a:r>
            <a:r>
              <a:rPr dirty="0" sz="1800" spc="-10" b="1">
                <a:latin typeface="Calibri"/>
                <a:cs typeface="Calibri"/>
              </a:rPr>
              <a:t>сотрудниками</a:t>
            </a:r>
            <a:r>
              <a:rPr dirty="0" sz="1800" spc="-20" b="1">
                <a:latin typeface="Calibri"/>
                <a:cs typeface="Calibri"/>
              </a:rPr>
              <a:t> </a:t>
            </a:r>
            <a:r>
              <a:rPr dirty="0" sz="1800" b="1">
                <a:latin typeface="Calibri"/>
                <a:cs typeface="Calibri"/>
              </a:rPr>
              <a:t>филиала</a:t>
            </a:r>
            <a:r>
              <a:rPr dirty="0" sz="1800" spc="-35" b="1">
                <a:latin typeface="Calibri"/>
                <a:cs typeface="Calibri"/>
              </a:rPr>
              <a:t> </a:t>
            </a:r>
            <a:r>
              <a:rPr dirty="0" sz="1800" b="1">
                <a:latin typeface="Calibri"/>
                <a:cs typeface="Calibri"/>
              </a:rPr>
              <a:t>«Восточный»</a:t>
            </a:r>
            <a:r>
              <a:rPr dirty="0" sz="1800" spc="-25" b="1">
                <a:latin typeface="Calibri"/>
                <a:cs typeface="Calibri"/>
              </a:rPr>
              <a:t> </a:t>
            </a:r>
            <a:r>
              <a:rPr dirty="0" sz="1800" b="1">
                <a:latin typeface="Calibri"/>
                <a:cs typeface="Calibri"/>
              </a:rPr>
              <a:t>было</a:t>
            </a:r>
            <a:r>
              <a:rPr dirty="0" sz="1800" spc="20" b="1">
                <a:latin typeface="Calibri"/>
                <a:cs typeface="Calibri"/>
              </a:rPr>
              <a:t> </a:t>
            </a:r>
            <a:r>
              <a:rPr dirty="0" sz="1800" spc="-10" b="1">
                <a:latin typeface="Calibri"/>
                <a:cs typeface="Calibri"/>
              </a:rPr>
              <a:t>оказано </a:t>
            </a:r>
            <a:r>
              <a:rPr dirty="0" sz="1800" b="1">
                <a:latin typeface="Calibri"/>
                <a:cs typeface="Calibri"/>
              </a:rPr>
              <a:t>48</a:t>
            </a:r>
            <a:r>
              <a:rPr dirty="0" sz="1800" spc="-15" b="1">
                <a:latin typeface="Calibri"/>
                <a:cs typeface="Calibri"/>
              </a:rPr>
              <a:t> </a:t>
            </a:r>
            <a:r>
              <a:rPr dirty="0" sz="1800" b="1">
                <a:latin typeface="Calibri"/>
                <a:cs typeface="Calibri"/>
              </a:rPr>
              <a:t>срочных</a:t>
            </a:r>
            <a:r>
              <a:rPr dirty="0" sz="1800" spc="-25" b="1">
                <a:latin typeface="Calibri"/>
                <a:cs typeface="Calibri"/>
              </a:rPr>
              <a:t> </a:t>
            </a:r>
            <a:r>
              <a:rPr dirty="0" sz="1800" b="1">
                <a:latin typeface="Calibri"/>
                <a:cs typeface="Calibri"/>
              </a:rPr>
              <a:t>социальных</a:t>
            </a:r>
            <a:r>
              <a:rPr dirty="0" sz="1800" spc="-20" b="1">
                <a:latin typeface="Calibri"/>
                <a:cs typeface="Calibri"/>
              </a:rPr>
              <a:t> </a:t>
            </a:r>
            <a:r>
              <a:rPr dirty="0" sz="1800" b="1">
                <a:latin typeface="Calibri"/>
                <a:cs typeface="Calibri"/>
              </a:rPr>
              <a:t>услуг</a:t>
            </a:r>
            <a:r>
              <a:rPr dirty="0" sz="1800">
                <a:latin typeface="Calibri"/>
                <a:cs typeface="Calibri"/>
              </a:rPr>
              <a:t>,</a:t>
            </a:r>
            <a:r>
              <a:rPr dirty="0" sz="1800" spc="-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поступивших</a:t>
            </a:r>
            <a:r>
              <a:rPr dirty="0" sz="1800" spc="-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через</a:t>
            </a:r>
            <a:r>
              <a:rPr dirty="0" sz="1800" spc="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обращения граждан</a:t>
            </a:r>
            <a:r>
              <a:rPr dirty="0" sz="1800" spc="-1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в</a:t>
            </a:r>
            <a:r>
              <a:rPr dirty="0" sz="1800" spc="-15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контакт </a:t>
            </a:r>
            <a:r>
              <a:rPr dirty="0" sz="1800">
                <a:latin typeface="Calibri"/>
                <a:cs typeface="Calibri"/>
              </a:rPr>
              <a:t>центр</a:t>
            </a:r>
            <a:r>
              <a:rPr dirty="0" sz="1800" spc="-2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«Социальная</a:t>
            </a:r>
            <a:r>
              <a:rPr dirty="0" sz="1800" spc="-3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защита».</a:t>
            </a:r>
            <a:r>
              <a:rPr dirty="0" sz="1800" spc="-2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Социальные</a:t>
            </a:r>
            <a:r>
              <a:rPr dirty="0" sz="1800" spc="-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работники</a:t>
            </a:r>
            <a:r>
              <a:rPr dirty="0" sz="1800" spc="-2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занимаются</a:t>
            </a:r>
            <a:r>
              <a:rPr dirty="0" sz="1800" spc="-1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покупкой</a:t>
            </a:r>
            <a:r>
              <a:rPr dirty="0" sz="1800" spc="-35">
                <a:latin typeface="Calibri"/>
                <a:cs typeface="Calibri"/>
              </a:rPr>
              <a:t> </a:t>
            </a:r>
            <a:r>
              <a:rPr dirty="0" sz="1800" spc="-50">
                <a:latin typeface="Calibri"/>
                <a:cs typeface="Calibri"/>
              </a:rPr>
              <a:t>и </a:t>
            </a:r>
            <a:r>
              <a:rPr dirty="0" sz="1800">
                <a:latin typeface="Calibri"/>
                <a:cs typeface="Calibri"/>
              </a:rPr>
              <a:t>доставкой</a:t>
            </a:r>
            <a:r>
              <a:rPr dirty="0" sz="1800" spc="-6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гражданам</a:t>
            </a:r>
            <a:r>
              <a:rPr dirty="0" sz="1800" spc="-5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продуктов</a:t>
            </a:r>
            <a:r>
              <a:rPr dirty="0" sz="1800" spc="-5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и</a:t>
            </a:r>
            <a:r>
              <a:rPr dirty="0" sz="1800" spc="-45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лекарств.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1" name="object 11" descr=""/>
          <p:cNvSpPr txBox="1"/>
          <p:nvPr/>
        </p:nvSpPr>
        <p:spPr>
          <a:xfrm>
            <a:off x="8422513" y="6529679"/>
            <a:ext cx="205104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10"/>
              </a:lnSpc>
            </a:pPr>
            <a:fld id="{81D60167-4931-47E6-BA6A-407CBD079E47}" type="slidenum"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2</a:t>
            </a:fld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3491" cy="3860292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88407" y="3645406"/>
              <a:ext cx="4355592" cy="3212591"/>
            </a:xfrm>
            <a:prstGeom prst="rect">
              <a:avLst/>
            </a:prstGeom>
          </p:spPr>
        </p:pic>
        <p:sp>
          <p:nvSpPr>
            <p:cNvPr id="5" name="object 5" descr=""/>
            <p:cNvSpPr/>
            <p:nvPr/>
          </p:nvSpPr>
          <p:spPr>
            <a:xfrm>
              <a:off x="8028431" y="6451091"/>
              <a:ext cx="917575" cy="407034"/>
            </a:xfrm>
            <a:custGeom>
              <a:avLst/>
              <a:gdLst/>
              <a:ahLst/>
              <a:cxnLst/>
              <a:rect l="l" t="t" r="r" b="b"/>
              <a:pathLst>
                <a:path w="917575" h="407034">
                  <a:moveTo>
                    <a:pt x="917448" y="0"/>
                  </a:moveTo>
                  <a:lnTo>
                    <a:pt x="0" y="0"/>
                  </a:lnTo>
                  <a:lnTo>
                    <a:pt x="0" y="406908"/>
                  </a:lnTo>
                  <a:lnTo>
                    <a:pt x="917448" y="406908"/>
                  </a:lnTo>
                  <a:lnTo>
                    <a:pt x="917448" y="0"/>
                  </a:lnTo>
                  <a:close/>
                </a:path>
              </a:pathLst>
            </a:custGeom>
            <a:solidFill>
              <a:srgbClr val="189B82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6" name="object 6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3645407"/>
              <a:ext cx="5291327" cy="3212591"/>
            </a:xfrm>
            <a:prstGeom prst="rect">
              <a:avLst/>
            </a:prstGeom>
          </p:spPr>
        </p:pic>
      </p:grpSp>
      <p:sp>
        <p:nvSpPr>
          <p:cNvPr id="7" name="object 7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10"/>
              </a:lnSpc>
            </a:pPr>
            <a:fld id="{81D60167-4931-47E6-BA6A-407CBD079E47}" type="slidenum">
              <a:rPr dirty="0" spc="-25"/>
              <a:t>38</a:t>
            </a:fld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2734181"/>
              <a:ext cx="5615050" cy="4123816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572000" y="2776726"/>
              <a:ext cx="4572000" cy="4081270"/>
            </a:xfrm>
            <a:prstGeom prst="rect">
              <a:avLst/>
            </a:prstGeom>
          </p:spPr>
        </p:pic>
        <p:sp>
          <p:nvSpPr>
            <p:cNvPr id="5" name="object 5" descr=""/>
            <p:cNvSpPr/>
            <p:nvPr/>
          </p:nvSpPr>
          <p:spPr>
            <a:xfrm>
              <a:off x="8028431" y="6451091"/>
              <a:ext cx="917575" cy="407034"/>
            </a:xfrm>
            <a:custGeom>
              <a:avLst/>
              <a:gdLst/>
              <a:ahLst/>
              <a:cxnLst/>
              <a:rect l="l" t="t" r="r" b="b"/>
              <a:pathLst>
                <a:path w="917575" h="407034">
                  <a:moveTo>
                    <a:pt x="917448" y="0"/>
                  </a:moveTo>
                  <a:lnTo>
                    <a:pt x="0" y="0"/>
                  </a:lnTo>
                  <a:lnTo>
                    <a:pt x="0" y="406908"/>
                  </a:lnTo>
                  <a:lnTo>
                    <a:pt x="917448" y="406908"/>
                  </a:lnTo>
                  <a:lnTo>
                    <a:pt x="917448" y="0"/>
                  </a:lnTo>
                  <a:close/>
                </a:path>
              </a:pathLst>
            </a:custGeom>
            <a:solidFill>
              <a:srgbClr val="189B82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6" name="object 6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9143999" cy="2852928"/>
            </a:xfrm>
            <a:prstGeom prst="rect">
              <a:avLst/>
            </a:prstGeom>
          </p:spPr>
        </p:pic>
      </p:grpSp>
      <p:sp>
        <p:nvSpPr>
          <p:cNvPr id="7" name="object 7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10"/>
              </a:lnSpc>
            </a:pPr>
            <a:fld id="{81D60167-4931-47E6-BA6A-407CBD079E47}" type="slidenum">
              <a:rPr dirty="0" spc="-25"/>
              <a:t>38</a:t>
            </a:fld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3453384" y="1019555"/>
            <a:ext cx="5690870" cy="5838825"/>
            <a:chOff x="3453384" y="1019555"/>
            <a:chExt cx="5690870" cy="5838825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456432" y="4792978"/>
              <a:ext cx="2718816" cy="2065018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871972" y="4792978"/>
              <a:ext cx="3272028" cy="2065018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453384" y="1019555"/>
              <a:ext cx="5690616" cy="3773424"/>
            </a:xfrm>
            <a:prstGeom prst="rect">
              <a:avLst/>
            </a:prstGeom>
          </p:spPr>
        </p:pic>
      </p:grpSp>
      <p:sp>
        <p:nvSpPr>
          <p:cNvPr id="6" name="object 6" descr=""/>
          <p:cNvSpPr txBox="1"/>
          <p:nvPr/>
        </p:nvSpPr>
        <p:spPr>
          <a:xfrm>
            <a:off x="338124" y="2018792"/>
            <a:ext cx="2809875" cy="44678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283210">
              <a:lnSpc>
                <a:spcPct val="100000"/>
              </a:lnSpc>
              <a:spcBef>
                <a:spcPts val="95"/>
              </a:spcBef>
            </a:pPr>
            <a:r>
              <a:rPr dirty="0" sz="1600">
                <a:latin typeface="Calibri"/>
                <a:cs typeface="Calibri"/>
              </a:rPr>
              <a:t>Найти</a:t>
            </a:r>
            <a:r>
              <a:rPr dirty="0" sz="1600" spc="-55">
                <a:latin typeface="Calibri"/>
                <a:cs typeface="Calibri"/>
              </a:rPr>
              <a:t> </a:t>
            </a:r>
            <a:r>
              <a:rPr dirty="0" sz="1600" spc="-10">
                <a:latin typeface="Calibri"/>
                <a:cs typeface="Calibri"/>
              </a:rPr>
              <a:t>единомышленников</a:t>
            </a:r>
            <a:r>
              <a:rPr dirty="0" sz="1600" spc="-45">
                <a:latin typeface="Calibri"/>
                <a:cs typeface="Calibri"/>
              </a:rPr>
              <a:t> </a:t>
            </a:r>
            <a:r>
              <a:rPr dirty="0" sz="1600" spc="-50">
                <a:latin typeface="Calibri"/>
                <a:cs typeface="Calibri"/>
              </a:rPr>
              <a:t>и </a:t>
            </a:r>
            <a:r>
              <a:rPr dirty="0" sz="1600">
                <a:latin typeface="Calibri"/>
                <a:cs typeface="Calibri"/>
              </a:rPr>
              <a:t>новых</a:t>
            </a:r>
            <a:r>
              <a:rPr dirty="0" sz="1600" spc="-75">
                <a:latin typeface="Calibri"/>
                <a:cs typeface="Calibri"/>
              </a:rPr>
              <a:t> </a:t>
            </a:r>
            <a:r>
              <a:rPr dirty="0" sz="1600">
                <a:latin typeface="Calibri"/>
                <a:cs typeface="Calibri"/>
              </a:rPr>
              <a:t>друзей</a:t>
            </a:r>
            <a:r>
              <a:rPr dirty="0" sz="1600" spc="-55">
                <a:latin typeface="Calibri"/>
                <a:cs typeface="Calibri"/>
              </a:rPr>
              <a:t> </a:t>
            </a:r>
            <a:r>
              <a:rPr dirty="0" sz="1600">
                <a:latin typeface="Calibri"/>
                <a:cs typeface="Calibri"/>
              </a:rPr>
              <a:t>можно</a:t>
            </a:r>
            <a:r>
              <a:rPr dirty="0" sz="1600" spc="-45">
                <a:latin typeface="Calibri"/>
                <a:cs typeface="Calibri"/>
              </a:rPr>
              <a:t> </a:t>
            </a:r>
            <a:r>
              <a:rPr dirty="0" sz="1600" spc="-25">
                <a:latin typeface="Calibri"/>
                <a:cs typeface="Calibri"/>
              </a:rPr>
              <a:t>на</a:t>
            </a:r>
            <a:endParaRPr sz="16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dirty="0" sz="1600" spc="-10">
                <a:latin typeface="Calibri"/>
                <a:cs typeface="Calibri"/>
              </a:rPr>
              <a:t>заседаниях,</a:t>
            </a:r>
            <a:r>
              <a:rPr dirty="0" sz="1600" spc="-40">
                <a:latin typeface="Calibri"/>
                <a:cs typeface="Calibri"/>
              </a:rPr>
              <a:t> </a:t>
            </a:r>
            <a:r>
              <a:rPr dirty="0" sz="1600" spc="-10">
                <a:latin typeface="Calibri"/>
                <a:cs typeface="Calibri"/>
              </a:rPr>
              <a:t>которые</a:t>
            </a:r>
            <a:r>
              <a:rPr dirty="0" sz="1600" spc="-20">
                <a:latin typeface="Calibri"/>
                <a:cs typeface="Calibri"/>
              </a:rPr>
              <a:t> </a:t>
            </a:r>
            <a:r>
              <a:rPr dirty="0" sz="1600" spc="-10">
                <a:latin typeface="Calibri"/>
                <a:cs typeface="Calibri"/>
              </a:rPr>
              <a:t>проводят </a:t>
            </a:r>
            <a:r>
              <a:rPr dirty="0" sz="1600">
                <a:latin typeface="Calibri"/>
                <a:cs typeface="Calibri"/>
              </a:rPr>
              <a:t>активисты</a:t>
            </a:r>
            <a:r>
              <a:rPr dirty="0" sz="1600" spc="-80">
                <a:latin typeface="Calibri"/>
                <a:cs typeface="Calibri"/>
              </a:rPr>
              <a:t> </a:t>
            </a:r>
            <a:r>
              <a:rPr dirty="0" sz="1600" spc="-10">
                <a:latin typeface="Calibri"/>
                <a:cs typeface="Calibri"/>
              </a:rPr>
              <a:t>самоорганизованных клубов.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5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700" spc="-10" b="1">
                <a:latin typeface="Calibri"/>
                <a:cs typeface="Calibri"/>
              </a:rPr>
              <a:t>Клубы</a:t>
            </a:r>
            <a:endParaRPr sz="17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700" b="1">
                <a:latin typeface="Calibri"/>
                <a:cs typeface="Calibri"/>
              </a:rPr>
              <a:t>филиала</a:t>
            </a:r>
            <a:r>
              <a:rPr dirty="0" sz="1700" spc="-25" b="1">
                <a:latin typeface="Calibri"/>
                <a:cs typeface="Calibri"/>
              </a:rPr>
              <a:t> </a:t>
            </a:r>
            <a:r>
              <a:rPr dirty="0" sz="1700" spc="-10" b="1">
                <a:latin typeface="Calibri"/>
                <a:cs typeface="Calibri"/>
              </a:rPr>
              <a:t>«Восточный»:</a:t>
            </a:r>
            <a:endParaRPr sz="17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2200">
              <a:latin typeface="Calibri"/>
              <a:cs typeface="Calibri"/>
            </a:endParaRPr>
          </a:p>
          <a:p>
            <a:pPr marL="299085" indent="-287020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dirty="0" sz="1700" spc="-10">
                <a:latin typeface="Calibri"/>
                <a:cs typeface="Calibri"/>
              </a:rPr>
              <a:t>Журавушки</a:t>
            </a:r>
            <a:endParaRPr sz="1700">
              <a:latin typeface="Calibri"/>
              <a:cs typeface="Calibri"/>
            </a:endParaRPr>
          </a:p>
          <a:p>
            <a:pPr marL="299085" indent="-287020">
              <a:lnSpc>
                <a:spcPct val="100000"/>
              </a:lnSpc>
              <a:spcBef>
                <a:spcPts val="330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dirty="0" sz="1700">
                <a:latin typeface="Calibri"/>
                <a:cs typeface="Calibri"/>
              </a:rPr>
              <a:t>Я</a:t>
            </a:r>
            <a:r>
              <a:rPr dirty="0" sz="1700" spc="-5">
                <a:latin typeface="Calibri"/>
                <a:cs typeface="Calibri"/>
              </a:rPr>
              <a:t> </a:t>
            </a:r>
            <a:r>
              <a:rPr dirty="0" sz="1700">
                <a:latin typeface="Calibri"/>
                <a:cs typeface="Calibri"/>
              </a:rPr>
              <a:t>–</a:t>
            </a:r>
            <a:r>
              <a:rPr dirty="0" sz="1700" spc="10">
                <a:latin typeface="Calibri"/>
                <a:cs typeface="Calibri"/>
              </a:rPr>
              <a:t> </a:t>
            </a:r>
            <a:r>
              <a:rPr dirty="0" sz="1700">
                <a:latin typeface="Calibri"/>
                <a:cs typeface="Calibri"/>
              </a:rPr>
              <a:t>Легенда</a:t>
            </a:r>
            <a:r>
              <a:rPr dirty="0" sz="1700" spc="-25">
                <a:latin typeface="Calibri"/>
                <a:cs typeface="Calibri"/>
              </a:rPr>
              <a:t> 60+</a:t>
            </a:r>
            <a:endParaRPr sz="1700">
              <a:latin typeface="Calibri"/>
              <a:cs typeface="Calibri"/>
            </a:endParaRPr>
          </a:p>
          <a:p>
            <a:pPr marL="299085" indent="-287020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dirty="0" sz="1700" spc="-10">
                <a:latin typeface="Calibri"/>
                <a:cs typeface="Calibri"/>
              </a:rPr>
              <a:t>Арт-</a:t>
            </a:r>
            <a:r>
              <a:rPr dirty="0" sz="1700" spc="-20">
                <a:latin typeface="Calibri"/>
                <a:cs typeface="Calibri"/>
              </a:rPr>
              <a:t>Нуво</a:t>
            </a:r>
            <a:endParaRPr sz="1700">
              <a:latin typeface="Calibri"/>
              <a:cs typeface="Calibri"/>
            </a:endParaRPr>
          </a:p>
          <a:p>
            <a:pPr marL="299085" indent="-287020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dirty="0" sz="1700">
                <a:latin typeface="Calibri"/>
                <a:cs typeface="Calibri"/>
              </a:rPr>
              <a:t>Литературный</a:t>
            </a:r>
            <a:r>
              <a:rPr dirty="0" sz="1700" spc="-20">
                <a:latin typeface="Calibri"/>
                <a:cs typeface="Calibri"/>
              </a:rPr>
              <a:t> </a:t>
            </a:r>
            <a:r>
              <a:rPr dirty="0" sz="1700" spc="-10">
                <a:latin typeface="Calibri"/>
                <a:cs typeface="Calibri"/>
              </a:rPr>
              <a:t>салон</a:t>
            </a:r>
            <a:endParaRPr sz="1700">
              <a:latin typeface="Calibri"/>
              <a:cs typeface="Calibri"/>
            </a:endParaRPr>
          </a:p>
          <a:p>
            <a:pPr marL="299085" indent="-287020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dirty="0" sz="1700">
                <a:latin typeface="Calibri"/>
                <a:cs typeface="Calibri"/>
              </a:rPr>
              <a:t>Настольный</a:t>
            </a:r>
            <a:r>
              <a:rPr dirty="0" sz="1700" spc="-80">
                <a:latin typeface="Calibri"/>
                <a:cs typeface="Calibri"/>
              </a:rPr>
              <a:t> </a:t>
            </a:r>
            <a:r>
              <a:rPr dirty="0" sz="1700" spc="-10">
                <a:latin typeface="Calibri"/>
                <a:cs typeface="Calibri"/>
              </a:rPr>
              <a:t>теннис</a:t>
            </a:r>
            <a:endParaRPr sz="1700">
              <a:latin typeface="Calibri"/>
              <a:cs typeface="Calibri"/>
            </a:endParaRPr>
          </a:p>
          <a:p>
            <a:pPr marL="299085" indent="-287020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dirty="0" sz="1700">
                <a:latin typeface="Calibri"/>
                <a:cs typeface="Calibri"/>
              </a:rPr>
              <a:t>Музыкальное</a:t>
            </a:r>
            <a:r>
              <a:rPr dirty="0" sz="1700" spc="-55">
                <a:latin typeface="Calibri"/>
                <a:cs typeface="Calibri"/>
              </a:rPr>
              <a:t> </a:t>
            </a:r>
            <a:r>
              <a:rPr dirty="0" sz="1700" spc="-10">
                <a:latin typeface="Calibri"/>
                <a:cs typeface="Calibri"/>
              </a:rPr>
              <a:t>искусство</a:t>
            </a:r>
            <a:endParaRPr sz="1700">
              <a:latin typeface="Calibri"/>
              <a:cs typeface="Calibri"/>
            </a:endParaRPr>
          </a:p>
          <a:p>
            <a:pPr marL="299085">
              <a:lnSpc>
                <a:spcPct val="100000"/>
              </a:lnSpc>
            </a:pPr>
            <a:r>
              <a:rPr dirty="0" sz="1700" spc="-10">
                <a:latin typeface="Calibri"/>
                <a:cs typeface="Calibri"/>
              </a:rPr>
              <a:t>театра</a:t>
            </a:r>
            <a:endParaRPr sz="1700">
              <a:latin typeface="Calibri"/>
              <a:cs typeface="Calibri"/>
            </a:endParaRPr>
          </a:p>
          <a:p>
            <a:pPr marL="299085" indent="-287020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dirty="0" sz="1700" spc="-10">
                <a:latin typeface="Calibri"/>
                <a:cs typeface="Calibri"/>
              </a:rPr>
              <a:t>Чай-</a:t>
            </a:r>
            <a:r>
              <a:rPr dirty="0" sz="1700" spc="-20">
                <a:latin typeface="Calibri"/>
                <a:cs typeface="Calibri"/>
              </a:rPr>
              <a:t>хана</a:t>
            </a:r>
            <a:endParaRPr sz="1700">
              <a:latin typeface="Calibri"/>
              <a:cs typeface="Calibri"/>
            </a:endParaRPr>
          </a:p>
        </p:txBody>
      </p:sp>
      <p:sp>
        <p:nvSpPr>
          <p:cNvPr id="7" name="object 7" descr=""/>
          <p:cNvSpPr/>
          <p:nvPr/>
        </p:nvSpPr>
        <p:spPr>
          <a:xfrm>
            <a:off x="0" y="0"/>
            <a:ext cx="9144000" cy="1053465"/>
          </a:xfrm>
          <a:custGeom>
            <a:avLst/>
            <a:gdLst/>
            <a:ahLst/>
            <a:cxnLst/>
            <a:rect l="l" t="t" r="r" b="b"/>
            <a:pathLst>
              <a:path w="9144000" h="1053465">
                <a:moveTo>
                  <a:pt x="9144000" y="0"/>
                </a:moveTo>
                <a:lnTo>
                  <a:pt x="0" y="0"/>
                </a:lnTo>
                <a:lnTo>
                  <a:pt x="0" y="1053084"/>
                </a:lnTo>
                <a:lnTo>
                  <a:pt x="9144000" y="1053084"/>
                </a:lnTo>
                <a:lnTo>
                  <a:pt x="9144000" y="0"/>
                </a:lnTo>
                <a:close/>
              </a:path>
            </a:pathLst>
          </a:custGeom>
          <a:solidFill>
            <a:srgbClr val="189B8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185773" y="48513"/>
            <a:ext cx="6837680" cy="835660"/>
          </a:xfrm>
          <a:prstGeom prst="rect"/>
        </p:spPr>
        <p:txBody>
          <a:bodyPr wrap="square" lIns="0" tIns="60960" rIns="0" bIns="0" rtlCol="0" vert="horz">
            <a:spAutoFit/>
          </a:bodyPr>
          <a:lstStyle/>
          <a:p>
            <a:pPr marL="1652270" marR="5080" indent="-1640205">
              <a:lnSpc>
                <a:spcPts val="3020"/>
              </a:lnSpc>
              <a:spcBef>
                <a:spcPts val="480"/>
              </a:spcBef>
            </a:pPr>
            <a:r>
              <a:rPr dirty="0" spc="-40"/>
              <a:t>Самоорганизованные</a:t>
            </a:r>
            <a:r>
              <a:rPr dirty="0" spc="-105"/>
              <a:t> </a:t>
            </a:r>
            <a:r>
              <a:rPr dirty="0" spc="-20"/>
              <a:t>клубы</a:t>
            </a:r>
            <a:r>
              <a:rPr dirty="0" spc="-85"/>
              <a:t> </a:t>
            </a:r>
            <a:r>
              <a:rPr dirty="0" spc="-20"/>
              <a:t>(очные</a:t>
            </a:r>
            <a:r>
              <a:rPr dirty="0" spc="-75"/>
              <a:t> </a:t>
            </a:r>
            <a:r>
              <a:rPr dirty="0"/>
              <a:t>и</a:t>
            </a:r>
            <a:r>
              <a:rPr dirty="0" spc="-45"/>
              <a:t> </a:t>
            </a:r>
            <a:r>
              <a:rPr dirty="0" spc="-10"/>
              <a:t>онлайн) </a:t>
            </a:r>
            <a:r>
              <a:rPr dirty="0"/>
              <a:t>в</a:t>
            </a:r>
            <a:r>
              <a:rPr dirty="0" spc="-80"/>
              <a:t> </a:t>
            </a:r>
            <a:r>
              <a:rPr dirty="0" spc="-25"/>
              <a:t>филиале</a:t>
            </a:r>
            <a:r>
              <a:rPr dirty="0" spc="-95"/>
              <a:t> </a:t>
            </a:r>
            <a:r>
              <a:rPr dirty="0" spc="-10"/>
              <a:t>«Восточный»</a:t>
            </a:r>
          </a:p>
        </p:txBody>
      </p:sp>
      <p:grpSp>
        <p:nvGrpSpPr>
          <p:cNvPr id="9" name="object 9" descr=""/>
          <p:cNvGrpSpPr/>
          <p:nvPr/>
        </p:nvGrpSpPr>
        <p:grpSpPr>
          <a:xfrm>
            <a:off x="146304" y="1133855"/>
            <a:ext cx="8799830" cy="5724525"/>
            <a:chOff x="146304" y="1133855"/>
            <a:chExt cx="8799830" cy="5724525"/>
          </a:xfrm>
        </p:grpSpPr>
        <p:sp>
          <p:nvSpPr>
            <p:cNvPr id="10" name="object 10" descr=""/>
            <p:cNvSpPr/>
            <p:nvPr/>
          </p:nvSpPr>
          <p:spPr>
            <a:xfrm>
              <a:off x="8028432" y="6451091"/>
              <a:ext cx="917575" cy="407034"/>
            </a:xfrm>
            <a:custGeom>
              <a:avLst/>
              <a:gdLst/>
              <a:ahLst/>
              <a:cxnLst/>
              <a:rect l="l" t="t" r="r" b="b"/>
              <a:pathLst>
                <a:path w="917575" h="407034">
                  <a:moveTo>
                    <a:pt x="917448" y="0"/>
                  </a:moveTo>
                  <a:lnTo>
                    <a:pt x="0" y="0"/>
                  </a:lnTo>
                  <a:lnTo>
                    <a:pt x="0" y="406908"/>
                  </a:lnTo>
                  <a:lnTo>
                    <a:pt x="917448" y="406908"/>
                  </a:lnTo>
                  <a:lnTo>
                    <a:pt x="917448" y="0"/>
                  </a:lnTo>
                  <a:close/>
                </a:path>
              </a:pathLst>
            </a:custGeom>
            <a:solidFill>
              <a:srgbClr val="189B8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 descr=""/>
            <p:cNvSpPr/>
            <p:nvPr/>
          </p:nvSpPr>
          <p:spPr>
            <a:xfrm>
              <a:off x="146304" y="2103119"/>
              <a:ext cx="160020" cy="218440"/>
            </a:xfrm>
            <a:custGeom>
              <a:avLst/>
              <a:gdLst/>
              <a:ahLst/>
              <a:cxnLst/>
              <a:rect l="l" t="t" r="r" b="b"/>
              <a:pathLst>
                <a:path w="160020" h="218439">
                  <a:moveTo>
                    <a:pt x="0" y="0"/>
                  </a:moveTo>
                  <a:lnTo>
                    <a:pt x="0" y="217931"/>
                  </a:lnTo>
                  <a:lnTo>
                    <a:pt x="160020" y="1089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2" name="object 12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39852" y="1133855"/>
              <a:ext cx="1719315" cy="728472"/>
            </a:xfrm>
            <a:prstGeom prst="rect">
              <a:avLst/>
            </a:prstGeom>
          </p:spPr>
        </p:pic>
      </p:grpSp>
      <p:sp>
        <p:nvSpPr>
          <p:cNvPr id="13" name="object 13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10"/>
              </a:lnSpc>
            </a:pPr>
            <a:fld id="{81D60167-4931-47E6-BA6A-407CBD079E47}" type="slidenum">
              <a:rPr dirty="0" spc="-25"/>
              <a:t>38</a:t>
            </a:fld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9144000" cy="3750945"/>
            <a:chOff x="0" y="0"/>
            <a:chExt cx="9144000" cy="3750945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5408675" cy="2968752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216907" y="0"/>
              <a:ext cx="4927092" cy="3750564"/>
            </a:xfrm>
            <a:prstGeom prst="rect">
              <a:avLst/>
            </a:prstGeom>
          </p:spPr>
        </p:pic>
      </p:grpSp>
      <p:grpSp>
        <p:nvGrpSpPr>
          <p:cNvPr id="5" name="object 5" descr=""/>
          <p:cNvGrpSpPr/>
          <p:nvPr/>
        </p:nvGrpSpPr>
        <p:grpSpPr>
          <a:xfrm>
            <a:off x="0" y="3105911"/>
            <a:ext cx="9144000" cy="3752215"/>
            <a:chOff x="0" y="3105911"/>
            <a:chExt cx="9144000" cy="3752215"/>
          </a:xfrm>
        </p:grpSpPr>
        <p:pic>
          <p:nvPicPr>
            <p:cNvPr id="6" name="object 6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136392" y="3887723"/>
              <a:ext cx="6007608" cy="2970273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3105911"/>
              <a:ext cx="4657343" cy="3752086"/>
            </a:xfrm>
            <a:prstGeom prst="rect">
              <a:avLst/>
            </a:prstGeom>
          </p:spPr>
        </p:pic>
        <p:sp>
          <p:nvSpPr>
            <p:cNvPr id="8" name="object 8" descr=""/>
            <p:cNvSpPr/>
            <p:nvPr/>
          </p:nvSpPr>
          <p:spPr>
            <a:xfrm>
              <a:off x="8028431" y="6451091"/>
              <a:ext cx="917575" cy="407034"/>
            </a:xfrm>
            <a:custGeom>
              <a:avLst/>
              <a:gdLst/>
              <a:ahLst/>
              <a:cxnLst/>
              <a:rect l="l" t="t" r="r" b="b"/>
              <a:pathLst>
                <a:path w="917575" h="407034">
                  <a:moveTo>
                    <a:pt x="917448" y="0"/>
                  </a:moveTo>
                  <a:lnTo>
                    <a:pt x="0" y="0"/>
                  </a:lnTo>
                  <a:lnTo>
                    <a:pt x="0" y="406908"/>
                  </a:lnTo>
                  <a:lnTo>
                    <a:pt x="917448" y="406908"/>
                  </a:lnTo>
                  <a:lnTo>
                    <a:pt x="917448" y="0"/>
                  </a:lnTo>
                  <a:close/>
                </a:path>
              </a:pathLst>
            </a:custGeom>
            <a:solidFill>
              <a:srgbClr val="189B82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" name="object 9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10"/>
              </a:lnSpc>
            </a:pPr>
            <a:fld id="{81D60167-4931-47E6-BA6A-407CBD079E47}" type="slidenum">
              <a:rPr dirty="0" spc="-25"/>
              <a:t>38</a:t>
            </a:fld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0"/>
            <a:ext cx="9144000" cy="1053465"/>
          </a:xfrm>
          <a:custGeom>
            <a:avLst/>
            <a:gdLst/>
            <a:ahLst/>
            <a:cxnLst/>
            <a:rect l="l" t="t" r="r" b="b"/>
            <a:pathLst>
              <a:path w="9144000" h="1053465">
                <a:moveTo>
                  <a:pt x="9144000" y="0"/>
                </a:moveTo>
                <a:lnTo>
                  <a:pt x="0" y="0"/>
                </a:lnTo>
                <a:lnTo>
                  <a:pt x="0" y="1053084"/>
                </a:lnTo>
                <a:lnTo>
                  <a:pt x="9144000" y="1053084"/>
                </a:lnTo>
                <a:lnTo>
                  <a:pt x="9144000" y="0"/>
                </a:lnTo>
                <a:close/>
              </a:path>
            </a:pathLst>
          </a:custGeom>
          <a:solidFill>
            <a:srgbClr val="189B8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625979" y="261873"/>
            <a:ext cx="3997325" cy="45212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40"/>
              <a:t>Информирование</a:t>
            </a:r>
            <a:r>
              <a:rPr dirty="0" spc="-55"/>
              <a:t> </a:t>
            </a:r>
            <a:r>
              <a:rPr dirty="0" spc="-10"/>
              <a:t>жителей</a:t>
            </a:r>
          </a:p>
        </p:txBody>
      </p:sp>
      <p:sp>
        <p:nvSpPr>
          <p:cNvPr id="4" name="object 4" descr=""/>
          <p:cNvSpPr/>
          <p:nvPr/>
        </p:nvSpPr>
        <p:spPr>
          <a:xfrm>
            <a:off x="8028431" y="6451091"/>
            <a:ext cx="917575" cy="407034"/>
          </a:xfrm>
          <a:custGeom>
            <a:avLst/>
            <a:gdLst/>
            <a:ahLst/>
            <a:cxnLst/>
            <a:rect l="l" t="t" r="r" b="b"/>
            <a:pathLst>
              <a:path w="917575" h="407034">
                <a:moveTo>
                  <a:pt x="917448" y="0"/>
                </a:moveTo>
                <a:lnTo>
                  <a:pt x="0" y="0"/>
                </a:lnTo>
                <a:lnTo>
                  <a:pt x="0" y="406908"/>
                </a:lnTo>
                <a:lnTo>
                  <a:pt x="917448" y="406908"/>
                </a:lnTo>
                <a:lnTo>
                  <a:pt x="917448" y="0"/>
                </a:lnTo>
                <a:close/>
              </a:path>
            </a:pathLst>
          </a:custGeom>
          <a:solidFill>
            <a:srgbClr val="189B82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5" name="object 5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3379" y="2595372"/>
            <a:ext cx="362711" cy="362712"/>
          </a:xfrm>
          <a:prstGeom prst="rect">
            <a:avLst/>
          </a:prstGeom>
        </p:spPr>
      </p:pic>
      <p:pic>
        <p:nvPicPr>
          <p:cNvPr id="6" name="object 6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73379" y="3715511"/>
            <a:ext cx="362711" cy="361188"/>
          </a:xfrm>
          <a:prstGeom prst="rect">
            <a:avLst/>
          </a:prstGeom>
        </p:spPr>
      </p:pic>
      <p:pic>
        <p:nvPicPr>
          <p:cNvPr id="7" name="object 7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73379" y="4218432"/>
            <a:ext cx="362711" cy="362712"/>
          </a:xfrm>
          <a:prstGeom prst="rect">
            <a:avLst/>
          </a:prstGeom>
        </p:spPr>
      </p:pic>
      <p:pic>
        <p:nvPicPr>
          <p:cNvPr id="8" name="object 8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73379" y="3140964"/>
            <a:ext cx="362711" cy="362712"/>
          </a:xfrm>
          <a:prstGeom prst="rect">
            <a:avLst/>
          </a:prstGeom>
        </p:spPr>
      </p:pic>
      <p:pic>
        <p:nvPicPr>
          <p:cNvPr id="9" name="object 9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35279" y="5559552"/>
            <a:ext cx="614171" cy="432816"/>
          </a:xfrm>
          <a:prstGeom prst="rect">
            <a:avLst/>
          </a:prstGeom>
        </p:spPr>
      </p:pic>
      <p:sp>
        <p:nvSpPr>
          <p:cNvPr id="10" name="object 10" descr=""/>
          <p:cNvSpPr txBox="1"/>
          <p:nvPr/>
        </p:nvSpPr>
        <p:spPr>
          <a:xfrm>
            <a:off x="405485" y="1109853"/>
            <a:ext cx="6986905" cy="55092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58419">
              <a:lnSpc>
                <a:spcPct val="100000"/>
              </a:lnSpc>
              <a:spcBef>
                <a:spcPts val="100"/>
              </a:spcBef>
            </a:pPr>
            <a:r>
              <a:rPr dirty="0" sz="1800" b="1">
                <a:latin typeface="Calibri"/>
                <a:cs typeface="Calibri"/>
              </a:rPr>
              <a:t>Официальный</a:t>
            </a:r>
            <a:r>
              <a:rPr dirty="0" sz="1800" spc="-20" b="1">
                <a:latin typeface="Calibri"/>
                <a:cs typeface="Calibri"/>
              </a:rPr>
              <a:t> сайт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750">
              <a:latin typeface="Calibri"/>
              <a:cs typeface="Calibri"/>
            </a:endParaRPr>
          </a:p>
          <a:p>
            <a:pPr marL="58419">
              <a:lnSpc>
                <a:spcPct val="100000"/>
              </a:lnSpc>
            </a:pPr>
            <a:r>
              <a:rPr dirty="0" u="sng" sz="1800" spc="-1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7"/>
              </a:rPr>
              <a:t>http://tcso-vostizmailovo.ru/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5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800" b="1">
                <a:latin typeface="Calibri"/>
                <a:cs typeface="Calibri"/>
              </a:rPr>
              <a:t>Наши</a:t>
            </a:r>
            <a:r>
              <a:rPr dirty="0" sz="1800" spc="-10" b="1">
                <a:latin typeface="Calibri"/>
                <a:cs typeface="Calibri"/>
              </a:rPr>
              <a:t> </a:t>
            </a:r>
            <a:r>
              <a:rPr dirty="0" sz="1800" b="1">
                <a:latin typeface="Calibri"/>
                <a:cs typeface="Calibri"/>
              </a:rPr>
              <a:t>странички</a:t>
            </a:r>
            <a:r>
              <a:rPr dirty="0" sz="1800" spc="-20" b="1">
                <a:latin typeface="Calibri"/>
                <a:cs typeface="Calibri"/>
              </a:rPr>
              <a:t> </a:t>
            </a:r>
            <a:r>
              <a:rPr dirty="0" sz="1800" b="1">
                <a:latin typeface="Calibri"/>
                <a:cs typeface="Calibri"/>
              </a:rPr>
              <a:t>в социальных</a:t>
            </a:r>
            <a:r>
              <a:rPr dirty="0" sz="1800" spc="-10" b="1">
                <a:latin typeface="Calibri"/>
                <a:cs typeface="Calibri"/>
              </a:rPr>
              <a:t> сетях:</a:t>
            </a:r>
            <a:endParaRPr sz="1800">
              <a:latin typeface="Calibri"/>
              <a:cs typeface="Calibri"/>
            </a:endParaRPr>
          </a:p>
          <a:p>
            <a:pPr marL="645160">
              <a:lnSpc>
                <a:spcPct val="100000"/>
              </a:lnSpc>
              <a:spcBef>
                <a:spcPts val="1270"/>
              </a:spcBef>
            </a:pPr>
            <a:r>
              <a:rPr dirty="0" u="sng" sz="1800" spc="-1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8"/>
              </a:rPr>
              <a:t>https://www.facebook.com/vostizmailovo</a:t>
            </a:r>
            <a:endParaRPr sz="1800">
              <a:latin typeface="Calibri"/>
              <a:cs typeface="Calibri"/>
            </a:endParaRPr>
          </a:p>
          <a:p>
            <a:pPr marL="645160" marR="2802890">
              <a:lnSpc>
                <a:spcPct val="200000"/>
              </a:lnSpc>
            </a:pPr>
            <a:r>
              <a:rPr dirty="0" u="sng" sz="1800" spc="-1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9"/>
              </a:rPr>
              <a:t>https://vk.com/vost_izmailovo</a:t>
            </a:r>
            <a:r>
              <a:rPr dirty="0" sz="1800" spc="-10">
                <a:solidFill>
                  <a:srgbClr val="0462C1"/>
                </a:solidFill>
                <a:latin typeface="Calibri"/>
                <a:cs typeface="Calibri"/>
              </a:rPr>
              <a:t> </a:t>
            </a:r>
            <a:r>
              <a:rPr dirty="0" u="sng" sz="1800" spc="-1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10"/>
              </a:rPr>
              <a:t>https://www.instagram.com/vi_izm</a:t>
            </a:r>
            <a:r>
              <a:rPr dirty="0" sz="1800" spc="-10">
                <a:solidFill>
                  <a:srgbClr val="0462C1"/>
                </a:solidFill>
                <a:latin typeface="Calibri"/>
                <a:cs typeface="Calibri"/>
              </a:rPr>
              <a:t> </a:t>
            </a:r>
            <a:r>
              <a:rPr dirty="0" u="sng" sz="1800" spc="-1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11"/>
              </a:rPr>
              <a:t>https://ok.ru/group/59012326031474</a:t>
            </a:r>
            <a:r>
              <a:rPr dirty="0" sz="1800" spc="-10">
                <a:solidFill>
                  <a:srgbClr val="0462C1"/>
                </a:solidFill>
                <a:latin typeface="Calibri"/>
                <a:cs typeface="Calibri"/>
              </a:rPr>
              <a:t> </a:t>
            </a:r>
            <a:r>
              <a:rPr dirty="0" u="sng" sz="1800" spc="-1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12"/>
              </a:rPr>
              <a:t>https://vm.tiktok.com/ZSeQWyKhT/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800">
              <a:latin typeface="Calibri"/>
              <a:cs typeface="Calibri"/>
            </a:endParaRPr>
          </a:p>
          <a:p>
            <a:pPr marL="635635">
              <a:lnSpc>
                <a:spcPct val="100000"/>
              </a:lnSpc>
            </a:pPr>
            <a:r>
              <a:rPr dirty="0" u="sng" sz="1800" spc="-2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13"/>
              </a:rPr>
              <a:t>https://www.youtube.com/channel/UCFF9o_-</a:t>
            </a:r>
            <a:r>
              <a:rPr dirty="0" u="sng" sz="1800" spc="-1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13"/>
              </a:rPr>
              <a:t>4HmNOXDveQBKc1sw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650">
              <a:latin typeface="Calibri"/>
              <a:cs typeface="Calibri"/>
            </a:endParaRPr>
          </a:p>
          <a:p>
            <a:pPr marL="635635">
              <a:lnSpc>
                <a:spcPct val="100000"/>
              </a:lnSpc>
              <a:spcBef>
                <a:spcPts val="5"/>
              </a:spcBef>
            </a:pPr>
            <a:r>
              <a:rPr dirty="0" u="sng" sz="1800" spc="-1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14"/>
              </a:rPr>
              <a:t>https://zen.yandex.ru/id/60759ba2c9af4442c68e6c8e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11" name="object 11" descr="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79831" y="1184147"/>
            <a:ext cx="179832" cy="201167"/>
          </a:xfrm>
          <a:prstGeom prst="rect">
            <a:avLst/>
          </a:prstGeom>
        </p:spPr>
      </p:pic>
      <p:pic>
        <p:nvPicPr>
          <p:cNvPr id="12" name="object 12" descr="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79831" y="2217420"/>
            <a:ext cx="179832" cy="201167"/>
          </a:xfrm>
          <a:prstGeom prst="rect">
            <a:avLst/>
          </a:prstGeom>
        </p:spPr>
      </p:pic>
      <p:pic>
        <p:nvPicPr>
          <p:cNvPr id="13" name="object 13" descr="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373379" y="4722876"/>
            <a:ext cx="362711" cy="362712"/>
          </a:xfrm>
          <a:prstGeom prst="rect">
            <a:avLst/>
          </a:prstGeom>
        </p:spPr>
      </p:pic>
      <p:pic>
        <p:nvPicPr>
          <p:cNvPr id="14" name="object 14" descr="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443544" y="6173754"/>
            <a:ext cx="437206" cy="435773"/>
          </a:xfrm>
          <a:prstGeom prst="rect">
            <a:avLst/>
          </a:prstGeom>
        </p:spPr>
      </p:pic>
      <p:grpSp>
        <p:nvGrpSpPr>
          <p:cNvPr id="15" name="object 15" descr=""/>
          <p:cNvGrpSpPr/>
          <p:nvPr/>
        </p:nvGrpSpPr>
        <p:grpSpPr>
          <a:xfrm>
            <a:off x="5411723" y="1053083"/>
            <a:ext cx="3732529" cy="4217035"/>
            <a:chOff x="5411723" y="1053083"/>
            <a:chExt cx="3732529" cy="4217035"/>
          </a:xfrm>
        </p:grpSpPr>
        <p:pic>
          <p:nvPicPr>
            <p:cNvPr id="16" name="object 16" descr="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5411723" y="1053083"/>
              <a:ext cx="3732276" cy="2095500"/>
            </a:xfrm>
            <a:prstGeom prst="rect">
              <a:avLst/>
            </a:prstGeom>
          </p:spPr>
        </p:pic>
        <p:pic>
          <p:nvPicPr>
            <p:cNvPr id="17" name="object 17" descr="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5419343" y="3174491"/>
              <a:ext cx="3724655" cy="2095500"/>
            </a:xfrm>
            <a:prstGeom prst="rect">
              <a:avLst/>
            </a:prstGeom>
          </p:spPr>
        </p:pic>
      </p:grpSp>
      <p:sp>
        <p:nvSpPr>
          <p:cNvPr id="18" name="object 18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10"/>
              </a:lnSpc>
            </a:pPr>
            <a:fld id="{81D60167-4931-47E6-BA6A-407CBD079E47}" type="slidenum">
              <a:rPr dirty="0" spc="-25"/>
              <a:t>38</a:t>
            </a:fld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9144000" cy="5343525"/>
            <a:chOff x="0" y="0"/>
            <a:chExt cx="9144000" cy="5343525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685800"/>
              <a:ext cx="9143999" cy="4657344"/>
            </a:xfrm>
            <a:prstGeom prst="rect">
              <a:avLst/>
            </a:prstGeom>
          </p:spPr>
        </p:pic>
        <p:sp>
          <p:nvSpPr>
            <p:cNvPr id="4" name="object 4" descr=""/>
            <p:cNvSpPr/>
            <p:nvPr/>
          </p:nvSpPr>
          <p:spPr>
            <a:xfrm>
              <a:off x="0" y="0"/>
              <a:ext cx="9144000" cy="1033780"/>
            </a:xfrm>
            <a:custGeom>
              <a:avLst/>
              <a:gdLst/>
              <a:ahLst/>
              <a:cxnLst/>
              <a:rect l="l" t="t" r="r" b="b"/>
              <a:pathLst>
                <a:path w="9144000" h="1033780">
                  <a:moveTo>
                    <a:pt x="0" y="1033272"/>
                  </a:moveTo>
                  <a:lnTo>
                    <a:pt x="9144000" y="1033272"/>
                  </a:lnTo>
                  <a:lnTo>
                    <a:pt x="9144000" y="0"/>
                  </a:lnTo>
                  <a:lnTo>
                    <a:pt x="0" y="0"/>
                  </a:lnTo>
                  <a:lnTo>
                    <a:pt x="0" y="1033272"/>
                  </a:lnTo>
                  <a:close/>
                </a:path>
              </a:pathLst>
            </a:custGeom>
            <a:solidFill>
              <a:srgbClr val="189B82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88111" y="93345"/>
            <a:ext cx="8584565" cy="720725"/>
          </a:xfrm>
          <a:prstGeom prst="rect"/>
        </p:spPr>
        <p:txBody>
          <a:bodyPr wrap="square" lIns="0" tIns="53975" rIns="0" bIns="0" rtlCol="0" vert="horz">
            <a:spAutoFit/>
          </a:bodyPr>
          <a:lstStyle/>
          <a:p>
            <a:pPr marL="1582420" marR="5080" indent="-1570355">
              <a:lnSpc>
                <a:spcPts val="2590"/>
              </a:lnSpc>
              <a:spcBef>
                <a:spcPts val="425"/>
              </a:spcBef>
            </a:pPr>
            <a:r>
              <a:rPr dirty="0" sz="2400" spc="-10"/>
              <a:t>Филиал</a:t>
            </a:r>
            <a:r>
              <a:rPr dirty="0" sz="2400" spc="-65"/>
              <a:t> </a:t>
            </a:r>
            <a:r>
              <a:rPr dirty="0" sz="2400" spc="-20"/>
              <a:t>«Восточный»</a:t>
            </a:r>
            <a:r>
              <a:rPr dirty="0" sz="2400" spc="-80"/>
              <a:t> </a:t>
            </a:r>
            <a:r>
              <a:rPr dirty="0" sz="2400"/>
              <a:t>-</a:t>
            </a:r>
            <a:r>
              <a:rPr dirty="0" sz="2400" spc="-20"/>
              <a:t> </a:t>
            </a:r>
            <a:r>
              <a:rPr dirty="0" sz="2400" spc="-10"/>
              <a:t>участник</a:t>
            </a:r>
            <a:r>
              <a:rPr dirty="0" sz="2400" spc="-75"/>
              <a:t> </a:t>
            </a:r>
            <a:r>
              <a:rPr dirty="0" sz="2400" spc="-20"/>
              <a:t>столичного</a:t>
            </a:r>
            <a:r>
              <a:rPr dirty="0" sz="2400" spc="-90"/>
              <a:t> </a:t>
            </a:r>
            <a:r>
              <a:rPr dirty="0" sz="2400" spc="-20"/>
              <a:t>экопроекта</a:t>
            </a:r>
            <a:r>
              <a:rPr dirty="0" sz="2400" spc="-60"/>
              <a:t> </a:t>
            </a:r>
            <a:r>
              <a:rPr dirty="0" sz="2400" spc="-10"/>
              <a:t>добрых</a:t>
            </a:r>
            <a:r>
              <a:rPr dirty="0" sz="2400" spc="-65"/>
              <a:t> </a:t>
            </a:r>
            <a:r>
              <a:rPr dirty="0" sz="2400" spc="-25"/>
              <a:t>дел </a:t>
            </a:r>
            <a:r>
              <a:rPr dirty="0" sz="2400"/>
              <a:t>среди</a:t>
            </a:r>
            <a:r>
              <a:rPr dirty="0" sz="2400" spc="-100"/>
              <a:t> </a:t>
            </a:r>
            <a:r>
              <a:rPr dirty="0" sz="2400" spc="-10"/>
              <a:t>центров</a:t>
            </a:r>
            <a:r>
              <a:rPr dirty="0" sz="2400" spc="-95"/>
              <a:t> </a:t>
            </a:r>
            <a:r>
              <a:rPr dirty="0" sz="2400" spc="-20"/>
              <a:t>социального</a:t>
            </a:r>
            <a:r>
              <a:rPr dirty="0" sz="2400" spc="-100"/>
              <a:t> </a:t>
            </a:r>
            <a:r>
              <a:rPr dirty="0" sz="2400" spc="-10"/>
              <a:t>обслуживания</a:t>
            </a:r>
            <a:endParaRPr sz="2400"/>
          </a:p>
        </p:txBody>
      </p:sp>
      <p:sp>
        <p:nvSpPr>
          <p:cNvPr id="6" name="object 6" descr=""/>
          <p:cNvSpPr/>
          <p:nvPr/>
        </p:nvSpPr>
        <p:spPr>
          <a:xfrm>
            <a:off x="8028431" y="6451091"/>
            <a:ext cx="917575" cy="407034"/>
          </a:xfrm>
          <a:custGeom>
            <a:avLst/>
            <a:gdLst/>
            <a:ahLst/>
            <a:cxnLst/>
            <a:rect l="l" t="t" r="r" b="b"/>
            <a:pathLst>
              <a:path w="917575" h="407034">
                <a:moveTo>
                  <a:pt x="917448" y="0"/>
                </a:moveTo>
                <a:lnTo>
                  <a:pt x="0" y="0"/>
                </a:lnTo>
                <a:lnTo>
                  <a:pt x="0" y="406908"/>
                </a:lnTo>
                <a:lnTo>
                  <a:pt x="917448" y="406908"/>
                </a:lnTo>
                <a:lnTo>
                  <a:pt x="917448" y="0"/>
                </a:lnTo>
                <a:close/>
              </a:path>
            </a:pathLst>
          </a:custGeom>
          <a:solidFill>
            <a:srgbClr val="189B8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 descr=""/>
          <p:cNvSpPr txBox="1"/>
          <p:nvPr/>
        </p:nvSpPr>
        <p:spPr>
          <a:xfrm>
            <a:off x="186334" y="5353939"/>
            <a:ext cx="8840470" cy="106299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700">
                <a:solidFill>
                  <a:srgbClr val="221F1F"/>
                </a:solidFill>
                <a:latin typeface="Calibri"/>
                <a:cs typeface="Calibri"/>
              </a:rPr>
              <a:t>На</a:t>
            </a:r>
            <a:r>
              <a:rPr dirty="0" sz="1700" spc="-35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dirty="0" sz="1700">
                <a:solidFill>
                  <a:srgbClr val="221F1F"/>
                </a:solidFill>
                <a:latin typeface="Calibri"/>
                <a:cs typeface="Calibri"/>
              </a:rPr>
              <a:t>сегодняшний</a:t>
            </a:r>
            <a:r>
              <a:rPr dirty="0" sz="1700" spc="-15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dirty="0" sz="1700">
                <a:solidFill>
                  <a:srgbClr val="221F1F"/>
                </a:solidFill>
                <a:latin typeface="Calibri"/>
                <a:cs typeface="Calibri"/>
              </a:rPr>
              <a:t>день</a:t>
            </a:r>
            <a:r>
              <a:rPr dirty="0" sz="1700" spc="-40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dirty="0" sz="1700">
                <a:solidFill>
                  <a:srgbClr val="221F1F"/>
                </a:solidFill>
                <a:latin typeface="Calibri"/>
                <a:cs typeface="Calibri"/>
              </a:rPr>
              <a:t>в</a:t>
            </a:r>
            <a:r>
              <a:rPr dirty="0" sz="1700" spc="-25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dirty="0" sz="1700">
                <a:solidFill>
                  <a:srgbClr val="221F1F"/>
                </a:solidFill>
                <a:latin typeface="Calibri"/>
                <a:cs typeface="Calibri"/>
              </a:rPr>
              <a:t>каждом</a:t>
            </a:r>
            <a:r>
              <a:rPr dirty="0" sz="1700" spc="-45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dirty="0" sz="1700">
                <a:solidFill>
                  <a:srgbClr val="221F1F"/>
                </a:solidFill>
                <a:latin typeface="Calibri"/>
                <a:cs typeface="Calibri"/>
              </a:rPr>
              <a:t>филиале</a:t>
            </a:r>
            <a:r>
              <a:rPr dirty="0" sz="1700" spc="-40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dirty="0" sz="1700">
                <a:solidFill>
                  <a:srgbClr val="221F1F"/>
                </a:solidFill>
                <a:latin typeface="Calibri"/>
                <a:cs typeface="Calibri"/>
              </a:rPr>
              <a:t>ТЦСО</a:t>
            </a:r>
            <a:r>
              <a:rPr dirty="0" sz="1700" spc="-30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dirty="0" sz="1700">
                <a:solidFill>
                  <a:srgbClr val="221F1F"/>
                </a:solidFill>
                <a:latin typeface="Calibri"/>
                <a:cs typeface="Calibri"/>
              </a:rPr>
              <a:t>«Восточное</a:t>
            </a:r>
            <a:r>
              <a:rPr dirty="0" sz="1700" spc="-20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dirty="0" sz="1700">
                <a:solidFill>
                  <a:srgbClr val="221F1F"/>
                </a:solidFill>
                <a:latin typeface="Calibri"/>
                <a:cs typeface="Calibri"/>
              </a:rPr>
              <a:t>Измайлово»</a:t>
            </a:r>
            <a:r>
              <a:rPr dirty="0" sz="1700" spc="-40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dirty="0" sz="1700" spc="-10">
                <a:solidFill>
                  <a:srgbClr val="221F1F"/>
                </a:solidFill>
                <a:latin typeface="Calibri"/>
                <a:cs typeface="Calibri"/>
              </a:rPr>
              <a:t>оборудованы</a:t>
            </a:r>
            <a:r>
              <a:rPr dirty="0" sz="1700" spc="-35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dirty="0" sz="1700" spc="-10">
                <a:solidFill>
                  <a:srgbClr val="221F1F"/>
                </a:solidFill>
                <a:latin typeface="Calibri"/>
                <a:cs typeface="Calibri"/>
              </a:rPr>
              <a:t>экоточки </a:t>
            </a:r>
            <a:r>
              <a:rPr dirty="0" sz="1700">
                <a:solidFill>
                  <a:srgbClr val="221F1F"/>
                </a:solidFill>
                <a:latin typeface="Calibri"/>
                <a:cs typeface="Calibri"/>
              </a:rPr>
              <a:t>со</a:t>
            </a:r>
            <a:r>
              <a:rPr dirty="0" sz="1700" spc="-20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dirty="0" sz="1700">
                <a:solidFill>
                  <a:srgbClr val="221F1F"/>
                </a:solidFill>
                <a:latin typeface="Calibri"/>
                <a:cs typeface="Calibri"/>
              </a:rPr>
              <a:t>специализированными</a:t>
            </a:r>
            <a:r>
              <a:rPr dirty="0" sz="1700" spc="-30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dirty="0" sz="1700">
                <a:solidFill>
                  <a:srgbClr val="221F1F"/>
                </a:solidFill>
                <a:latin typeface="Calibri"/>
                <a:cs typeface="Calibri"/>
              </a:rPr>
              <a:t>контейнерами.</a:t>
            </a:r>
            <a:r>
              <a:rPr dirty="0" sz="1700" spc="-45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dirty="0" sz="1700">
                <a:solidFill>
                  <a:srgbClr val="221F1F"/>
                </a:solidFill>
                <a:latin typeface="Calibri"/>
                <a:cs typeface="Calibri"/>
              </a:rPr>
              <a:t>Любой</a:t>
            </a:r>
            <a:r>
              <a:rPr dirty="0" sz="1700" spc="-25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dirty="0" sz="1700">
                <a:solidFill>
                  <a:srgbClr val="221F1F"/>
                </a:solidFill>
                <a:latin typeface="Calibri"/>
                <a:cs typeface="Calibri"/>
              </a:rPr>
              <a:t>житель</a:t>
            </a:r>
            <a:r>
              <a:rPr dirty="0" sz="1700" spc="-20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dirty="0" sz="1700">
                <a:solidFill>
                  <a:srgbClr val="221F1F"/>
                </a:solidFill>
                <a:latin typeface="Calibri"/>
                <a:cs typeface="Calibri"/>
              </a:rPr>
              <a:t>района,</a:t>
            </a:r>
            <a:r>
              <a:rPr dirty="0" sz="1700" spc="-35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dirty="0" sz="1700" spc="-10">
                <a:solidFill>
                  <a:srgbClr val="221F1F"/>
                </a:solidFill>
                <a:latin typeface="Calibri"/>
                <a:cs typeface="Calibri"/>
              </a:rPr>
              <a:t>получатель</a:t>
            </a:r>
            <a:r>
              <a:rPr dirty="0" sz="1700" spc="-35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dirty="0" sz="1700">
                <a:solidFill>
                  <a:srgbClr val="221F1F"/>
                </a:solidFill>
                <a:latin typeface="Calibri"/>
                <a:cs typeface="Calibri"/>
              </a:rPr>
              <a:t>услуг и</a:t>
            </a:r>
            <a:r>
              <a:rPr dirty="0" sz="1700" spc="15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dirty="0" sz="1700" spc="-10">
                <a:solidFill>
                  <a:srgbClr val="221F1F"/>
                </a:solidFill>
                <a:latin typeface="Calibri"/>
                <a:cs typeface="Calibri"/>
              </a:rPr>
              <a:t>сотрудник </a:t>
            </a:r>
            <a:r>
              <a:rPr dirty="0" sz="1700">
                <a:solidFill>
                  <a:srgbClr val="221F1F"/>
                </a:solidFill>
                <a:latin typeface="Calibri"/>
                <a:cs typeface="Calibri"/>
              </a:rPr>
              <a:t>может</a:t>
            </a:r>
            <a:r>
              <a:rPr dirty="0" sz="1700" spc="-35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dirty="0" sz="1700">
                <a:solidFill>
                  <a:srgbClr val="221F1F"/>
                </a:solidFill>
                <a:latin typeface="Calibri"/>
                <a:cs typeface="Calibri"/>
              </a:rPr>
              <a:t>принести</a:t>
            </a:r>
            <a:r>
              <a:rPr dirty="0" sz="1700" spc="-55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dirty="0" sz="1700">
                <a:solidFill>
                  <a:srgbClr val="221F1F"/>
                </a:solidFill>
                <a:latin typeface="Calibri"/>
                <a:cs typeface="Calibri"/>
              </a:rPr>
              <a:t>непригодные</a:t>
            </a:r>
            <a:r>
              <a:rPr dirty="0" sz="1700" spc="-40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dirty="0" sz="1700">
                <a:solidFill>
                  <a:srgbClr val="221F1F"/>
                </a:solidFill>
                <a:latin typeface="Calibri"/>
                <a:cs typeface="Calibri"/>
              </a:rPr>
              <a:t>элементы</a:t>
            </a:r>
            <a:r>
              <a:rPr dirty="0" sz="1700" spc="-35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dirty="0" sz="1700">
                <a:solidFill>
                  <a:srgbClr val="221F1F"/>
                </a:solidFill>
                <a:latin typeface="Calibri"/>
                <a:cs typeface="Calibri"/>
              </a:rPr>
              <a:t>питания</a:t>
            </a:r>
            <a:r>
              <a:rPr dirty="0" sz="1700" spc="-45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dirty="0" sz="1700">
                <a:solidFill>
                  <a:srgbClr val="221F1F"/>
                </a:solidFill>
                <a:latin typeface="Calibri"/>
                <a:cs typeface="Calibri"/>
              </a:rPr>
              <a:t>и</a:t>
            </a:r>
            <a:r>
              <a:rPr dirty="0" sz="1700" spc="-30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dirty="0" sz="1700">
                <a:solidFill>
                  <a:srgbClr val="221F1F"/>
                </a:solidFill>
                <a:latin typeface="Calibri"/>
                <a:cs typeface="Calibri"/>
              </a:rPr>
              <a:t>вторсырье</a:t>
            </a:r>
            <a:r>
              <a:rPr dirty="0" sz="1700" spc="-60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dirty="0" sz="1700">
                <a:solidFill>
                  <a:srgbClr val="221F1F"/>
                </a:solidFill>
                <a:latin typeface="Calibri"/>
                <a:cs typeface="Calibri"/>
              </a:rPr>
              <a:t>для</a:t>
            </a:r>
            <a:r>
              <a:rPr dirty="0" sz="1700" spc="-50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dirty="0" sz="1700">
                <a:solidFill>
                  <a:srgbClr val="221F1F"/>
                </a:solidFill>
                <a:latin typeface="Calibri"/>
                <a:cs typeface="Calibri"/>
              </a:rPr>
              <a:t>утилизации.</a:t>
            </a:r>
            <a:r>
              <a:rPr dirty="0" sz="1700" spc="-30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dirty="0" sz="1700">
                <a:solidFill>
                  <a:srgbClr val="221F1F"/>
                </a:solidFill>
                <a:latin typeface="Calibri"/>
                <a:cs typeface="Calibri"/>
              </a:rPr>
              <a:t>Уже</a:t>
            </a:r>
            <a:r>
              <a:rPr dirty="0" sz="1700" spc="-35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dirty="0" sz="1700" spc="-10">
                <a:solidFill>
                  <a:srgbClr val="221F1F"/>
                </a:solidFill>
                <a:latin typeface="Calibri"/>
                <a:cs typeface="Calibri"/>
              </a:rPr>
              <a:t>собрано</a:t>
            </a:r>
            <a:endParaRPr sz="1700">
              <a:latin typeface="Calibri"/>
              <a:cs typeface="Calibri"/>
            </a:endParaRPr>
          </a:p>
          <a:p>
            <a:pPr algn="just" marL="12700">
              <a:lnSpc>
                <a:spcPct val="100000"/>
              </a:lnSpc>
              <a:spcBef>
                <a:spcPts val="5"/>
              </a:spcBef>
            </a:pPr>
            <a:r>
              <a:rPr dirty="0" sz="1700" b="1">
                <a:solidFill>
                  <a:srgbClr val="221F1F"/>
                </a:solidFill>
                <a:latin typeface="Calibri"/>
                <a:cs typeface="Calibri"/>
              </a:rPr>
              <a:t>62</a:t>
            </a:r>
            <a:r>
              <a:rPr dirty="0" sz="1700" spc="-25" b="1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dirty="0" sz="1700" b="1">
                <a:solidFill>
                  <a:srgbClr val="221F1F"/>
                </a:solidFill>
                <a:latin typeface="Calibri"/>
                <a:cs typeface="Calibri"/>
              </a:rPr>
              <a:t>кг</a:t>
            </a:r>
            <a:r>
              <a:rPr dirty="0" sz="1700" spc="-25" b="1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dirty="0" sz="1700">
                <a:solidFill>
                  <a:srgbClr val="221F1F"/>
                </a:solidFill>
                <a:latin typeface="Calibri"/>
                <a:cs typeface="Calibri"/>
              </a:rPr>
              <a:t>использованных</a:t>
            </a:r>
            <a:r>
              <a:rPr dirty="0" sz="1700" spc="-5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dirty="0" sz="1700">
                <a:solidFill>
                  <a:srgbClr val="221F1F"/>
                </a:solidFill>
                <a:latin typeface="Calibri"/>
                <a:cs typeface="Calibri"/>
              </a:rPr>
              <a:t>батареек,</a:t>
            </a:r>
            <a:r>
              <a:rPr dirty="0" sz="1700" spc="-40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dirty="0" sz="1700" b="1">
                <a:solidFill>
                  <a:srgbClr val="221F1F"/>
                </a:solidFill>
                <a:latin typeface="Calibri"/>
                <a:cs typeface="Calibri"/>
              </a:rPr>
              <a:t>560</a:t>
            </a:r>
            <a:r>
              <a:rPr dirty="0" sz="1700" spc="-15" b="1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dirty="0" sz="1700" b="1">
                <a:solidFill>
                  <a:srgbClr val="221F1F"/>
                </a:solidFill>
                <a:latin typeface="Calibri"/>
                <a:cs typeface="Calibri"/>
              </a:rPr>
              <a:t>кг</a:t>
            </a:r>
            <a:r>
              <a:rPr dirty="0" sz="1700" spc="-25" b="1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dirty="0" sz="1700" spc="-10">
                <a:solidFill>
                  <a:srgbClr val="221F1F"/>
                </a:solidFill>
                <a:latin typeface="Calibri"/>
                <a:cs typeface="Calibri"/>
              </a:rPr>
              <a:t>макулатуры</a:t>
            </a:r>
            <a:r>
              <a:rPr dirty="0" sz="1700" spc="-15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dirty="0" sz="1700">
                <a:solidFill>
                  <a:srgbClr val="221F1F"/>
                </a:solidFill>
                <a:latin typeface="Calibri"/>
                <a:cs typeface="Calibri"/>
              </a:rPr>
              <a:t>и</a:t>
            </a:r>
            <a:r>
              <a:rPr dirty="0" sz="1700" spc="-5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dirty="0" sz="1700" b="1">
                <a:solidFill>
                  <a:srgbClr val="221F1F"/>
                </a:solidFill>
                <a:latin typeface="Calibri"/>
                <a:cs typeface="Calibri"/>
              </a:rPr>
              <a:t>24</a:t>
            </a:r>
            <a:r>
              <a:rPr dirty="0" sz="1700" spc="-15" b="1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dirty="0" sz="1700" b="1">
                <a:solidFill>
                  <a:srgbClr val="221F1F"/>
                </a:solidFill>
                <a:latin typeface="Calibri"/>
                <a:cs typeface="Calibri"/>
              </a:rPr>
              <a:t>кг</a:t>
            </a:r>
            <a:r>
              <a:rPr dirty="0" sz="1700" spc="-25" b="1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dirty="0" sz="1700">
                <a:solidFill>
                  <a:srgbClr val="221F1F"/>
                </a:solidFill>
                <a:latin typeface="Calibri"/>
                <a:cs typeface="Calibri"/>
              </a:rPr>
              <a:t>пластиковых</a:t>
            </a:r>
            <a:r>
              <a:rPr dirty="0" sz="1700" spc="-20">
                <a:solidFill>
                  <a:srgbClr val="221F1F"/>
                </a:solidFill>
                <a:latin typeface="Calibri"/>
                <a:cs typeface="Calibri"/>
              </a:rPr>
              <a:t> </a:t>
            </a:r>
            <a:r>
              <a:rPr dirty="0" sz="1700" spc="-10">
                <a:solidFill>
                  <a:srgbClr val="221F1F"/>
                </a:solidFill>
                <a:latin typeface="Calibri"/>
                <a:cs typeface="Calibri"/>
              </a:rPr>
              <a:t>крышечек.</a:t>
            </a:r>
            <a:endParaRPr sz="1700">
              <a:latin typeface="Calibri"/>
              <a:cs typeface="Calibri"/>
            </a:endParaRPr>
          </a:p>
        </p:txBody>
      </p:sp>
      <p:sp>
        <p:nvSpPr>
          <p:cNvPr id="8" name="object 8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10"/>
              </a:lnSpc>
            </a:pPr>
            <a:fld id="{81D60167-4931-47E6-BA6A-407CBD079E47}" type="slidenum">
              <a:rPr dirty="0" spc="-25"/>
              <a:t>38</a:t>
            </a:fld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9654" y="63195"/>
            <a:ext cx="8972550" cy="7213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ts val="2735"/>
              </a:lnSpc>
              <a:spcBef>
                <a:spcPts val="100"/>
              </a:spcBef>
            </a:pPr>
            <a:r>
              <a:rPr dirty="0" sz="2400" spc="-10"/>
              <a:t>Участие</a:t>
            </a:r>
            <a:r>
              <a:rPr dirty="0" sz="2400" spc="-85"/>
              <a:t> </a:t>
            </a:r>
            <a:r>
              <a:rPr dirty="0" sz="2400" spc="-20"/>
              <a:t>сотрудников</a:t>
            </a:r>
            <a:r>
              <a:rPr dirty="0" sz="2400" spc="-80"/>
              <a:t> </a:t>
            </a:r>
            <a:r>
              <a:rPr dirty="0" sz="2400" spc="-10"/>
              <a:t>филиала</a:t>
            </a:r>
            <a:r>
              <a:rPr dirty="0" sz="2400" spc="-75"/>
              <a:t> </a:t>
            </a:r>
            <a:r>
              <a:rPr dirty="0" sz="2400" spc="-20"/>
              <a:t>«Восточный»</a:t>
            </a:r>
            <a:r>
              <a:rPr dirty="0" sz="2400" spc="-75"/>
              <a:t> </a:t>
            </a:r>
            <a:r>
              <a:rPr dirty="0" sz="2400"/>
              <a:t>в</a:t>
            </a:r>
            <a:r>
              <a:rPr dirty="0" sz="2400" spc="-40"/>
              <a:t> </a:t>
            </a:r>
            <a:r>
              <a:rPr dirty="0" sz="2400" spc="-10"/>
              <a:t>благотворительных</a:t>
            </a:r>
            <a:endParaRPr sz="2400"/>
          </a:p>
          <a:p>
            <a:pPr algn="ctr">
              <a:lnSpc>
                <a:spcPts val="2735"/>
              </a:lnSpc>
            </a:pPr>
            <a:r>
              <a:rPr dirty="0" sz="2400" spc="-10"/>
              <a:t>акциях:</a:t>
            </a:r>
            <a:r>
              <a:rPr dirty="0" sz="2400" spc="-80"/>
              <a:t> </a:t>
            </a:r>
            <a:r>
              <a:rPr dirty="0" sz="2400" spc="-10"/>
              <a:t>«Соберем</a:t>
            </a:r>
            <a:r>
              <a:rPr dirty="0" sz="2400" spc="-85"/>
              <a:t> </a:t>
            </a:r>
            <a:r>
              <a:rPr dirty="0" sz="2400" spc="-10"/>
              <a:t>ребёнка</a:t>
            </a:r>
            <a:r>
              <a:rPr dirty="0" sz="2400" spc="-75"/>
              <a:t> </a:t>
            </a:r>
            <a:r>
              <a:rPr dirty="0" sz="2400"/>
              <a:t>в</a:t>
            </a:r>
            <a:r>
              <a:rPr dirty="0" sz="2400" spc="-55"/>
              <a:t> </a:t>
            </a:r>
            <a:r>
              <a:rPr dirty="0" sz="2400" spc="-10"/>
              <a:t>школу»,</a:t>
            </a:r>
            <a:r>
              <a:rPr dirty="0" sz="2400" spc="-85"/>
              <a:t> </a:t>
            </a:r>
            <a:r>
              <a:rPr dirty="0" sz="2400" spc="-20"/>
              <a:t>«Помоги</a:t>
            </a:r>
            <a:r>
              <a:rPr dirty="0" sz="2400" spc="-90"/>
              <a:t> </a:t>
            </a:r>
            <a:r>
              <a:rPr dirty="0" sz="2400" spc="-20"/>
              <a:t>бездомному</a:t>
            </a:r>
            <a:r>
              <a:rPr dirty="0" sz="2400" spc="-75"/>
              <a:t> </a:t>
            </a:r>
            <a:r>
              <a:rPr dirty="0" sz="2400" spc="-10"/>
              <a:t>человеку».</a:t>
            </a:r>
            <a:endParaRPr sz="2400"/>
          </a:p>
        </p:txBody>
      </p:sp>
      <p:sp>
        <p:nvSpPr>
          <p:cNvPr id="3" name="object 3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10"/>
              </a:lnSpc>
            </a:pPr>
            <a:fld id="{81D60167-4931-47E6-BA6A-407CBD079E47}" type="slidenum">
              <a:rPr dirty="0" spc="-25"/>
              <a:t>38</a:t>
            </a:fld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817619"/>
            <a:ext cx="6111239" cy="2994689"/>
          </a:xfrm>
          <a:prstGeom prst="rect">
            <a:avLst/>
          </a:prstGeom>
        </p:spPr>
      </p:pic>
      <p:sp>
        <p:nvSpPr>
          <p:cNvPr id="3" name="object 3" descr=""/>
          <p:cNvSpPr/>
          <p:nvPr/>
        </p:nvSpPr>
        <p:spPr>
          <a:xfrm>
            <a:off x="0" y="0"/>
            <a:ext cx="9144000" cy="1033780"/>
          </a:xfrm>
          <a:custGeom>
            <a:avLst/>
            <a:gdLst/>
            <a:ahLst/>
            <a:cxnLst/>
            <a:rect l="l" t="t" r="r" b="b"/>
            <a:pathLst>
              <a:path w="9144000" h="1033780">
                <a:moveTo>
                  <a:pt x="0" y="1033272"/>
                </a:moveTo>
                <a:lnTo>
                  <a:pt x="9144000" y="1033272"/>
                </a:lnTo>
                <a:lnTo>
                  <a:pt x="9144000" y="0"/>
                </a:lnTo>
                <a:lnTo>
                  <a:pt x="0" y="0"/>
                </a:lnTo>
                <a:lnTo>
                  <a:pt x="0" y="1033272"/>
                </a:lnTo>
                <a:close/>
              </a:path>
            </a:pathLst>
          </a:custGeom>
          <a:solidFill>
            <a:srgbClr val="189B8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47191" y="267969"/>
            <a:ext cx="7898130" cy="45212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20"/>
              <a:t>Новая</a:t>
            </a:r>
            <a:r>
              <a:rPr dirty="0" spc="-100"/>
              <a:t> </a:t>
            </a:r>
            <a:r>
              <a:rPr dirty="0" spc="-35"/>
              <a:t>возможность</a:t>
            </a:r>
            <a:r>
              <a:rPr dirty="0" spc="-95"/>
              <a:t> </a:t>
            </a:r>
            <a:r>
              <a:rPr dirty="0"/>
              <a:t>-</a:t>
            </a:r>
            <a:r>
              <a:rPr dirty="0" spc="-50"/>
              <a:t> </a:t>
            </a:r>
            <a:r>
              <a:rPr dirty="0" spc="-30"/>
              <a:t>ОНЛАЙН</a:t>
            </a:r>
            <a:r>
              <a:rPr dirty="0" spc="-110"/>
              <a:t> </a:t>
            </a:r>
            <a:r>
              <a:rPr dirty="0" spc="-25"/>
              <a:t>ЗАПИСЬ</a:t>
            </a:r>
            <a:r>
              <a:rPr dirty="0" spc="-90"/>
              <a:t> </a:t>
            </a:r>
            <a:r>
              <a:rPr dirty="0"/>
              <a:t>в</a:t>
            </a:r>
            <a:r>
              <a:rPr dirty="0" spc="-65"/>
              <a:t> </a:t>
            </a:r>
            <a:r>
              <a:rPr dirty="0" spc="-10"/>
              <a:t>Учреждение</a:t>
            </a:r>
          </a:p>
        </p:txBody>
      </p:sp>
      <p:sp>
        <p:nvSpPr>
          <p:cNvPr id="5" name="object 5" descr=""/>
          <p:cNvSpPr txBox="1"/>
          <p:nvPr/>
        </p:nvSpPr>
        <p:spPr>
          <a:xfrm>
            <a:off x="6329934" y="1361948"/>
            <a:ext cx="2531745" cy="222059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>
                <a:latin typeface="Calibri"/>
                <a:cs typeface="Calibri"/>
              </a:rPr>
              <a:t>Для</a:t>
            </a:r>
            <a:r>
              <a:rPr dirty="0" sz="1600" spc="-50">
                <a:latin typeface="Calibri"/>
                <a:cs typeface="Calibri"/>
              </a:rPr>
              <a:t> </a:t>
            </a:r>
            <a:r>
              <a:rPr dirty="0" sz="1600" spc="-10">
                <a:latin typeface="Calibri"/>
                <a:cs typeface="Calibri"/>
              </a:rPr>
              <a:t>удобства</a:t>
            </a:r>
            <a:r>
              <a:rPr dirty="0" sz="1600" spc="-45">
                <a:latin typeface="Calibri"/>
                <a:cs typeface="Calibri"/>
              </a:rPr>
              <a:t> </a:t>
            </a:r>
            <a:r>
              <a:rPr dirty="0" sz="1600" spc="-50">
                <a:latin typeface="Calibri"/>
                <a:cs typeface="Calibri"/>
              </a:rPr>
              <a:t>и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600">
                <a:latin typeface="Calibri"/>
                <a:cs typeface="Calibri"/>
              </a:rPr>
              <a:t>безопасности</a:t>
            </a:r>
            <a:r>
              <a:rPr dirty="0" sz="1600" spc="-60">
                <a:latin typeface="Calibri"/>
                <a:cs typeface="Calibri"/>
              </a:rPr>
              <a:t> </a:t>
            </a:r>
            <a:r>
              <a:rPr dirty="0" sz="1600" spc="-10">
                <a:latin typeface="Calibri"/>
                <a:cs typeface="Calibri"/>
              </a:rPr>
              <a:t>получателей</a:t>
            </a:r>
            <a:endParaRPr sz="1600">
              <a:latin typeface="Calibri"/>
              <a:cs typeface="Calibri"/>
            </a:endParaRPr>
          </a:p>
          <a:p>
            <a:pPr marL="12700" marR="13335">
              <a:lnSpc>
                <a:spcPct val="100000"/>
              </a:lnSpc>
            </a:pPr>
            <a:r>
              <a:rPr dirty="0" sz="1600" spc="-10">
                <a:latin typeface="Calibri"/>
                <a:cs typeface="Calibri"/>
              </a:rPr>
              <a:t>социальных</a:t>
            </a:r>
            <a:r>
              <a:rPr dirty="0" sz="1600" spc="-30">
                <a:latin typeface="Calibri"/>
                <a:cs typeface="Calibri"/>
              </a:rPr>
              <a:t> </a:t>
            </a:r>
            <a:r>
              <a:rPr dirty="0" sz="1600">
                <a:latin typeface="Calibri"/>
                <a:cs typeface="Calibri"/>
              </a:rPr>
              <a:t>услуг</a:t>
            </a:r>
            <a:r>
              <a:rPr dirty="0" sz="1600" spc="5">
                <a:latin typeface="Calibri"/>
                <a:cs typeface="Calibri"/>
              </a:rPr>
              <a:t> </a:t>
            </a:r>
            <a:r>
              <a:rPr dirty="0" sz="1600">
                <a:latin typeface="Calibri"/>
                <a:cs typeface="Calibri"/>
              </a:rPr>
              <a:t>в</a:t>
            </a:r>
            <a:r>
              <a:rPr dirty="0" sz="1600" spc="-15">
                <a:latin typeface="Calibri"/>
                <a:cs typeface="Calibri"/>
              </a:rPr>
              <a:t> </a:t>
            </a:r>
            <a:r>
              <a:rPr dirty="0" sz="1600" spc="-10">
                <a:latin typeface="Calibri"/>
                <a:cs typeface="Calibri"/>
              </a:rPr>
              <a:t>условиях </a:t>
            </a:r>
            <a:r>
              <a:rPr dirty="0" sz="1600">
                <a:latin typeface="Calibri"/>
                <a:cs typeface="Calibri"/>
              </a:rPr>
              <a:t>сложной</a:t>
            </a:r>
            <a:r>
              <a:rPr dirty="0" sz="1600" spc="-70">
                <a:latin typeface="Calibri"/>
                <a:cs typeface="Calibri"/>
              </a:rPr>
              <a:t> </a:t>
            </a:r>
            <a:r>
              <a:rPr dirty="0" sz="1600" spc="-10">
                <a:latin typeface="Calibri"/>
                <a:cs typeface="Calibri"/>
              </a:rPr>
              <a:t>эпидемической </a:t>
            </a:r>
            <a:r>
              <a:rPr dirty="0" sz="1600">
                <a:latin typeface="Calibri"/>
                <a:cs typeface="Calibri"/>
              </a:rPr>
              <a:t>обстановки</a:t>
            </a:r>
            <a:r>
              <a:rPr dirty="0" sz="1600" spc="-45">
                <a:latin typeface="Calibri"/>
                <a:cs typeface="Calibri"/>
              </a:rPr>
              <a:t> </a:t>
            </a:r>
            <a:r>
              <a:rPr dirty="0" sz="1600">
                <a:latin typeface="Calibri"/>
                <a:cs typeface="Calibri"/>
              </a:rPr>
              <a:t>в</a:t>
            </a:r>
            <a:r>
              <a:rPr dirty="0" sz="1600" spc="-45">
                <a:latin typeface="Calibri"/>
                <a:cs typeface="Calibri"/>
              </a:rPr>
              <a:t> </a:t>
            </a:r>
            <a:r>
              <a:rPr dirty="0" sz="1600">
                <a:latin typeface="Calibri"/>
                <a:cs typeface="Calibri"/>
              </a:rPr>
              <a:t>2021</a:t>
            </a:r>
            <a:r>
              <a:rPr dirty="0" sz="1600" spc="-20">
                <a:latin typeface="Calibri"/>
                <a:cs typeface="Calibri"/>
              </a:rPr>
              <a:t> </a:t>
            </a:r>
            <a:r>
              <a:rPr dirty="0" sz="1600" spc="-10">
                <a:latin typeface="Calibri"/>
                <a:cs typeface="Calibri"/>
              </a:rPr>
              <a:t>году</a:t>
            </a:r>
            <a:r>
              <a:rPr dirty="0" sz="1600" spc="-40">
                <a:latin typeface="Calibri"/>
                <a:cs typeface="Calibri"/>
              </a:rPr>
              <a:t> </a:t>
            </a:r>
            <a:r>
              <a:rPr dirty="0" sz="1600" spc="-25">
                <a:latin typeface="Calibri"/>
                <a:cs typeface="Calibri"/>
              </a:rPr>
              <a:t>на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600">
                <a:latin typeface="Calibri"/>
                <a:cs typeface="Calibri"/>
              </a:rPr>
              <a:t>сайт</a:t>
            </a:r>
            <a:r>
              <a:rPr dirty="0" sz="1600" spc="-35">
                <a:latin typeface="Calibri"/>
                <a:cs typeface="Calibri"/>
              </a:rPr>
              <a:t> </a:t>
            </a:r>
            <a:r>
              <a:rPr dirty="0" sz="1600">
                <a:latin typeface="Calibri"/>
                <a:cs typeface="Calibri"/>
              </a:rPr>
              <a:t>Центра</a:t>
            </a:r>
            <a:r>
              <a:rPr dirty="0" sz="1600" spc="-35">
                <a:latin typeface="Calibri"/>
                <a:cs typeface="Calibri"/>
              </a:rPr>
              <a:t> </a:t>
            </a:r>
            <a:r>
              <a:rPr dirty="0" sz="1600">
                <a:latin typeface="Calibri"/>
                <a:cs typeface="Calibri"/>
              </a:rPr>
              <a:t>была</a:t>
            </a:r>
            <a:r>
              <a:rPr dirty="0" sz="1600" spc="-50">
                <a:latin typeface="Calibri"/>
                <a:cs typeface="Calibri"/>
              </a:rPr>
              <a:t> </a:t>
            </a:r>
            <a:r>
              <a:rPr dirty="0" sz="1600" spc="-10">
                <a:latin typeface="Calibri"/>
                <a:cs typeface="Calibri"/>
              </a:rPr>
              <a:t>добавлена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600">
                <a:latin typeface="Calibri"/>
                <a:cs typeface="Calibri"/>
              </a:rPr>
              <a:t>новая</a:t>
            </a:r>
            <a:r>
              <a:rPr dirty="0" sz="1600" spc="-20">
                <a:latin typeface="Calibri"/>
                <a:cs typeface="Calibri"/>
              </a:rPr>
              <a:t> </a:t>
            </a:r>
            <a:r>
              <a:rPr dirty="0" sz="1600" spc="-10">
                <a:latin typeface="Calibri"/>
                <a:cs typeface="Calibri"/>
              </a:rPr>
              <a:t>возможность </a:t>
            </a:r>
            <a:r>
              <a:rPr dirty="0" sz="1600" spc="-50">
                <a:latin typeface="Calibri"/>
                <a:cs typeface="Calibri"/>
              </a:rPr>
              <a:t>-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1600">
                <a:latin typeface="Calibri"/>
                <a:cs typeface="Calibri"/>
              </a:rPr>
              <a:t>ОНЛАЙН</a:t>
            </a:r>
            <a:r>
              <a:rPr dirty="0" sz="1600" spc="-40">
                <a:latin typeface="Calibri"/>
                <a:cs typeface="Calibri"/>
              </a:rPr>
              <a:t> </a:t>
            </a:r>
            <a:r>
              <a:rPr dirty="0" sz="1600">
                <a:latin typeface="Calibri"/>
                <a:cs typeface="Calibri"/>
              </a:rPr>
              <a:t>ЗАПИСЬ</a:t>
            </a:r>
            <a:r>
              <a:rPr dirty="0" sz="1600" spc="-35">
                <a:latin typeface="Calibri"/>
                <a:cs typeface="Calibri"/>
              </a:rPr>
              <a:t> </a:t>
            </a:r>
            <a:r>
              <a:rPr dirty="0" sz="1600" spc="-50">
                <a:latin typeface="Calibri"/>
                <a:cs typeface="Calibri"/>
              </a:rPr>
              <a:t>к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600" spc="-10">
                <a:latin typeface="Calibri"/>
                <a:cs typeface="Calibri"/>
              </a:rPr>
              <a:t>специалистам.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6" name="object 6" descr=""/>
          <p:cNvSpPr/>
          <p:nvPr/>
        </p:nvSpPr>
        <p:spPr>
          <a:xfrm>
            <a:off x="8028431" y="6451091"/>
            <a:ext cx="917575" cy="407034"/>
          </a:xfrm>
          <a:custGeom>
            <a:avLst/>
            <a:gdLst/>
            <a:ahLst/>
            <a:cxnLst/>
            <a:rect l="l" t="t" r="r" b="b"/>
            <a:pathLst>
              <a:path w="917575" h="407034">
                <a:moveTo>
                  <a:pt x="917448" y="0"/>
                </a:moveTo>
                <a:lnTo>
                  <a:pt x="0" y="0"/>
                </a:lnTo>
                <a:lnTo>
                  <a:pt x="0" y="406908"/>
                </a:lnTo>
                <a:lnTo>
                  <a:pt x="917448" y="406908"/>
                </a:lnTo>
                <a:lnTo>
                  <a:pt x="917448" y="0"/>
                </a:lnTo>
                <a:close/>
              </a:path>
            </a:pathLst>
          </a:custGeom>
          <a:solidFill>
            <a:srgbClr val="189B82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7" name="object 7" descr=""/>
          <p:cNvGrpSpPr/>
          <p:nvPr/>
        </p:nvGrpSpPr>
        <p:grpSpPr>
          <a:xfrm>
            <a:off x="25907" y="1033272"/>
            <a:ext cx="6085840" cy="3091180"/>
            <a:chOff x="25907" y="1033272"/>
            <a:chExt cx="6085840" cy="3091180"/>
          </a:xfrm>
        </p:grpSpPr>
        <p:pic>
          <p:nvPicPr>
            <p:cNvPr id="8" name="object 8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5907" y="1033272"/>
              <a:ext cx="6085330" cy="3090672"/>
            </a:xfrm>
            <a:prstGeom prst="rect">
              <a:avLst/>
            </a:prstGeom>
          </p:spPr>
        </p:pic>
        <p:sp>
          <p:nvSpPr>
            <p:cNvPr id="9" name="object 9" descr=""/>
            <p:cNvSpPr/>
            <p:nvPr/>
          </p:nvSpPr>
          <p:spPr>
            <a:xfrm>
              <a:off x="4910836" y="1651000"/>
              <a:ext cx="405130" cy="403225"/>
            </a:xfrm>
            <a:custGeom>
              <a:avLst/>
              <a:gdLst/>
              <a:ahLst/>
              <a:cxnLst/>
              <a:rect l="l" t="t" r="r" b="b"/>
              <a:pathLst>
                <a:path w="405129" h="403225">
                  <a:moveTo>
                    <a:pt x="101853" y="0"/>
                  </a:moveTo>
                  <a:lnTo>
                    <a:pt x="0" y="380"/>
                  </a:lnTo>
                  <a:lnTo>
                    <a:pt x="253" y="102108"/>
                  </a:lnTo>
                  <a:lnTo>
                    <a:pt x="25653" y="76580"/>
                  </a:lnTo>
                  <a:lnTo>
                    <a:pt x="353949" y="403098"/>
                  </a:lnTo>
                  <a:lnTo>
                    <a:pt x="404749" y="352044"/>
                  </a:lnTo>
                  <a:lnTo>
                    <a:pt x="76453" y="25526"/>
                  </a:lnTo>
                  <a:lnTo>
                    <a:pt x="101853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 descr=""/>
            <p:cNvSpPr/>
            <p:nvPr/>
          </p:nvSpPr>
          <p:spPr>
            <a:xfrm>
              <a:off x="4910836" y="1651000"/>
              <a:ext cx="405130" cy="403225"/>
            </a:xfrm>
            <a:custGeom>
              <a:avLst/>
              <a:gdLst/>
              <a:ahLst/>
              <a:cxnLst/>
              <a:rect l="l" t="t" r="r" b="b"/>
              <a:pathLst>
                <a:path w="405129" h="403225">
                  <a:moveTo>
                    <a:pt x="253" y="102108"/>
                  </a:moveTo>
                  <a:lnTo>
                    <a:pt x="0" y="380"/>
                  </a:lnTo>
                  <a:lnTo>
                    <a:pt x="101853" y="0"/>
                  </a:lnTo>
                  <a:lnTo>
                    <a:pt x="76453" y="25526"/>
                  </a:lnTo>
                  <a:lnTo>
                    <a:pt x="404749" y="352044"/>
                  </a:lnTo>
                  <a:lnTo>
                    <a:pt x="353949" y="403098"/>
                  </a:lnTo>
                  <a:lnTo>
                    <a:pt x="25653" y="76580"/>
                  </a:lnTo>
                  <a:lnTo>
                    <a:pt x="253" y="102108"/>
                  </a:lnTo>
                  <a:close/>
                </a:path>
              </a:pathLst>
            </a:custGeom>
            <a:ln w="1270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1" name="object 11" descr=""/>
          <p:cNvGrpSpPr/>
          <p:nvPr/>
        </p:nvGrpSpPr>
        <p:grpSpPr>
          <a:xfrm>
            <a:off x="703503" y="6154127"/>
            <a:ext cx="524510" cy="282575"/>
            <a:chOff x="703503" y="6154127"/>
            <a:chExt cx="524510" cy="282575"/>
          </a:xfrm>
        </p:grpSpPr>
        <p:sp>
          <p:nvSpPr>
            <p:cNvPr id="12" name="object 12" descr=""/>
            <p:cNvSpPr/>
            <p:nvPr/>
          </p:nvSpPr>
          <p:spPr>
            <a:xfrm>
              <a:off x="709853" y="6160477"/>
              <a:ext cx="511809" cy="269875"/>
            </a:xfrm>
            <a:custGeom>
              <a:avLst/>
              <a:gdLst/>
              <a:ahLst/>
              <a:cxnLst/>
              <a:rect l="l" t="t" r="r" b="b"/>
              <a:pathLst>
                <a:path w="511809" h="269875">
                  <a:moveTo>
                    <a:pt x="484924" y="0"/>
                  </a:moveTo>
                  <a:lnTo>
                    <a:pt x="53898" y="169011"/>
                  </a:lnTo>
                  <a:lnTo>
                    <a:pt x="40754" y="135496"/>
                  </a:lnTo>
                  <a:lnTo>
                    <a:pt x="0" y="228815"/>
                  </a:lnTo>
                  <a:lnTo>
                    <a:pt x="93332" y="269570"/>
                  </a:lnTo>
                  <a:lnTo>
                    <a:pt x="80187" y="236042"/>
                  </a:lnTo>
                  <a:lnTo>
                    <a:pt x="511200" y="67030"/>
                  </a:lnTo>
                  <a:lnTo>
                    <a:pt x="484924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 descr=""/>
            <p:cNvSpPr/>
            <p:nvPr/>
          </p:nvSpPr>
          <p:spPr>
            <a:xfrm>
              <a:off x="709853" y="6160477"/>
              <a:ext cx="511809" cy="269875"/>
            </a:xfrm>
            <a:custGeom>
              <a:avLst/>
              <a:gdLst/>
              <a:ahLst/>
              <a:cxnLst/>
              <a:rect l="l" t="t" r="r" b="b"/>
              <a:pathLst>
                <a:path w="511809" h="269875">
                  <a:moveTo>
                    <a:pt x="93332" y="269570"/>
                  </a:moveTo>
                  <a:lnTo>
                    <a:pt x="0" y="228815"/>
                  </a:lnTo>
                  <a:lnTo>
                    <a:pt x="40754" y="135496"/>
                  </a:lnTo>
                  <a:lnTo>
                    <a:pt x="53898" y="169011"/>
                  </a:lnTo>
                  <a:lnTo>
                    <a:pt x="484924" y="0"/>
                  </a:lnTo>
                  <a:lnTo>
                    <a:pt x="511200" y="67030"/>
                  </a:lnTo>
                  <a:lnTo>
                    <a:pt x="80187" y="236042"/>
                  </a:lnTo>
                  <a:lnTo>
                    <a:pt x="93332" y="269570"/>
                  </a:lnTo>
                  <a:close/>
                </a:path>
              </a:pathLst>
            </a:custGeom>
            <a:ln w="12699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4" name="object 14" descr=""/>
          <p:cNvGrpSpPr/>
          <p:nvPr/>
        </p:nvGrpSpPr>
        <p:grpSpPr>
          <a:xfrm>
            <a:off x="5379084" y="5295646"/>
            <a:ext cx="417830" cy="415925"/>
            <a:chOff x="5379084" y="5295646"/>
            <a:chExt cx="417830" cy="415925"/>
          </a:xfrm>
        </p:grpSpPr>
        <p:sp>
          <p:nvSpPr>
            <p:cNvPr id="15" name="object 15" descr=""/>
            <p:cNvSpPr/>
            <p:nvPr/>
          </p:nvSpPr>
          <p:spPr>
            <a:xfrm>
              <a:off x="5385434" y="5301996"/>
              <a:ext cx="405130" cy="403225"/>
            </a:xfrm>
            <a:custGeom>
              <a:avLst/>
              <a:gdLst/>
              <a:ahLst/>
              <a:cxnLst/>
              <a:rect l="l" t="t" r="r" b="b"/>
              <a:pathLst>
                <a:path w="405129" h="403225">
                  <a:moveTo>
                    <a:pt x="101726" y="0"/>
                  </a:moveTo>
                  <a:lnTo>
                    <a:pt x="0" y="253"/>
                  </a:lnTo>
                  <a:lnTo>
                    <a:pt x="253" y="102107"/>
                  </a:lnTo>
                  <a:lnTo>
                    <a:pt x="25653" y="76580"/>
                  </a:lnTo>
                  <a:lnTo>
                    <a:pt x="353949" y="403009"/>
                  </a:lnTo>
                  <a:lnTo>
                    <a:pt x="404622" y="351955"/>
                  </a:lnTo>
                  <a:lnTo>
                    <a:pt x="76453" y="25526"/>
                  </a:lnTo>
                  <a:lnTo>
                    <a:pt x="101726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 descr=""/>
            <p:cNvSpPr/>
            <p:nvPr/>
          </p:nvSpPr>
          <p:spPr>
            <a:xfrm>
              <a:off x="5385434" y="5301996"/>
              <a:ext cx="405130" cy="403225"/>
            </a:xfrm>
            <a:custGeom>
              <a:avLst/>
              <a:gdLst/>
              <a:ahLst/>
              <a:cxnLst/>
              <a:rect l="l" t="t" r="r" b="b"/>
              <a:pathLst>
                <a:path w="405129" h="403225">
                  <a:moveTo>
                    <a:pt x="253" y="102107"/>
                  </a:moveTo>
                  <a:lnTo>
                    <a:pt x="0" y="253"/>
                  </a:lnTo>
                  <a:lnTo>
                    <a:pt x="101726" y="0"/>
                  </a:lnTo>
                  <a:lnTo>
                    <a:pt x="76453" y="25526"/>
                  </a:lnTo>
                  <a:lnTo>
                    <a:pt x="404622" y="351955"/>
                  </a:lnTo>
                  <a:lnTo>
                    <a:pt x="353949" y="403009"/>
                  </a:lnTo>
                  <a:lnTo>
                    <a:pt x="25653" y="76580"/>
                  </a:lnTo>
                  <a:lnTo>
                    <a:pt x="253" y="102107"/>
                  </a:lnTo>
                  <a:close/>
                </a:path>
              </a:pathLst>
            </a:custGeom>
            <a:ln w="1270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7" name="object 17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10"/>
              </a:lnSpc>
            </a:pPr>
            <a:fld id="{81D60167-4931-47E6-BA6A-407CBD079E47}" type="slidenum">
              <a:rPr dirty="0" spc="-25"/>
              <a:t>38</a:t>
            </a:fld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034794"/>
              <a:ext cx="4860035" cy="5823201"/>
            </a:xfrm>
            <a:prstGeom prst="rect">
              <a:avLst/>
            </a:prstGeom>
          </p:spPr>
        </p:pic>
        <p:sp>
          <p:nvSpPr>
            <p:cNvPr id="4" name="object 4" descr=""/>
            <p:cNvSpPr/>
            <p:nvPr/>
          </p:nvSpPr>
          <p:spPr>
            <a:xfrm>
              <a:off x="0" y="0"/>
              <a:ext cx="9144000" cy="1033780"/>
            </a:xfrm>
            <a:custGeom>
              <a:avLst/>
              <a:gdLst/>
              <a:ahLst/>
              <a:cxnLst/>
              <a:rect l="l" t="t" r="r" b="b"/>
              <a:pathLst>
                <a:path w="9144000" h="1033780">
                  <a:moveTo>
                    <a:pt x="0" y="1033272"/>
                  </a:moveTo>
                  <a:lnTo>
                    <a:pt x="9144000" y="1033272"/>
                  </a:lnTo>
                  <a:lnTo>
                    <a:pt x="9144000" y="0"/>
                  </a:lnTo>
                  <a:lnTo>
                    <a:pt x="0" y="0"/>
                  </a:lnTo>
                  <a:lnTo>
                    <a:pt x="0" y="1033272"/>
                  </a:lnTo>
                  <a:close/>
                </a:path>
              </a:pathLst>
            </a:custGeom>
            <a:solidFill>
              <a:srgbClr val="189B82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60960" rIns="0" bIns="0" rtlCol="0" vert="horz">
            <a:spAutoFit/>
          </a:bodyPr>
          <a:lstStyle/>
          <a:p>
            <a:pPr marL="114300" marR="5080">
              <a:lnSpc>
                <a:spcPts val="3020"/>
              </a:lnSpc>
              <a:spcBef>
                <a:spcPts val="480"/>
              </a:spcBef>
            </a:pPr>
            <a:r>
              <a:rPr dirty="0" spc="-30"/>
              <a:t>Получатели</a:t>
            </a:r>
            <a:r>
              <a:rPr dirty="0" spc="-105"/>
              <a:t> </a:t>
            </a:r>
            <a:r>
              <a:rPr dirty="0" spc="-30"/>
              <a:t>социальных</a:t>
            </a:r>
            <a:r>
              <a:rPr dirty="0" spc="-100"/>
              <a:t> </a:t>
            </a:r>
            <a:r>
              <a:rPr dirty="0" spc="-10"/>
              <a:t>услуг</a:t>
            </a:r>
            <a:r>
              <a:rPr dirty="0" spc="-100"/>
              <a:t> </a:t>
            </a:r>
            <a:r>
              <a:rPr dirty="0"/>
              <a:t>в</a:t>
            </a:r>
            <a:r>
              <a:rPr dirty="0" spc="-70"/>
              <a:t> </a:t>
            </a:r>
            <a:r>
              <a:rPr dirty="0" spc="-30"/>
              <a:t>истекшем</a:t>
            </a:r>
            <a:r>
              <a:rPr dirty="0" spc="-120"/>
              <a:t> </a:t>
            </a:r>
            <a:r>
              <a:rPr dirty="0"/>
              <a:t>году</a:t>
            </a:r>
            <a:r>
              <a:rPr dirty="0" spc="-90"/>
              <a:t> </a:t>
            </a:r>
            <a:r>
              <a:rPr dirty="0"/>
              <a:t>в</a:t>
            </a:r>
            <a:r>
              <a:rPr dirty="0" spc="-75"/>
              <a:t> </a:t>
            </a:r>
            <a:r>
              <a:rPr dirty="0" spc="-10"/>
              <a:t>целом </a:t>
            </a:r>
            <a:r>
              <a:rPr dirty="0" spc="-35"/>
              <a:t>положительно</a:t>
            </a:r>
            <a:r>
              <a:rPr dirty="0" spc="-105"/>
              <a:t> </a:t>
            </a:r>
            <a:r>
              <a:rPr dirty="0" spc="-30"/>
              <a:t>оценивали</a:t>
            </a:r>
            <a:r>
              <a:rPr dirty="0" spc="-95"/>
              <a:t> </a:t>
            </a:r>
            <a:r>
              <a:rPr dirty="0" spc="-20"/>
              <a:t>работу</a:t>
            </a:r>
            <a:r>
              <a:rPr dirty="0" spc="-95"/>
              <a:t> </a:t>
            </a:r>
            <a:r>
              <a:rPr dirty="0" spc="-10"/>
              <a:t>центра.</a:t>
            </a:r>
          </a:p>
        </p:txBody>
      </p:sp>
      <p:sp>
        <p:nvSpPr>
          <p:cNvPr id="6" name="object 6" descr=""/>
          <p:cNvSpPr/>
          <p:nvPr/>
        </p:nvSpPr>
        <p:spPr>
          <a:xfrm>
            <a:off x="5003291" y="1053083"/>
            <a:ext cx="4032885" cy="1945005"/>
          </a:xfrm>
          <a:custGeom>
            <a:avLst/>
            <a:gdLst/>
            <a:ahLst/>
            <a:cxnLst/>
            <a:rect l="l" t="t" r="r" b="b"/>
            <a:pathLst>
              <a:path w="4032884" h="1945005">
                <a:moveTo>
                  <a:pt x="3708400" y="0"/>
                </a:moveTo>
                <a:lnTo>
                  <a:pt x="324104" y="0"/>
                </a:lnTo>
                <a:lnTo>
                  <a:pt x="276222" y="3515"/>
                </a:lnTo>
                <a:lnTo>
                  <a:pt x="230518" y="13726"/>
                </a:lnTo>
                <a:lnTo>
                  <a:pt x="187493" y="30131"/>
                </a:lnTo>
                <a:lnTo>
                  <a:pt x="147650" y="52228"/>
                </a:lnTo>
                <a:lnTo>
                  <a:pt x="111490" y="79515"/>
                </a:lnTo>
                <a:lnTo>
                  <a:pt x="79515" y="111490"/>
                </a:lnTo>
                <a:lnTo>
                  <a:pt x="52228" y="147650"/>
                </a:lnTo>
                <a:lnTo>
                  <a:pt x="30131" y="187493"/>
                </a:lnTo>
                <a:lnTo>
                  <a:pt x="13726" y="230518"/>
                </a:lnTo>
                <a:lnTo>
                  <a:pt x="3515" y="276222"/>
                </a:lnTo>
                <a:lnTo>
                  <a:pt x="0" y="324103"/>
                </a:lnTo>
                <a:lnTo>
                  <a:pt x="0" y="1620519"/>
                </a:lnTo>
                <a:lnTo>
                  <a:pt x="3515" y="1668401"/>
                </a:lnTo>
                <a:lnTo>
                  <a:pt x="13726" y="1714105"/>
                </a:lnTo>
                <a:lnTo>
                  <a:pt x="30131" y="1757130"/>
                </a:lnTo>
                <a:lnTo>
                  <a:pt x="52228" y="1796973"/>
                </a:lnTo>
                <a:lnTo>
                  <a:pt x="79515" y="1833133"/>
                </a:lnTo>
                <a:lnTo>
                  <a:pt x="111490" y="1865108"/>
                </a:lnTo>
                <a:lnTo>
                  <a:pt x="147650" y="1892395"/>
                </a:lnTo>
                <a:lnTo>
                  <a:pt x="187493" y="1914492"/>
                </a:lnTo>
                <a:lnTo>
                  <a:pt x="230518" y="1930897"/>
                </a:lnTo>
                <a:lnTo>
                  <a:pt x="276222" y="1941108"/>
                </a:lnTo>
                <a:lnTo>
                  <a:pt x="324104" y="1944624"/>
                </a:lnTo>
                <a:lnTo>
                  <a:pt x="3708400" y="1944624"/>
                </a:lnTo>
                <a:lnTo>
                  <a:pt x="3756281" y="1941108"/>
                </a:lnTo>
                <a:lnTo>
                  <a:pt x="3801985" y="1930897"/>
                </a:lnTo>
                <a:lnTo>
                  <a:pt x="3845010" y="1914492"/>
                </a:lnTo>
                <a:lnTo>
                  <a:pt x="3884853" y="1892395"/>
                </a:lnTo>
                <a:lnTo>
                  <a:pt x="3921013" y="1865108"/>
                </a:lnTo>
                <a:lnTo>
                  <a:pt x="3952988" y="1833133"/>
                </a:lnTo>
                <a:lnTo>
                  <a:pt x="3980275" y="1796973"/>
                </a:lnTo>
                <a:lnTo>
                  <a:pt x="4002372" y="1757130"/>
                </a:lnTo>
                <a:lnTo>
                  <a:pt x="4018777" y="1714105"/>
                </a:lnTo>
                <a:lnTo>
                  <a:pt x="4028988" y="1668401"/>
                </a:lnTo>
                <a:lnTo>
                  <a:pt x="4032504" y="1620519"/>
                </a:lnTo>
                <a:lnTo>
                  <a:pt x="4032504" y="324103"/>
                </a:lnTo>
                <a:lnTo>
                  <a:pt x="4028988" y="276222"/>
                </a:lnTo>
                <a:lnTo>
                  <a:pt x="4018777" y="230518"/>
                </a:lnTo>
                <a:lnTo>
                  <a:pt x="4002372" y="187493"/>
                </a:lnTo>
                <a:lnTo>
                  <a:pt x="3980275" y="147650"/>
                </a:lnTo>
                <a:lnTo>
                  <a:pt x="3952988" y="111490"/>
                </a:lnTo>
                <a:lnTo>
                  <a:pt x="3921013" y="79515"/>
                </a:lnTo>
                <a:lnTo>
                  <a:pt x="3884853" y="52228"/>
                </a:lnTo>
                <a:lnTo>
                  <a:pt x="3845010" y="30131"/>
                </a:lnTo>
                <a:lnTo>
                  <a:pt x="3801985" y="13726"/>
                </a:lnTo>
                <a:lnTo>
                  <a:pt x="3756281" y="3515"/>
                </a:lnTo>
                <a:lnTo>
                  <a:pt x="3708400" y="0"/>
                </a:lnTo>
                <a:close/>
              </a:path>
            </a:pathLst>
          </a:custGeom>
          <a:solidFill>
            <a:srgbClr val="E1EFD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 descr=""/>
          <p:cNvSpPr txBox="1"/>
          <p:nvPr/>
        </p:nvSpPr>
        <p:spPr>
          <a:xfrm>
            <a:off x="5151246" y="1139190"/>
            <a:ext cx="3732529" cy="54108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latin typeface="Calibri"/>
                <a:cs typeface="Calibri"/>
              </a:rPr>
              <a:t>В</a:t>
            </a:r>
            <a:r>
              <a:rPr dirty="0" sz="1800" spc="-4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федеральные,</a:t>
            </a:r>
            <a:r>
              <a:rPr dirty="0" sz="1800" spc="-6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городские</a:t>
            </a:r>
            <a:r>
              <a:rPr dirty="0" sz="1800" spc="-25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структуры, </a:t>
            </a:r>
            <a:r>
              <a:rPr dirty="0" sz="1800">
                <a:latin typeface="Calibri"/>
                <a:cs typeface="Calibri"/>
              </a:rPr>
              <a:t>директору</a:t>
            </a:r>
            <a:r>
              <a:rPr dirty="0" sz="1800" spc="-3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учреждения</a:t>
            </a:r>
            <a:r>
              <a:rPr dirty="0" sz="1800" spc="-3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за</a:t>
            </a:r>
            <a:r>
              <a:rPr dirty="0" sz="1800" spc="-20">
                <a:latin typeface="Calibri"/>
                <a:cs typeface="Calibri"/>
              </a:rPr>
              <a:t> </a:t>
            </a:r>
            <a:r>
              <a:rPr dirty="0" sz="1800" spc="-25">
                <a:latin typeface="Calibri"/>
                <a:cs typeface="Calibri"/>
              </a:rPr>
              <a:t>год</a:t>
            </a:r>
            <a:endParaRPr sz="1800">
              <a:latin typeface="Calibri"/>
              <a:cs typeface="Calibri"/>
            </a:endParaRPr>
          </a:p>
          <a:p>
            <a:pPr algn="just" marL="12700" marR="520065">
              <a:lnSpc>
                <a:spcPct val="100000"/>
              </a:lnSpc>
            </a:pPr>
            <a:r>
              <a:rPr dirty="0" sz="1800">
                <a:latin typeface="Calibri"/>
                <a:cs typeface="Calibri"/>
              </a:rPr>
              <a:t>поступило</a:t>
            </a:r>
            <a:r>
              <a:rPr dirty="0" sz="1800" spc="-2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свыше</a:t>
            </a:r>
            <a:r>
              <a:rPr dirty="0" sz="1800" spc="5">
                <a:latin typeface="Calibri"/>
                <a:cs typeface="Calibri"/>
              </a:rPr>
              <a:t> </a:t>
            </a:r>
            <a:r>
              <a:rPr dirty="0" sz="1800" b="1">
                <a:latin typeface="Calibri"/>
                <a:cs typeface="Calibri"/>
              </a:rPr>
              <a:t>30</a:t>
            </a:r>
            <a:r>
              <a:rPr dirty="0" sz="1800" spc="-15" b="1">
                <a:latin typeface="Calibri"/>
                <a:cs typeface="Calibri"/>
              </a:rPr>
              <a:t> </a:t>
            </a:r>
            <a:r>
              <a:rPr dirty="0" sz="1800" spc="-10" b="1">
                <a:latin typeface="Calibri"/>
                <a:cs typeface="Calibri"/>
              </a:rPr>
              <a:t>обращений </a:t>
            </a:r>
            <a:r>
              <a:rPr dirty="0" sz="1800" b="1">
                <a:latin typeface="Calibri"/>
                <a:cs typeface="Calibri"/>
              </a:rPr>
              <a:t>граждан</a:t>
            </a:r>
            <a:r>
              <a:rPr dirty="0" sz="1800">
                <a:latin typeface="Calibri"/>
                <a:cs typeface="Calibri"/>
              </a:rPr>
              <a:t>,</a:t>
            </a:r>
            <a:r>
              <a:rPr dirty="0" sz="1800" spc="-4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в</a:t>
            </a:r>
            <a:r>
              <a:rPr dirty="0" sz="1800" spc="-3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которых</a:t>
            </a:r>
            <a:r>
              <a:rPr dirty="0" sz="1800" spc="-25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выражалась благодарность</a:t>
            </a:r>
            <a:r>
              <a:rPr dirty="0" sz="1800" spc="10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социальным</a:t>
            </a:r>
            <a:endParaRPr sz="1800">
              <a:latin typeface="Calibri"/>
              <a:cs typeface="Calibri"/>
            </a:endParaRPr>
          </a:p>
          <a:p>
            <a:pPr algn="just" marL="12700">
              <a:lnSpc>
                <a:spcPct val="100000"/>
              </a:lnSpc>
            </a:pPr>
            <a:r>
              <a:rPr dirty="0" sz="1800">
                <a:latin typeface="Calibri"/>
                <a:cs typeface="Calibri"/>
              </a:rPr>
              <a:t>работникам</a:t>
            </a:r>
            <a:r>
              <a:rPr dirty="0" sz="1800" spc="-3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и</a:t>
            </a:r>
            <a:r>
              <a:rPr dirty="0" sz="1800" spc="-2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специалистам</a:t>
            </a:r>
            <a:r>
              <a:rPr dirty="0" sz="1800" spc="-20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центра.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800">
              <a:latin typeface="Calibri"/>
              <a:cs typeface="Calibri"/>
            </a:endParaRPr>
          </a:p>
          <a:p>
            <a:pPr marL="88900">
              <a:lnSpc>
                <a:spcPct val="100000"/>
              </a:lnSpc>
              <a:spcBef>
                <a:spcPts val="1315"/>
              </a:spcBef>
            </a:pPr>
            <a:r>
              <a:rPr dirty="0" sz="1800">
                <a:latin typeface="Calibri"/>
                <a:cs typeface="Calibri"/>
              </a:rPr>
              <a:t>Работа</a:t>
            </a:r>
            <a:r>
              <a:rPr dirty="0" sz="1800" spc="-1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в</a:t>
            </a:r>
            <a:r>
              <a:rPr dirty="0" sz="1800" spc="-3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филиале</a:t>
            </a:r>
            <a:r>
              <a:rPr dirty="0" sz="1800" spc="-3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«Восточный»</a:t>
            </a:r>
            <a:r>
              <a:rPr dirty="0" sz="1800" spc="5">
                <a:latin typeface="Calibri"/>
                <a:cs typeface="Calibri"/>
              </a:rPr>
              <a:t> </a:t>
            </a:r>
            <a:r>
              <a:rPr dirty="0" sz="1800" spc="-60">
                <a:latin typeface="Calibri"/>
                <a:cs typeface="Calibri"/>
              </a:rPr>
              <a:t>в</a:t>
            </a:r>
            <a:endParaRPr sz="1800">
              <a:latin typeface="Calibri"/>
              <a:cs typeface="Calibri"/>
            </a:endParaRPr>
          </a:p>
          <a:p>
            <a:pPr marL="88900" marR="35560">
              <a:lnSpc>
                <a:spcPct val="100000"/>
              </a:lnSpc>
            </a:pPr>
            <a:r>
              <a:rPr dirty="0" sz="1800">
                <a:latin typeface="Calibri"/>
                <a:cs typeface="Calibri"/>
              </a:rPr>
              <a:t>2021</a:t>
            </a:r>
            <a:r>
              <a:rPr dirty="0" sz="1800" spc="-3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году</a:t>
            </a:r>
            <a:r>
              <a:rPr dirty="0" sz="1800" spc="-30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проходила</a:t>
            </a:r>
            <a:r>
              <a:rPr dirty="0" sz="1800" spc="-3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при</a:t>
            </a:r>
            <a:r>
              <a:rPr dirty="0" sz="1800" spc="-15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поддержке </a:t>
            </a:r>
            <a:r>
              <a:rPr dirty="0" sz="1800">
                <a:latin typeface="Calibri"/>
                <a:cs typeface="Calibri"/>
              </a:rPr>
              <a:t>районных</a:t>
            </a:r>
            <a:r>
              <a:rPr dirty="0" sz="1800" spc="-3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властей,</a:t>
            </a:r>
            <a:r>
              <a:rPr dirty="0" sz="1800" spc="-30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общественных </a:t>
            </a:r>
            <a:r>
              <a:rPr dirty="0" sz="1800">
                <a:latin typeface="Calibri"/>
                <a:cs typeface="Calibri"/>
              </a:rPr>
              <a:t>организаций</a:t>
            </a:r>
            <a:r>
              <a:rPr dirty="0" sz="1800" spc="-30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района.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750">
              <a:latin typeface="Calibri"/>
              <a:cs typeface="Calibri"/>
            </a:endParaRPr>
          </a:p>
          <a:p>
            <a:pPr marL="88900" marR="272415">
              <a:lnSpc>
                <a:spcPct val="100000"/>
              </a:lnSpc>
              <a:spcBef>
                <a:spcPts val="5"/>
              </a:spcBef>
            </a:pPr>
            <a:r>
              <a:rPr dirty="0" sz="1800" spc="-10">
                <a:latin typeface="Calibri"/>
                <a:cs typeface="Calibri"/>
              </a:rPr>
              <a:t>Тесное</a:t>
            </a:r>
            <a:r>
              <a:rPr dirty="0" sz="1800" spc="-4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взаимодействие</a:t>
            </a:r>
            <a:r>
              <a:rPr dirty="0" sz="1800" spc="-5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с</a:t>
            </a:r>
            <a:r>
              <a:rPr dirty="0" sz="1800" spc="-50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Советом </a:t>
            </a:r>
            <a:r>
              <a:rPr dirty="0" sz="1800">
                <a:latin typeface="Calibri"/>
                <a:cs typeface="Calibri"/>
              </a:rPr>
              <a:t>депутатов</a:t>
            </a:r>
            <a:r>
              <a:rPr dirty="0" sz="1800" spc="-7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муниципального</a:t>
            </a:r>
            <a:r>
              <a:rPr dirty="0" sz="1800" spc="-45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округа </a:t>
            </a:r>
            <a:r>
              <a:rPr dirty="0" sz="1800">
                <a:latin typeface="Calibri"/>
                <a:cs typeface="Calibri"/>
              </a:rPr>
              <a:t>Восточный, с</a:t>
            </a:r>
            <a:r>
              <a:rPr dirty="0" sz="1800" spc="-1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управой</a:t>
            </a:r>
            <a:r>
              <a:rPr dirty="0" sz="1800" spc="-2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района,</a:t>
            </a:r>
            <a:r>
              <a:rPr dirty="0" sz="1800" spc="-5">
                <a:latin typeface="Calibri"/>
                <a:cs typeface="Calibri"/>
              </a:rPr>
              <a:t> </a:t>
            </a:r>
            <a:r>
              <a:rPr dirty="0" sz="1800" spc="-50">
                <a:latin typeface="Calibri"/>
                <a:cs typeface="Calibri"/>
              </a:rPr>
              <a:t>с </a:t>
            </a:r>
            <a:r>
              <a:rPr dirty="0" sz="1800">
                <a:latin typeface="Calibri"/>
                <a:cs typeface="Calibri"/>
              </a:rPr>
              <a:t>Советом</a:t>
            </a:r>
            <a:r>
              <a:rPr dirty="0" sz="1800" spc="-3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ветеранов,</a:t>
            </a:r>
            <a:r>
              <a:rPr dirty="0" sz="1800" spc="-30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районными </a:t>
            </a:r>
            <a:r>
              <a:rPr dirty="0" sz="1800">
                <a:latin typeface="Calibri"/>
                <a:cs typeface="Calibri"/>
              </a:rPr>
              <a:t>обществами</a:t>
            </a:r>
            <a:r>
              <a:rPr dirty="0" sz="1800" spc="-15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инвалидов</a:t>
            </a:r>
            <a:endParaRPr sz="1800">
              <a:latin typeface="Calibri"/>
              <a:cs typeface="Calibri"/>
            </a:endParaRPr>
          </a:p>
          <a:p>
            <a:pPr marL="88900" marR="610870">
              <a:lnSpc>
                <a:spcPct val="100000"/>
              </a:lnSpc>
            </a:pPr>
            <a:r>
              <a:rPr dirty="0" sz="1800">
                <a:latin typeface="Calibri"/>
                <a:cs typeface="Calibri"/>
              </a:rPr>
              <a:t>непременное</a:t>
            </a:r>
            <a:r>
              <a:rPr dirty="0" sz="1800" spc="-1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условие</a:t>
            </a:r>
            <a:r>
              <a:rPr dirty="0" sz="1800" spc="-4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успеха</a:t>
            </a:r>
            <a:r>
              <a:rPr dirty="0" sz="1800" spc="-25">
                <a:latin typeface="Calibri"/>
                <a:cs typeface="Calibri"/>
              </a:rPr>
              <a:t> </a:t>
            </a:r>
            <a:r>
              <a:rPr dirty="0" sz="1800" spc="-50">
                <a:latin typeface="Calibri"/>
                <a:cs typeface="Calibri"/>
              </a:rPr>
              <a:t>в </a:t>
            </a:r>
            <a:r>
              <a:rPr dirty="0" sz="1800">
                <a:latin typeface="Calibri"/>
                <a:cs typeface="Calibri"/>
              </a:rPr>
              <a:t>нашей</a:t>
            </a:r>
            <a:r>
              <a:rPr dirty="0" sz="1800" spc="5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работе.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8" name="object 8" descr=""/>
          <p:cNvSpPr/>
          <p:nvPr/>
        </p:nvSpPr>
        <p:spPr>
          <a:xfrm>
            <a:off x="8028431" y="6451091"/>
            <a:ext cx="917575" cy="407034"/>
          </a:xfrm>
          <a:custGeom>
            <a:avLst/>
            <a:gdLst/>
            <a:ahLst/>
            <a:cxnLst/>
            <a:rect l="l" t="t" r="r" b="b"/>
            <a:pathLst>
              <a:path w="917575" h="407034">
                <a:moveTo>
                  <a:pt x="917448" y="0"/>
                </a:moveTo>
                <a:lnTo>
                  <a:pt x="0" y="0"/>
                </a:lnTo>
                <a:lnTo>
                  <a:pt x="0" y="406908"/>
                </a:lnTo>
                <a:lnTo>
                  <a:pt x="917448" y="406908"/>
                </a:lnTo>
                <a:lnTo>
                  <a:pt x="917448" y="0"/>
                </a:lnTo>
                <a:close/>
              </a:path>
            </a:pathLst>
          </a:custGeom>
          <a:solidFill>
            <a:srgbClr val="189B8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10"/>
              </a:lnSpc>
            </a:pPr>
            <a:fld id="{81D60167-4931-47E6-BA6A-407CBD079E47}" type="slidenum">
              <a:rPr dirty="0" spc="-25"/>
              <a:t>38</a:t>
            </a:fld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8268334" y="6477685"/>
            <a:ext cx="155575" cy="1530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140"/>
              </a:lnSpc>
            </a:pPr>
            <a:r>
              <a:rPr dirty="0" sz="1200" spc="-25">
                <a:solidFill>
                  <a:srgbClr val="888888"/>
                </a:solidFill>
                <a:latin typeface="Calibri"/>
                <a:cs typeface="Calibri"/>
              </a:rPr>
              <a:t>39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7998"/>
          </a:xfrm>
          <a:prstGeom prst="rect">
            <a:avLst/>
          </a:prstGeom>
        </p:spPr>
      </p:pic>
      <p:sp>
        <p:nvSpPr>
          <p:cNvPr id="4" name="object 4" descr=""/>
          <p:cNvSpPr txBox="1"/>
          <p:nvPr/>
        </p:nvSpPr>
        <p:spPr>
          <a:xfrm>
            <a:off x="3728720" y="6382003"/>
            <a:ext cx="5297170" cy="4222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600" b="1">
                <a:solidFill>
                  <a:srgbClr val="006FC0"/>
                </a:solidFill>
                <a:latin typeface="Arial"/>
                <a:cs typeface="Arial"/>
              </a:rPr>
              <a:t>МЫ</a:t>
            </a:r>
            <a:r>
              <a:rPr dirty="0" sz="2600" spc="-100" b="1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dirty="0" sz="2600" b="1">
                <a:solidFill>
                  <a:srgbClr val="006FC0"/>
                </a:solidFill>
                <a:latin typeface="Arial"/>
                <a:cs typeface="Arial"/>
              </a:rPr>
              <a:t>ВСЕГДА</a:t>
            </a:r>
            <a:r>
              <a:rPr dirty="0" sz="2600" spc="-100" b="1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dirty="0" sz="2600" b="1">
                <a:solidFill>
                  <a:srgbClr val="006FC0"/>
                </a:solidFill>
                <a:latin typeface="Arial"/>
                <a:cs typeface="Arial"/>
              </a:rPr>
              <a:t>ГОТОВЫ</a:t>
            </a:r>
            <a:r>
              <a:rPr dirty="0" sz="2600" spc="-130" b="1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dirty="0" sz="2600" spc="-10" b="1">
                <a:solidFill>
                  <a:srgbClr val="006FC0"/>
                </a:solidFill>
                <a:latin typeface="Arial"/>
                <a:cs typeface="Arial"/>
              </a:rPr>
              <a:t>ПОМОЧЬ!</a:t>
            </a:r>
            <a:endParaRPr sz="2600">
              <a:latin typeface="Arial"/>
              <a:cs typeface="Arial"/>
            </a:endParaRPr>
          </a:p>
        </p:txBody>
      </p:sp>
      <p:pic>
        <p:nvPicPr>
          <p:cNvPr id="5" name="object 5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56388"/>
            <a:ext cx="3276599" cy="3273551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8028431" y="6452615"/>
            <a:ext cx="917575" cy="405765"/>
          </a:xfrm>
          <a:custGeom>
            <a:avLst/>
            <a:gdLst/>
            <a:ahLst/>
            <a:cxnLst/>
            <a:rect l="l" t="t" r="r" b="b"/>
            <a:pathLst>
              <a:path w="917575" h="405765">
                <a:moveTo>
                  <a:pt x="917448" y="0"/>
                </a:moveTo>
                <a:lnTo>
                  <a:pt x="0" y="0"/>
                </a:lnTo>
                <a:lnTo>
                  <a:pt x="0" y="405382"/>
                </a:lnTo>
                <a:lnTo>
                  <a:pt x="917448" y="405382"/>
                </a:lnTo>
                <a:lnTo>
                  <a:pt x="917448" y="0"/>
                </a:lnTo>
                <a:close/>
              </a:path>
            </a:pathLst>
          </a:custGeom>
          <a:solidFill>
            <a:srgbClr val="189B8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/>
          <p:nvPr/>
        </p:nvSpPr>
        <p:spPr>
          <a:xfrm>
            <a:off x="0" y="0"/>
            <a:ext cx="9144000" cy="1053465"/>
          </a:xfrm>
          <a:custGeom>
            <a:avLst/>
            <a:gdLst/>
            <a:ahLst/>
            <a:cxnLst/>
            <a:rect l="l" t="t" r="r" b="b"/>
            <a:pathLst>
              <a:path w="9144000" h="1053465">
                <a:moveTo>
                  <a:pt x="9144000" y="0"/>
                </a:moveTo>
                <a:lnTo>
                  <a:pt x="0" y="0"/>
                </a:lnTo>
                <a:lnTo>
                  <a:pt x="0" y="1053084"/>
                </a:lnTo>
                <a:lnTo>
                  <a:pt x="9144000" y="1053084"/>
                </a:lnTo>
                <a:lnTo>
                  <a:pt x="9144000" y="0"/>
                </a:lnTo>
                <a:close/>
              </a:path>
            </a:pathLst>
          </a:custGeom>
          <a:solidFill>
            <a:srgbClr val="189B8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78002" y="268351"/>
            <a:ext cx="8362315" cy="51371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200" spc="-30"/>
              <a:t>Качественная</a:t>
            </a:r>
            <a:r>
              <a:rPr dirty="0" sz="3200" spc="-100"/>
              <a:t> </a:t>
            </a:r>
            <a:r>
              <a:rPr dirty="0" sz="3200" spc="-25"/>
              <a:t>характеристика</a:t>
            </a:r>
            <a:r>
              <a:rPr dirty="0" sz="3200" spc="-90"/>
              <a:t> </a:t>
            </a:r>
            <a:r>
              <a:rPr dirty="0" sz="3200" spc="-25"/>
              <a:t>работников</a:t>
            </a:r>
            <a:r>
              <a:rPr dirty="0" sz="3200" spc="-90"/>
              <a:t> </a:t>
            </a:r>
            <a:r>
              <a:rPr dirty="0" sz="3200" spc="-10"/>
              <a:t>Центра</a:t>
            </a:r>
            <a:endParaRPr sz="3200"/>
          </a:p>
        </p:txBody>
      </p:sp>
      <p:grpSp>
        <p:nvGrpSpPr>
          <p:cNvPr id="5" name="object 5" descr=""/>
          <p:cNvGrpSpPr/>
          <p:nvPr/>
        </p:nvGrpSpPr>
        <p:grpSpPr>
          <a:xfrm>
            <a:off x="323113" y="1807493"/>
            <a:ext cx="1203960" cy="3270885"/>
            <a:chOff x="323113" y="1807493"/>
            <a:chExt cx="1203960" cy="3270885"/>
          </a:xfrm>
        </p:grpSpPr>
        <p:pic>
          <p:nvPicPr>
            <p:cNvPr id="6" name="object 6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82499" y="4014902"/>
              <a:ext cx="1119395" cy="1062869"/>
            </a:xfrm>
            <a:prstGeom prst="rect">
              <a:avLst/>
            </a:prstGeom>
          </p:spPr>
        </p:pic>
        <p:sp>
          <p:nvSpPr>
            <p:cNvPr id="7" name="object 7" descr=""/>
            <p:cNvSpPr/>
            <p:nvPr/>
          </p:nvSpPr>
          <p:spPr>
            <a:xfrm>
              <a:off x="564617" y="4104151"/>
              <a:ext cx="925830" cy="885190"/>
            </a:xfrm>
            <a:custGeom>
              <a:avLst/>
              <a:gdLst/>
              <a:ahLst/>
              <a:cxnLst/>
              <a:rect l="l" t="t" r="r" b="b"/>
              <a:pathLst>
                <a:path w="925830" h="885189">
                  <a:moveTo>
                    <a:pt x="462627" y="0"/>
                  </a:moveTo>
                  <a:lnTo>
                    <a:pt x="412179" y="2593"/>
                  </a:lnTo>
                  <a:lnTo>
                    <a:pt x="363315" y="10192"/>
                  </a:lnTo>
                  <a:lnTo>
                    <a:pt x="316314" y="22531"/>
                  </a:lnTo>
                  <a:lnTo>
                    <a:pt x="271459" y="39338"/>
                  </a:lnTo>
                  <a:lnTo>
                    <a:pt x="229030" y="60346"/>
                  </a:lnTo>
                  <a:lnTo>
                    <a:pt x="189308" y="85285"/>
                  </a:lnTo>
                  <a:lnTo>
                    <a:pt x="152574" y="113888"/>
                  </a:lnTo>
                  <a:lnTo>
                    <a:pt x="119109" y="145884"/>
                  </a:lnTo>
                  <a:lnTo>
                    <a:pt x="89195" y="181006"/>
                  </a:lnTo>
                  <a:lnTo>
                    <a:pt x="63112" y="218985"/>
                  </a:lnTo>
                  <a:lnTo>
                    <a:pt x="41141" y="259551"/>
                  </a:lnTo>
                  <a:lnTo>
                    <a:pt x="23563" y="302436"/>
                  </a:lnTo>
                  <a:lnTo>
                    <a:pt x="10659" y="347371"/>
                  </a:lnTo>
                  <a:lnTo>
                    <a:pt x="2711" y="394087"/>
                  </a:lnTo>
                  <a:lnTo>
                    <a:pt x="0" y="442316"/>
                  </a:lnTo>
                  <a:lnTo>
                    <a:pt x="2711" y="490538"/>
                  </a:lnTo>
                  <a:lnTo>
                    <a:pt x="10659" y="537250"/>
                  </a:lnTo>
                  <a:lnTo>
                    <a:pt x="23563" y="582181"/>
                  </a:lnTo>
                  <a:lnTo>
                    <a:pt x="41141" y="625065"/>
                  </a:lnTo>
                  <a:lnTo>
                    <a:pt x="63112" y="665630"/>
                  </a:lnTo>
                  <a:lnTo>
                    <a:pt x="89195" y="703609"/>
                  </a:lnTo>
                  <a:lnTo>
                    <a:pt x="119109" y="738732"/>
                  </a:lnTo>
                  <a:lnTo>
                    <a:pt x="152574" y="770731"/>
                  </a:lnTo>
                  <a:lnTo>
                    <a:pt x="189308" y="799336"/>
                  </a:lnTo>
                  <a:lnTo>
                    <a:pt x="229030" y="824278"/>
                  </a:lnTo>
                  <a:lnTo>
                    <a:pt x="271459" y="845288"/>
                  </a:lnTo>
                  <a:lnTo>
                    <a:pt x="316314" y="862098"/>
                  </a:lnTo>
                  <a:lnTo>
                    <a:pt x="363315" y="874438"/>
                  </a:lnTo>
                  <a:lnTo>
                    <a:pt x="412179" y="882039"/>
                  </a:lnTo>
                  <a:lnTo>
                    <a:pt x="462627" y="884633"/>
                  </a:lnTo>
                  <a:lnTo>
                    <a:pt x="513080" y="882039"/>
                  </a:lnTo>
                  <a:lnTo>
                    <a:pt x="561949" y="874438"/>
                  </a:lnTo>
                  <a:lnTo>
                    <a:pt x="608954" y="862098"/>
                  </a:lnTo>
                  <a:lnTo>
                    <a:pt x="653813" y="845288"/>
                  </a:lnTo>
                  <a:lnTo>
                    <a:pt x="696245" y="824278"/>
                  </a:lnTo>
                  <a:lnTo>
                    <a:pt x="735970" y="799336"/>
                  </a:lnTo>
                  <a:lnTo>
                    <a:pt x="772706" y="770731"/>
                  </a:lnTo>
                  <a:lnTo>
                    <a:pt x="806172" y="738732"/>
                  </a:lnTo>
                  <a:lnTo>
                    <a:pt x="836088" y="703609"/>
                  </a:lnTo>
                  <a:lnTo>
                    <a:pt x="862172" y="665630"/>
                  </a:lnTo>
                  <a:lnTo>
                    <a:pt x="884143" y="625065"/>
                  </a:lnTo>
                  <a:lnTo>
                    <a:pt x="901721" y="582182"/>
                  </a:lnTo>
                  <a:lnTo>
                    <a:pt x="914625" y="537250"/>
                  </a:lnTo>
                  <a:lnTo>
                    <a:pt x="922573" y="490538"/>
                  </a:lnTo>
                  <a:lnTo>
                    <a:pt x="925285" y="442316"/>
                  </a:lnTo>
                  <a:lnTo>
                    <a:pt x="922573" y="394087"/>
                  </a:lnTo>
                  <a:lnTo>
                    <a:pt x="914625" y="347371"/>
                  </a:lnTo>
                  <a:lnTo>
                    <a:pt x="901721" y="302436"/>
                  </a:lnTo>
                  <a:lnTo>
                    <a:pt x="884143" y="259551"/>
                  </a:lnTo>
                  <a:lnTo>
                    <a:pt x="862172" y="218985"/>
                  </a:lnTo>
                  <a:lnTo>
                    <a:pt x="836088" y="181006"/>
                  </a:lnTo>
                  <a:lnTo>
                    <a:pt x="806172" y="145884"/>
                  </a:lnTo>
                  <a:lnTo>
                    <a:pt x="772706" y="113888"/>
                  </a:lnTo>
                  <a:lnTo>
                    <a:pt x="735970" y="85285"/>
                  </a:lnTo>
                  <a:lnTo>
                    <a:pt x="696245" y="60346"/>
                  </a:lnTo>
                  <a:lnTo>
                    <a:pt x="653813" y="39338"/>
                  </a:lnTo>
                  <a:lnTo>
                    <a:pt x="608954" y="22531"/>
                  </a:lnTo>
                  <a:lnTo>
                    <a:pt x="561949" y="10193"/>
                  </a:lnTo>
                  <a:lnTo>
                    <a:pt x="513080" y="2593"/>
                  </a:lnTo>
                  <a:lnTo>
                    <a:pt x="46262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 descr=""/>
            <p:cNvSpPr/>
            <p:nvPr/>
          </p:nvSpPr>
          <p:spPr>
            <a:xfrm>
              <a:off x="673873" y="4222870"/>
              <a:ext cx="711835" cy="661670"/>
            </a:xfrm>
            <a:custGeom>
              <a:avLst/>
              <a:gdLst/>
              <a:ahLst/>
              <a:cxnLst/>
              <a:rect l="l" t="t" r="r" b="b"/>
              <a:pathLst>
                <a:path w="711835" h="661670">
                  <a:moveTo>
                    <a:pt x="355693" y="0"/>
                  </a:moveTo>
                  <a:lnTo>
                    <a:pt x="307672" y="2992"/>
                  </a:lnTo>
                  <a:lnTo>
                    <a:pt x="261539" y="11715"/>
                  </a:lnTo>
                  <a:lnTo>
                    <a:pt x="217732" y="25790"/>
                  </a:lnTo>
                  <a:lnTo>
                    <a:pt x="176685" y="44836"/>
                  </a:lnTo>
                  <a:lnTo>
                    <a:pt x="138834" y="68473"/>
                  </a:lnTo>
                  <a:lnTo>
                    <a:pt x="104616" y="96322"/>
                  </a:lnTo>
                  <a:lnTo>
                    <a:pt x="74466" y="128003"/>
                  </a:lnTo>
                  <a:lnTo>
                    <a:pt x="48821" y="163135"/>
                  </a:lnTo>
                  <a:lnTo>
                    <a:pt x="28115" y="201339"/>
                  </a:lnTo>
                  <a:lnTo>
                    <a:pt x="12786" y="242235"/>
                  </a:lnTo>
                  <a:lnTo>
                    <a:pt x="3269" y="285442"/>
                  </a:lnTo>
                  <a:lnTo>
                    <a:pt x="0" y="330582"/>
                  </a:lnTo>
                  <a:lnTo>
                    <a:pt x="3269" y="375720"/>
                  </a:lnTo>
                  <a:lnTo>
                    <a:pt x="12786" y="418926"/>
                  </a:lnTo>
                  <a:lnTo>
                    <a:pt x="28115" y="459821"/>
                  </a:lnTo>
                  <a:lnTo>
                    <a:pt x="48821" y="498024"/>
                  </a:lnTo>
                  <a:lnTo>
                    <a:pt x="74466" y="533155"/>
                  </a:lnTo>
                  <a:lnTo>
                    <a:pt x="104616" y="564835"/>
                  </a:lnTo>
                  <a:lnTo>
                    <a:pt x="138834" y="592683"/>
                  </a:lnTo>
                  <a:lnTo>
                    <a:pt x="176685" y="616321"/>
                  </a:lnTo>
                  <a:lnTo>
                    <a:pt x="217732" y="635366"/>
                  </a:lnTo>
                  <a:lnTo>
                    <a:pt x="261539" y="649441"/>
                  </a:lnTo>
                  <a:lnTo>
                    <a:pt x="307672" y="658164"/>
                  </a:lnTo>
                  <a:lnTo>
                    <a:pt x="355693" y="661157"/>
                  </a:lnTo>
                  <a:lnTo>
                    <a:pt x="404195" y="658164"/>
                  </a:lnTo>
                  <a:lnTo>
                    <a:pt x="450640" y="649441"/>
                  </a:lnTo>
                  <a:lnTo>
                    <a:pt x="494617" y="635366"/>
                  </a:lnTo>
                  <a:lnTo>
                    <a:pt x="535713" y="616321"/>
                  </a:lnTo>
                  <a:lnTo>
                    <a:pt x="573517" y="592684"/>
                  </a:lnTo>
                  <a:lnTo>
                    <a:pt x="607617" y="564835"/>
                  </a:lnTo>
                  <a:lnTo>
                    <a:pt x="637601" y="533155"/>
                  </a:lnTo>
                  <a:lnTo>
                    <a:pt x="663056" y="498024"/>
                  </a:lnTo>
                  <a:lnTo>
                    <a:pt x="683572" y="459821"/>
                  </a:lnTo>
                  <a:lnTo>
                    <a:pt x="698737" y="418926"/>
                  </a:lnTo>
                  <a:lnTo>
                    <a:pt x="708137" y="375720"/>
                  </a:lnTo>
                  <a:lnTo>
                    <a:pt x="711362" y="330582"/>
                  </a:lnTo>
                  <a:lnTo>
                    <a:pt x="708137" y="285442"/>
                  </a:lnTo>
                  <a:lnTo>
                    <a:pt x="698737" y="242235"/>
                  </a:lnTo>
                  <a:lnTo>
                    <a:pt x="683572" y="201339"/>
                  </a:lnTo>
                  <a:lnTo>
                    <a:pt x="663056" y="163135"/>
                  </a:lnTo>
                  <a:lnTo>
                    <a:pt x="637601" y="128003"/>
                  </a:lnTo>
                  <a:lnTo>
                    <a:pt x="607617" y="96322"/>
                  </a:lnTo>
                  <a:lnTo>
                    <a:pt x="573517" y="68473"/>
                  </a:lnTo>
                  <a:lnTo>
                    <a:pt x="535713" y="44836"/>
                  </a:lnTo>
                  <a:lnTo>
                    <a:pt x="494617" y="25790"/>
                  </a:lnTo>
                  <a:lnTo>
                    <a:pt x="450640" y="11715"/>
                  </a:lnTo>
                  <a:lnTo>
                    <a:pt x="404195" y="2992"/>
                  </a:lnTo>
                  <a:lnTo>
                    <a:pt x="355693" y="0"/>
                  </a:lnTo>
                  <a:close/>
                </a:path>
              </a:pathLst>
            </a:custGeom>
            <a:solidFill>
              <a:srgbClr val="B0D07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 descr=""/>
            <p:cNvSpPr/>
            <p:nvPr/>
          </p:nvSpPr>
          <p:spPr>
            <a:xfrm>
              <a:off x="673873" y="4222870"/>
              <a:ext cx="583565" cy="638175"/>
            </a:xfrm>
            <a:custGeom>
              <a:avLst/>
              <a:gdLst/>
              <a:ahLst/>
              <a:cxnLst/>
              <a:rect l="l" t="t" r="r" b="b"/>
              <a:pathLst>
                <a:path w="583565" h="638175">
                  <a:moveTo>
                    <a:pt x="355693" y="0"/>
                  </a:moveTo>
                  <a:lnTo>
                    <a:pt x="307672" y="2992"/>
                  </a:lnTo>
                  <a:lnTo>
                    <a:pt x="261539" y="11715"/>
                  </a:lnTo>
                  <a:lnTo>
                    <a:pt x="217732" y="25790"/>
                  </a:lnTo>
                  <a:lnTo>
                    <a:pt x="176685" y="44836"/>
                  </a:lnTo>
                  <a:lnTo>
                    <a:pt x="138834" y="68473"/>
                  </a:lnTo>
                  <a:lnTo>
                    <a:pt x="104616" y="96322"/>
                  </a:lnTo>
                  <a:lnTo>
                    <a:pt x="74466" y="128003"/>
                  </a:lnTo>
                  <a:lnTo>
                    <a:pt x="48821" y="163135"/>
                  </a:lnTo>
                  <a:lnTo>
                    <a:pt x="28115" y="201339"/>
                  </a:lnTo>
                  <a:lnTo>
                    <a:pt x="12786" y="242235"/>
                  </a:lnTo>
                  <a:lnTo>
                    <a:pt x="3269" y="285442"/>
                  </a:lnTo>
                  <a:lnTo>
                    <a:pt x="0" y="330582"/>
                  </a:lnTo>
                  <a:lnTo>
                    <a:pt x="4254" y="381885"/>
                  </a:lnTo>
                  <a:lnTo>
                    <a:pt x="16600" y="430650"/>
                  </a:lnTo>
                  <a:lnTo>
                    <a:pt x="36411" y="476305"/>
                  </a:lnTo>
                  <a:lnTo>
                    <a:pt x="63059" y="518277"/>
                  </a:lnTo>
                  <a:lnTo>
                    <a:pt x="95919" y="555993"/>
                  </a:lnTo>
                  <a:lnTo>
                    <a:pt x="134365" y="588880"/>
                  </a:lnTo>
                  <a:lnTo>
                    <a:pt x="177768" y="616366"/>
                  </a:lnTo>
                  <a:lnTo>
                    <a:pt x="225503" y="637876"/>
                  </a:lnTo>
                  <a:lnTo>
                    <a:pt x="226419" y="607638"/>
                  </a:lnTo>
                  <a:lnTo>
                    <a:pt x="231778" y="572466"/>
                  </a:lnTo>
                  <a:lnTo>
                    <a:pt x="241312" y="533264"/>
                  </a:lnTo>
                  <a:lnTo>
                    <a:pt x="254751" y="490933"/>
                  </a:lnTo>
                  <a:lnTo>
                    <a:pt x="271827" y="446376"/>
                  </a:lnTo>
                  <a:lnTo>
                    <a:pt x="292272" y="400494"/>
                  </a:lnTo>
                  <a:lnTo>
                    <a:pt x="315818" y="354190"/>
                  </a:lnTo>
                  <a:lnTo>
                    <a:pt x="342194" y="308367"/>
                  </a:lnTo>
                  <a:lnTo>
                    <a:pt x="371134" y="263927"/>
                  </a:lnTo>
                  <a:lnTo>
                    <a:pt x="402368" y="221771"/>
                  </a:lnTo>
                  <a:lnTo>
                    <a:pt x="435627" y="182802"/>
                  </a:lnTo>
                  <a:lnTo>
                    <a:pt x="470644" y="147922"/>
                  </a:lnTo>
                  <a:lnTo>
                    <a:pt x="507149" y="118034"/>
                  </a:lnTo>
                  <a:lnTo>
                    <a:pt x="544874" y="94039"/>
                  </a:lnTo>
                  <a:lnTo>
                    <a:pt x="583550" y="76841"/>
                  </a:lnTo>
                  <a:lnTo>
                    <a:pt x="545104" y="50083"/>
                  </a:lnTo>
                  <a:lnTo>
                    <a:pt x="502653" y="28681"/>
                  </a:lnTo>
                  <a:lnTo>
                    <a:pt x="456639" y="12973"/>
                  </a:lnTo>
                  <a:lnTo>
                    <a:pt x="407505" y="3299"/>
                  </a:lnTo>
                  <a:lnTo>
                    <a:pt x="355693" y="0"/>
                  </a:lnTo>
                  <a:close/>
                </a:path>
              </a:pathLst>
            </a:custGeom>
            <a:solidFill>
              <a:srgbClr val="80B927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0" name="object 10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01707" y="4346256"/>
              <a:ext cx="125536" cy="118734"/>
            </a:xfrm>
            <a:prstGeom prst="rect">
              <a:avLst/>
            </a:prstGeom>
          </p:spPr>
        </p:pic>
        <p:sp>
          <p:nvSpPr>
            <p:cNvPr id="11" name="object 11" descr=""/>
            <p:cNvSpPr/>
            <p:nvPr/>
          </p:nvSpPr>
          <p:spPr>
            <a:xfrm>
              <a:off x="864509" y="4481286"/>
              <a:ext cx="200025" cy="256540"/>
            </a:xfrm>
            <a:custGeom>
              <a:avLst/>
              <a:gdLst/>
              <a:ahLst/>
              <a:cxnLst/>
              <a:rect l="l" t="t" r="r" b="b"/>
              <a:pathLst>
                <a:path w="200025" h="256539">
                  <a:moveTo>
                    <a:pt x="81363" y="0"/>
                  </a:moveTo>
                  <a:lnTo>
                    <a:pt x="49035" y="11893"/>
                  </a:lnTo>
                  <a:lnTo>
                    <a:pt x="23245" y="32300"/>
                  </a:lnTo>
                  <a:lnTo>
                    <a:pt x="6174" y="59252"/>
                  </a:lnTo>
                  <a:lnTo>
                    <a:pt x="0" y="90787"/>
                  </a:lnTo>
                  <a:lnTo>
                    <a:pt x="0" y="256074"/>
                  </a:lnTo>
                  <a:lnTo>
                    <a:pt x="199925" y="256074"/>
                  </a:lnTo>
                  <a:lnTo>
                    <a:pt x="199925" y="95446"/>
                  </a:lnTo>
                  <a:lnTo>
                    <a:pt x="199925" y="86136"/>
                  </a:lnTo>
                  <a:lnTo>
                    <a:pt x="187610" y="47793"/>
                  </a:lnTo>
                  <a:lnTo>
                    <a:pt x="160696" y="18619"/>
                  </a:lnTo>
                  <a:lnTo>
                    <a:pt x="123755" y="1669"/>
                  </a:lnTo>
                  <a:lnTo>
                    <a:pt x="8136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2" name="object 12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87682" y="4483611"/>
              <a:ext cx="120860" cy="239779"/>
            </a:xfrm>
            <a:prstGeom prst="rect">
              <a:avLst/>
            </a:prstGeom>
          </p:spPr>
        </p:pic>
        <p:pic>
          <p:nvPicPr>
            <p:cNvPr id="13" name="object 13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23113" y="1807493"/>
              <a:ext cx="1203731" cy="1161205"/>
            </a:xfrm>
            <a:prstGeom prst="rect">
              <a:avLst/>
            </a:prstGeom>
          </p:spPr>
        </p:pic>
        <p:sp>
          <p:nvSpPr>
            <p:cNvPr id="14" name="object 14" descr=""/>
            <p:cNvSpPr/>
            <p:nvPr/>
          </p:nvSpPr>
          <p:spPr>
            <a:xfrm>
              <a:off x="548220" y="1944904"/>
              <a:ext cx="750570" cy="720090"/>
            </a:xfrm>
            <a:custGeom>
              <a:avLst/>
              <a:gdLst/>
              <a:ahLst/>
              <a:cxnLst/>
              <a:rect l="l" t="t" r="r" b="b"/>
              <a:pathLst>
                <a:path w="750569" h="720089">
                  <a:moveTo>
                    <a:pt x="471554" y="0"/>
                  </a:moveTo>
                  <a:lnTo>
                    <a:pt x="423303" y="2323"/>
                  </a:lnTo>
                  <a:lnTo>
                    <a:pt x="376455" y="9143"/>
                  </a:lnTo>
                  <a:lnTo>
                    <a:pt x="331245" y="20233"/>
                  </a:lnTo>
                  <a:lnTo>
                    <a:pt x="287909" y="35368"/>
                  </a:lnTo>
                  <a:lnTo>
                    <a:pt x="246684" y="54322"/>
                  </a:lnTo>
                  <a:lnTo>
                    <a:pt x="207805" y="76869"/>
                  </a:lnTo>
                  <a:lnTo>
                    <a:pt x="171508" y="102783"/>
                  </a:lnTo>
                  <a:lnTo>
                    <a:pt x="138030" y="131839"/>
                  </a:lnTo>
                  <a:lnTo>
                    <a:pt x="107607" y="163811"/>
                  </a:lnTo>
                  <a:lnTo>
                    <a:pt x="80474" y="198472"/>
                  </a:lnTo>
                  <a:lnTo>
                    <a:pt x="56868" y="235598"/>
                  </a:lnTo>
                  <a:lnTo>
                    <a:pt x="37025" y="274962"/>
                  </a:lnTo>
                  <a:lnTo>
                    <a:pt x="21180" y="316339"/>
                  </a:lnTo>
                  <a:lnTo>
                    <a:pt x="9571" y="359503"/>
                  </a:lnTo>
                  <a:lnTo>
                    <a:pt x="2432" y="404227"/>
                  </a:lnTo>
                  <a:lnTo>
                    <a:pt x="0" y="450287"/>
                  </a:lnTo>
                  <a:lnTo>
                    <a:pt x="2432" y="496350"/>
                  </a:lnTo>
                  <a:lnTo>
                    <a:pt x="9571" y="541077"/>
                  </a:lnTo>
                  <a:lnTo>
                    <a:pt x="21180" y="584242"/>
                  </a:lnTo>
                  <a:lnTo>
                    <a:pt x="37025" y="625619"/>
                  </a:lnTo>
                  <a:lnTo>
                    <a:pt x="56868" y="664982"/>
                  </a:lnTo>
                  <a:lnTo>
                    <a:pt x="80474" y="702107"/>
                  </a:lnTo>
                  <a:lnTo>
                    <a:pt x="94525" y="720055"/>
                  </a:lnTo>
                  <a:lnTo>
                    <a:pt x="750230" y="87519"/>
                  </a:lnTo>
                  <a:lnTo>
                    <a:pt x="696433" y="54322"/>
                  </a:lnTo>
                  <a:lnTo>
                    <a:pt x="655207" y="35368"/>
                  </a:lnTo>
                  <a:lnTo>
                    <a:pt x="611870" y="20233"/>
                  </a:lnTo>
                  <a:lnTo>
                    <a:pt x="566658" y="9143"/>
                  </a:lnTo>
                  <a:lnTo>
                    <a:pt x="519807" y="2323"/>
                  </a:lnTo>
                  <a:lnTo>
                    <a:pt x="47155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 descr=""/>
            <p:cNvSpPr/>
            <p:nvPr/>
          </p:nvSpPr>
          <p:spPr>
            <a:xfrm>
              <a:off x="650122" y="2058640"/>
              <a:ext cx="562610" cy="533400"/>
            </a:xfrm>
            <a:custGeom>
              <a:avLst/>
              <a:gdLst/>
              <a:ahLst/>
              <a:cxnLst/>
              <a:rect l="l" t="t" r="r" b="b"/>
              <a:pathLst>
                <a:path w="562610" h="533400">
                  <a:moveTo>
                    <a:pt x="362542" y="0"/>
                  </a:moveTo>
                  <a:lnTo>
                    <a:pt x="313097" y="3091"/>
                  </a:lnTo>
                  <a:lnTo>
                    <a:pt x="265750" y="12093"/>
                  </a:lnTo>
                  <a:lnTo>
                    <a:pt x="220921" y="26591"/>
                  </a:lnTo>
                  <a:lnTo>
                    <a:pt x="179029" y="46176"/>
                  </a:lnTo>
                  <a:lnTo>
                    <a:pt x="140495" y="70435"/>
                  </a:lnTo>
                  <a:lnTo>
                    <a:pt x="105738" y="98957"/>
                  </a:lnTo>
                  <a:lnTo>
                    <a:pt x="75177" y="131330"/>
                  </a:lnTo>
                  <a:lnTo>
                    <a:pt x="49232" y="167142"/>
                  </a:lnTo>
                  <a:lnTo>
                    <a:pt x="28322" y="205982"/>
                  </a:lnTo>
                  <a:lnTo>
                    <a:pt x="12867" y="247438"/>
                  </a:lnTo>
                  <a:lnTo>
                    <a:pt x="3286" y="291098"/>
                  </a:lnTo>
                  <a:lnTo>
                    <a:pt x="0" y="336551"/>
                  </a:lnTo>
                  <a:lnTo>
                    <a:pt x="3286" y="382503"/>
                  </a:lnTo>
                  <a:lnTo>
                    <a:pt x="12867" y="426487"/>
                  </a:lnTo>
                  <a:lnTo>
                    <a:pt x="28322" y="468118"/>
                  </a:lnTo>
                  <a:lnTo>
                    <a:pt x="49232" y="507008"/>
                  </a:lnTo>
                  <a:lnTo>
                    <a:pt x="68311" y="533306"/>
                  </a:lnTo>
                  <a:lnTo>
                    <a:pt x="562529" y="56550"/>
                  </a:lnTo>
                  <a:lnTo>
                    <a:pt x="504158" y="26591"/>
                  </a:lnTo>
                  <a:lnTo>
                    <a:pt x="459330" y="12093"/>
                  </a:lnTo>
                  <a:lnTo>
                    <a:pt x="411985" y="3091"/>
                  </a:lnTo>
                  <a:lnTo>
                    <a:pt x="362542" y="0"/>
                  </a:lnTo>
                  <a:close/>
                </a:path>
              </a:pathLst>
            </a:custGeom>
            <a:solidFill>
              <a:srgbClr val="A3DBF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 descr=""/>
            <p:cNvSpPr/>
            <p:nvPr/>
          </p:nvSpPr>
          <p:spPr>
            <a:xfrm>
              <a:off x="650122" y="2058640"/>
              <a:ext cx="562610" cy="533400"/>
            </a:xfrm>
            <a:custGeom>
              <a:avLst/>
              <a:gdLst/>
              <a:ahLst/>
              <a:cxnLst/>
              <a:rect l="l" t="t" r="r" b="b"/>
              <a:pathLst>
                <a:path w="562610" h="533400">
                  <a:moveTo>
                    <a:pt x="362542" y="0"/>
                  </a:moveTo>
                  <a:lnTo>
                    <a:pt x="313097" y="3091"/>
                  </a:lnTo>
                  <a:lnTo>
                    <a:pt x="265750" y="12093"/>
                  </a:lnTo>
                  <a:lnTo>
                    <a:pt x="220921" y="26591"/>
                  </a:lnTo>
                  <a:lnTo>
                    <a:pt x="179029" y="46176"/>
                  </a:lnTo>
                  <a:lnTo>
                    <a:pt x="140495" y="70435"/>
                  </a:lnTo>
                  <a:lnTo>
                    <a:pt x="105738" y="98957"/>
                  </a:lnTo>
                  <a:lnTo>
                    <a:pt x="75177" y="131330"/>
                  </a:lnTo>
                  <a:lnTo>
                    <a:pt x="49232" y="167142"/>
                  </a:lnTo>
                  <a:lnTo>
                    <a:pt x="28322" y="205982"/>
                  </a:lnTo>
                  <a:lnTo>
                    <a:pt x="12867" y="247438"/>
                  </a:lnTo>
                  <a:lnTo>
                    <a:pt x="3286" y="291098"/>
                  </a:lnTo>
                  <a:lnTo>
                    <a:pt x="0" y="336551"/>
                  </a:lnTo>
                  <a:lnTo>
                    <a:pt x="3435" y="383169"/>
                  </a:lnTo>
                  <a:lnTo>
                    <a:pt x="13443" y="427913"/>
                  </a:lnTo>
                  <a:lnTo>
                    <a:pt x="29574" y="470317"/>
                  </a:lnTo>
                  <a:lnTo>
                    <a:pt x="51380" y="509912"/>
                  </a:lnTo>
                  <a:lnTo>
                    <a:pt x="68591" y="533036"/>
                  </a:lnTo>
                  <a:lnTo>
                    <a:pt x="562588" y="56494"/>
                  </a:lnTo>
                  <a:lnTo>
                    <a:pt x="510614" y="29196"/>
                  </a:lnTo>
                  <a:lnTo>
                    <a:pt x="463721" y="13206"/>
                  </a:lnTo>
                  <a:lnTo>
                    <a:pt x="414213" y="3359"/>
                  </a:lnTo>
                  <a:lnTo>
                    <a:pt x="362542" y="0"/>
                  </a:lnTo>
                  <a:close/>
                </a:path>
              </a:pathLst>
            </a:custGeom>
            <a:solidFill>
              <a:srgbClr val="009FE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 descr=""/>
            <p:cNvSpPr/>
            <p:nvPr/>
          </p:nvSpPr>
          <p:spPr>
            <a:xfrm>
              <a:off x="784293" y="2226932"/>
              <a:ext cx="288925" cy="270510"/>
            </a:xfrm>
            <a:custGeom>
              <a:avLst/>
              <a:gdLst/>
              <a:ahLst/>
              <a:cxnLst/>
              <a:rect l="l" t="t" r="r" b="b"/>
              <a:pathLst>
                <a:path w="288925" h="270510">
                  <a:moveTo>
                    <a:pt x="190456" y="0"/>
                  </a:moveTo>
                  <a:lnTo>
                    <a:pt x="150135" y="2370"/>
                  </a:lnTo>
                  <a:lnTo>
                    <a:pt x="111368" y="10073"/>
                  </a:lnTo>
                  <a:lnTo>
                    <a:pt x="74824" y="23997"/>
                  </a:lnTo>
                  <a:lnTo>
                    <a:pt x="41170" y="45030"/>
                  </a:lnTo>
                  <a:lnTo>
                    <a:pt x="11366" y="79650"/>
                  </a:lnTo>
                  <a:lnTo>
                    <a:pt x="0" y="117603"/>
                  </a:lnTo>
                  <a:lnTo>
                    <a:pt x="6848" y="156002"/>
                  </a:lnTo>
                  <a:lnTo>
                    <a:pt x="31693" y="191958"/>
                  </a:lnTo>
                  <a:lnTo>
                    <a:pt x="67241" y="220400"/>
                  </a:lnTo>
                  <a:lnTo>
                    <a:pt x="67241" y="222768"/>
                  </a:lnTo>
                  <a:lnTo>
                    <a:pt x="38803" y="260688"/>
                  </a:lnTo>
                  <a:lnTo>
                    <a:pt x="34060" y="263055"/>
                  </a:lnTo>
                  <a:lnTo>
                    <a:pt x="31693" y="267798"/>
                  </a:lnTo>
                  <a:lnTo>
                    <a:pt x="32742" y="269896"/>
                  </a:lnTo>
                  <a:lnTo>
                    <a:pt x="103330" y="201802"/>
                  </a:lnTo>
                  <a:lnTo>
                    <a:pt x="102781" y="201436"/>
                  </a:lnTo>
                  <a:lnTo>
                    <a:pt x="95672" y="199069"/>
                  </a:lnTo>
                  <a:lnTo>
                    <a:pt x="88562" y="194326"/>
                  </a:lnTo>
                  <a:lnTo>
                    <a:pt x="55244" y="170999"/>
                  </a:lnTo>
                  <a:lnTo>
                    <a:pt x="33766" y="116718"/>
                  </a:lnTo>
                  <a:lnTo>
                    <a:pt x="40246" y="95168"/>
                  </a:lnTo>
                  <a:lnTo>
                    <a:pt x="77602" y="58840"/>
                  </a:lnTo>
                  <a:lnTo>
                    <a:pt x="127364" y="38177"/>
                  </a:lnTo>
                  <a:lnTo>
                    <a:pt x="184679" y="31438"/>
                  </a:lnTo>
                  <a:lnTo>
                    <a:pt x="279934" y="31438"/>
                  </a:lnTo>
                  <a:lnTo>
                    <a:pt x="288546" y="23130"/>
                  </a:lnTo>
                  <a:lnTo>
                    <a:pt x="266430" y="14329"/>
                  </a:lnTo>
                  <a:lnTo>
                    <a:pt x="241994" y="7404"/>
                  </a:lnTo>
                  <a:lnTo>
                    <a:pt x="216668" y="2701"/>
                  </a:lnTo>
                  <a:lnTo>
                    <a:pt x="190456" y="0"/>
                  </a:lnTo>
                  <a:close/>
                </a:path>
                <a:path w="288925" h="270510">
                  <a:moveTo>
                    <a:pt x="279934" y="31438"/>
                  </a:moveTo>
                  <a:lnTo>
                    <a:pt x="184679" y="31438"/>
                  </a:lnTo>
                  <a:lnTo>
                    <a:pt x="213559" y="33474"/>
                  </a:lnTo>
                  <a:lnTo>
                    <a:pt x="241550" y="39509"/>
                  </a:lnTo>
                  <a:lnTo>
                    <a:pt x="263111" y="47667"/>
                  </a:lnTo>
                  <a:lnTo>
                    <a:pt x="279934" y="3143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8" name="object 18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64342" y="2886455"/>
              <a:ext cx="1160503" cy="1124728"/>
            </a:xfrm>
            <a:prstGeom prst="rect">
              <a:avLst/>
            </a:prstGeom>
          </p:spPr>
        </p:pic>
        <p:sp>
          <p:nvSpPr>
            <p:cNvPr id="19" name="object 19" descr=""/>
            <p:cNvSpPr/>
            <p:nvPr/>
          </p:nvSpPr>
          <p:spPr>
            <a:xfrm>
              <a:off x="581796" y="3019138"/>
              <a:ext cx="911225" cy="871219"/>
            </a:xfrm>
            <a:custGeom>
              <a:avLst/>
              <a:gdLst/>
              <a:ahLst/>
              <a:cxnLst/>
              <a:rect l="l" t="t" r="r" b="b"/>
              <a:pathLst>
                <a:path w="911225" h="871220">
                  <a:moveTo>
                    <a:pt x="455483" y="0"/>
                  </a:moveTo>
                  <a:lnTo>
                    <a:pt x="405815" y="2580"/>
                  </a:lnTo>
                  <a:lnTo>
                    <a:pt x="357706" y="10138"/>
                  </a:lnTo>
                  <a:lnTo>
                    <a:pt x="311432" y="22396"/>
                  </a:lnTo>
                  <a:lnTo>
                    <a:pt x="267269" y="39077"/>
                  </a:lnTo>
                  <a:lnTo>
                    <a:pt x="225495" y="59905"/>
                  </a:lnTo>
                  <a:lnTo>
                    <a:pt x="186386" y="84602"/>
                  </a:lnTo>
                  <a:lnTo>
                    <a:pt x="150220" y="112891"/>
                  </a:lnTo>
                  <a:lnTo>
                    <a:pt x="117272" y="144497"/>
                  </a:lnTo>
                  <a:lnTo>
                    <a:pt x="87819" y="179142"/>
                  </a:lnTo>
                  <a:lnTo>
                    <a:pt x="62138" y="216549"/>
                  </a:lnTo>
                  <a:lnTo>
                    <a:pt x="40506" y="256441"/>
                  </a:lnTo>
                  <a:lnTo>
                    <a:pt x="23199" y="298542"/>
                  </a:lnTo>
                  <a:lnTo>
                    <a:pt x="10495" y="342574"/>
                  </a:lnTo>
                  <a:lnTo>
                    <a:pt x="2670" y="388261"/>
                  </a:lnTo>
                  <a:lnTo>
                    <a:pt x="0" y="435326"/>
                  </a:lnTo>
                  <a:lnTo>
                    <a:pt x="2670" y="482783"/>
                  </a:lnTo>
                  <a:lnTo>
                    <a:pt x="10495" y="528753"/>
                  </a:lnTo>
                  <a:lnTo>
                    <a:pt x="23199" y="572971"/>
                  </a:lnTo>
                  <a:lnTo>
                    <a:pt x="40506" y="615174"/>
                  </a:lnTo>
                  <a:lnTo>
                    <a:pt x="62138" y="655096"/>
                  </a:lnTo>
                  <a:lnTo>
                    <a:pt x="87819" y="692472"/>
                  </a:lnTo>
                  <a:lnTo>
                    <a:pt x="117272" y="727037"/>
                  </a:lnTo>
                  <a:lnTo>
                    <a:pt x="150220" y="758528"/>
                  </a:lnTo>
                  <a:lnTo>
                    <a:pt x="186386" y="786679"/>
                  </a:lnTo>
                  <a:lnTo>
                    <a:pt x="225495" y="811225"/>
                  </a:lnTo>
                  <a:lnTo>
                    <a:pt x="267269" y="831902"/>
                  </a:lnTo>
                  <a:lnTo>
                    <a:pt x="311432" y="848445"/>
                  </a:lnTo>
                  <a:lnTo>
                    <a:pt x="357706" y="860589"/>
                  </a:lnTo>
                  <a:lnTo>
                    <a:pt x="405815" y="868070"/>
                  </a:lnTo>
                  <a:lnTo>
                    <a:pt x="455483" y="870622"/>
                  </a:lnTo>
                  <a:lnTo>
                    <a:pt x="505156" y="868070"/>
                  </a:lnTo>
                  <a:lnTo>
                    <a:pt x="553269" y="860589"/>
                  </a:lnTo>
                  <a:lnTo>
                    <a:pt x="599546" y="848445"/>
                  </a:lnTo>
                  <a:lnTo>
                    <a:pt x="643712" y="831902"/>
                  </a:lnTo>
                  <a:lnTo>
                    <a:pt x="685488" y="811225"/>
                  </a:lnTo>
                  <a:lnTo>
                    <a:pt x="724598" y="786679"/>
                  </a:lnTo>
                  <a:lnTo>
                    <a:pt x="760767" y="758528"/>
                  </a:lnTo>
                  <a:lnTo>
                    <a:pt x="793716" y="727037"/>
                  </a:lnTo>
                  <a:lnTo>
                    <a:pt x="823170" y="692472"/>
                  </a:lnTo>
                  <a:lnTo>
                    <a:pt x="848851" y="655096"/>
                  </a:lnTo>
                  <a:lnTo>
                    <a:pt x="870483" y="615174"/>
                  </a:lnTo>
                  <a:lnTo>
                    <a:pt x="887790" y="572971"/>
                  </a:lnTo>
                  <a:lnTo>
                    <a:pt x="900495" y="528753"/>
                  </a:lnTo>
                  <a:lnTo>
                    <a:pt x="908320" y="482783"/>
                  </a:lnTo>
                  <a:lnTo>
                    <a:pt x="910990" y="435326"/>
                  </a:lnTo>
                  <a:lnTo>
                    <a:pt x="908320" y="388261"/>
                  </a:lnTo>
                  <a:lnTo>
                    <a:pt x="900495" y="342574"/>
                  </a:lnTo>
                  <a:lnTo>
                    <a:pt x="887790" y="298542"/>
                  </a:lnTo>
                  <a:lnTo>
                    <a:pt x="870483" y="256441"/>
                  </a:lnTo>
                  <a:lnTo>
                    <a:pt x="848851" y="216549"/>
                  </a:lnTo>
                  <a:lnTo>
                    <a:pt x="823170" y="179142"/>
                  </a:lnTo>
                  <a:lnTo>
                    <a:pt x="793716" y="144497"/>
                  </a:lnTo>
                  <a:lnTo>
                    <a:pt x="760767" y="112891"/>
                  </a:lnTo>
                  <a:lnTo>
                    <a:pt x="724598" y="84602"/>
                  </a:lnTo>
                  <a:lnTo>
                    <a:pt x="685488" y="59905"/>
                  </a:lnTo>
                  <a:lnTo>
                    <a:pt x="643712" y="39077"/>
                  </a:lnTo>
                  <a:lnTo>
                    <a:pt x="599546" y="22396"/>
                  </a:lnTo>
                  <a:lnTo>
                    <a:pt x="553269" y="10138"/>
                  </a:lnTo>
                  <a:lnTo>
                    <a:pt x="505156" y="2580"/>
                  </a:lnTo>
                  <a:lnTo>
                    <a:pt x="45548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 descr=""/>
            <p:cNvSpPr/>
            <p:nvPr/>
          </p:nvSpPr>
          <p:spPr>
            <a:xfrm>
              <a:off x="687080" y="3124528"/>
              <a:ext cx="701040" cy="653415"/>
            </a:xfrm>
            <a:custGeom>
              <a:avLst/>
              <a:gdLst/>
              <a:ahLst/>
              <a:cxnLst/>
              <a:rect l="l" t="t" r="r" b="b"/>
              <a:pathLst>
                <a:path w="701040" h="653414">
                  <a:moveTo>
                    <a:pt x="350199" y="0"/>
                  </a:moveTo>
                  <a:lnTo>
                    <a:pt x="302438" y="2990"/>
                  </a:lnTo>
                  <a:lnTo>
                    <a:pt x="256704" y="11700"/>
                  </a:lnTo>
                  <a:lnTo>
                    <a:pt x="213402" y="25742"/>
                  </a:lnTo>
                  <a:lnTo>
                    <a:pt x="172937" y="44723"/>
                  </a:lnTo>
                  <a:lnTo>
                    <a:pt x="135715" y="68255"/>
                  </a:lnTo>
                  <a:lnTo>
                    <a:pt x="102141" y="95948"/>
                  </a:lnTo>
                  <a:lnTo>
                    <a:pt x="72620" y="127412"/>
                  </a:lnTo>
                  <a:lnTo>
                    <a:pt x="47557" y="162256"/>
                  </a:lnTo>
                  <a:lnTo>
                    <a:pt x="27359" y="200090"/>
                  </a:lnTo>
                  <a:lnTo>
                    <a:pt x="12429" y="240526"/>
                  </a:lnTo>
                  <a:lnTo>
                    <a:pt x="3175" y="283172"/>
                  </a:lnTo>
                  <a:lnTo>
                    <a:pt x="0" y="327639"/>
                  </a:lnTo>
                  <a:lnTo>
                    <a:pt x="3175" y="371580"/>
                  </a:lnTo>
                  <a:lnTo>
                    <a:pt x="12429" y="413786"/>
                  </a:lnTo>
                  <a:lnTo>
                    <a:pt x="27359" y="453861"/>
                  </a:lnTo>
                  <a:lnTo>
                    <a:pt x="47557" y="491405"/>
                  </a:lnTo>
                  <a:lnTo>
                    <a:pt x="72620" y="526023"/>
                  </a:lnTo>
                  <a:lnTo>
                    <a:pt x="102141" y="557315"/>
                  </a:lnTo>
                  <a:lnTo>
                    <a:pt x="135715" y="584885"/>
                  </a:lnTo>
                  <a:lnTo>
                    <a:pt x="172937" y="608333"/>
                  </a:lnTo>
                  <a:lnTo>
                    <a:pt x="213402" y="627264"/>
                  </a:lnTo>
                  <a:lnTo>
                    <a:pt x="256704" y="641278"/>
                  </a:lnTo>
                  <a:lnTo>
                    <a:pt x="302438" y="649978"/>
                  </a:lnTo>
                  <a:lnTo>
                    <a:pt x="350199" y="652966"/>
                  </a:lnTo>
                  <a:lnTo>
                    <a:pt x="397960" y="649978"/>
                  </a:lnTo>
                  <a:lnTo>
                    <a:pt x="443694" y="641278"/>
                  </a:lnTo>
                  <a:lnTo>
                    <a:pt x="486998" y="627264"/>
                  </a:lnTo>
                  <a:lnTo>
                    <a:pt x="527464" y="608333"/>
                  </a:lnTo>
                  <a:lnTo>
                    <a:pt x="564688" y="584885"/>
                  </a:lnTo>
                  <a:lnTo>
                    <a:pt x="598264" y="557315"/>
                  </a:lnTo>
                  <a:lnTo>
                    <a:pt x="627787" y="526023"/>
                  </a:lnTo>
                  <a:lnTo>
                    <a:pt x="652852" y="491405"/>
                  </a:lnTo>
                  <a:lnTo>
                    <a:pt x="673052" y="453861"/>
                  </a:lnTo>
                  <a:lnTo>
                    <a:pt x="687982" y="413786"/>
                  </a:lnTo>
                  <a:lnTo>
                    <a:pt x="697238" y="371580"/>
                  </a:lnTo>
                  <a:lnTo>
                    <a:pt x="700414" y="327639"/>
                  </a:lnTo>
                  <a:lnTo>
                    <a:pt x="697238" y="283172"/>
                  </a:lnTo>
                  <a:lnTo>
                    <a:pt x="687982" y="240526"/>
                  </a:lnTo>
                  <a:lnTo>
                    <a:pt x="673052" y="200090"/>
                  </a:lnTo>
                  <a:lnTo>
                    <a:pt x="652852" y="162256"/>
                  </a:lnTo>
                  <a:lnTo>
                    <a:pt x="627787" y="127412"/>
                  </a:lnTo>
                  <a:lnTo>
                    <a:pt x="598264" y="95948"/>
                  </a:lnTo>
                  <a:lnTo>
                    <a:pt x="564688" y="68255"/>
                  </a:lnTo>
                  <a:lnTo>
                    <a:pt x="527464" y="44723"/>
                  </a:lnTo>
                  <a:lnTo>
                    <a:pt x="486998" y="25742"/>
                  </a:lnTo>
                  <a:lnTo>
                    <a:pt x="443694" y="11700"/>
                  </a:lnTo>
                  <a:lnTo>
                    <a:pt x="397960" y="2990"/>
                  </a:lnTo>
                  <a:lnTo>
                    <a:pt x="350199" y="0"/>
                  </a:lnTo>
                  <a:close/>
                </a:path>
              </a:pathLst>
            </a:custGeom>
            <a:solidFill>
              <a:srgbClr val="A9CAC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 descr=""/>
            <p:cNvSpPr/>
            <p:nvPr/>
          </p:nvSpPr>
          <p:spPr>
            <a:xfrm>
              <a:off x="687080" y="3124528"/>
              <a:ext cx="574675" cy="630555"/>
            </a:xfrm>
            <a:custGeom>
              <a:avLst/>
              <a:gdLst/>
              <a:ahLst/>
              <a:cxnLst/>
              <a:rect l="l" t="t" r="r" b="b"/>
              <a:pathLst>
                <a:path w="574675" h="630554">
                  <a:moveTo>
                    <a:pt x="350199" y="0"/>
                  </a:moveTo>
                  <a:lnTo>
                    <a:pt x="302438" y="2990"/>
                  </a:lnTo>
                  <a:lnTo>
                    <a:pt x="256704" y="11700"/>
                  </a:lnTo>
                  <a:lnTo>
                    <a:pt x="213402" y="25742"/>
                  </a:lnTo>
                  <a:lnTo>
                    <a:pt x="172937" y="44723"/>
                  </a:lnTo>
                  <a:lnTo>
                    <a:pt x="135715" y="68255"/>
                  </a:lnTo>
                  <a:lnTo>
                    <a:pt x="102141" y="95948"/>
                  </a:lnTo>
                  <a:lnTo>
                    <a:pt x="72620" y="127412"/>
                  </a:lnTo>
                  <a:lnTo>
                    <a:pt x="47557" y="162256"/>
                  </a:lnTo>
                  <a:lnTo>
                    <a:pt x="27359" y="200090"/>
                  </a:lnTo>
                  <a:lnTo>
                    <a:pt x="12429" y="240526"/>
                  </a:lnTo>
                  <a:lnTo>
                    <a:pt x="3175" y="283172"/>
                  </a:lnTo>
                  <a:lnTo>
                    <a:pt x="0" y="327639"/>
                  </a:lnTo>
                  <a:lnTo>
                    <a:pt x="4188" y="378127"/>
                  </a:lnTo>
                  <a:lnTo>
                    <a:pt x="16344" y="426119"/>
                  </a:lnTo>
                  <a:lnTo>
                    <a:pt x="35849" y="471049"/>
                  </a:lnTo>
                  <a:lnTo>
                    <a:pt x="62087" y="512355"/>
                  </a:lnTo>
                  <a:lnTo>
                    <a:pt x="94440" y="549472"/>
                  </a:lnTo>
                  <a:lnTo>
                    <a:pt x="132292" y="581837"/>
                  </a:lnTo>
                  <a:lnTo>
                    <a:pt x="175026" y="608886"/>
                  </a:lnTo>
                  <a:lnTo>
                    <a:pt x="222025" y="630056"/>
                  </a:lnTo>
                  <a:lnTo>
                    <a:pt x="223162" y="597976"/>
                  </a:lnTo>
                  <a:lnTo>
                    <a:pt x="229298" y="560391"/>
                  </a:lnTo>
                  <a:lnTo>
                    <a:pt x="240109" y="518387"/>
                  </a:lnTo>
                  <a:lnTo>
                    <a:pt x="255269" y="473052"/>
                  </a:lnTo>
                  <a:lnTo>
                    <a:pt x="274453" y="425472"/>
                  </a:lnTo>
                  <a:lnTo>
                    <a:pt x="297335" y="376735"/>
                  </a:lnTo>
                  <a:lnTo>
                    <a:pt x="323590" y="327928"/>
                  </a:lnTo>
                  <a:lnTo>
                    <a:pt x="352893" y="280137"/>
                  </a:lnTo>
                  <a:lnTo>
                    <a:pt x="384918" y="234451"/>
                  </a:lnTo>
                  <a:lnTo>
                    <a:pt x="419341" y="191955"/>
                  </a:lnTo>
                  <a:lnTo>
                    <a:pt x="455835" y="153737"/>
                  </a:lnTo>
                  <a:lnTo>
                    <a:pt x="494076" y="120884"/>
                  </a:lnTo>
                  <a:lnTo>
                    <a:pt x="533738" y="94483"/>
                  </a:lnTo>
                  <a:lnTo>
                    <a:pt x="574495" y="75621"/>
                  </a:lnTo>
                  <a:lnTo>
                    <a:pt x="535567" y="50149"/>
                  </a:lnTo>
                  <a:lnTo>
                    <a:pt x="493236" y="29194"/>
                  </a:lnTo>
                  <a:lnTo>
                    <a:pt x="447939" y="13413"/>
                  </a:lnTo>
                  <a:lnTo>
                    <a:pt x="400114" y="3462"/>
                  </a:lnTo>
                  <a:lnTo>
                    <a:pt x="350199" y="0"/>
                  </a:lnTo>
                  <a:close/>
                </a:path>
              </a:pathLst>
            </a:custGeom>
            <a:solidFill>
              <a:srgbClr val="009A9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 descr=""/>
            <p:cNvSpPr/>
            <p:nvPr/>
          </p:nvSpPr>
          <p:spPr>
            <a:xfrm>
              <a:off x="735139" y="3280828"/>
              <a:ext cx="565785" cy="398780"/>
            </a:xfrm>
            <a:custGeom>
              <a:avLst/>
              <a:gdLst/>
              <a:ahLst/>
              <a:cxnLst/>
              <a:rect l="l" t="t" r="r" b="b"/>
              <a:pathLst>
                <a:path w="565785" h="398779">
                  <a:moveTo>
                    <a:pt x="565365" y="386270"/>
                  </a:moveTo>
                  <a:lnTo>
                    <a:pt x="503567" y="386270"/>
                  </a:lnTo>
                  <a:lnTo>
                    <a:pt x="503567" y="377545"/>
                  </a:lnTo>
                  <a:lnTo>
                    <a:pt x="425767" y="377545"/>
                  </a:lnTo>
                  <a:lnTo>
                    <a:pt x="425767" y="386270"/>
                  </a:lnTo>
                  <a:lnTo>
                    <a:pt x="306717" y="386270"/>
                  </a:lnTo>
                  <a:lnTo>
                    <a:pt x="306717" y="134696"/>
                  </a:lnTo>
                  <a:lnTo>
                    <a:pt x="228892" y="134696"/>
                  </a:lnTo>
                  <a:lnTo>
                    <a:pt x="228892" y="386270"/>
                  </a:lnTo>
                  <a:lnTo>
                    <a:pt x="109867" y="386270"/>
                  </a:lnTo>
                  <a:lnTo>
                    <a:pt x="109867" y="38468"/>
                  </a:lnTo>
                  <a:lnTo>
                    <a:pt x="32054" y="38468"/>
                  </a:lnTo>
                  <a:lnTo>
                    <a:pt x="32054" y="386270"/>
                  </a:lnTo>
                  <a:lnTo>
                    <a:pt x="9156" y="386270"/>
                  </a:lnTo>
                  <a:lnTo>
                    <a:pt x="9156" y="0"/>
                  </a:lnTo>
                  <a:lnTo>
                    <a:pt x="0" y="0"/>
                  </a:lnTo>
                  <a:lnTo>
                    <a:pt x="0" y="386270"/>
                  </a:lnTo>
                  <a:lnTo>
                    <a:pt x="0" y="396430"/>
                  </a:lnTo>
                  <a:lnTo>
                    <a:pt x="32054" y="396430"/>
                  </a:lnTo>
                  <a:lnTo>
                    <a:pt x="32054" y="398157"/>
                  </a:lnTo>
                  <a:lnTo>
                    <a:pt x="109867" y="398157"/>
                  </a:lnTo>
                  <a:lnTo>
                    <a:pt x="109867" y="396430"/>
                  </a:lnTo>
                  <a:lnTo>
                    <a:pt x="228892" y="396430"/>
                  </a:lnTo>
                  <a:lnTo>
                    <a:pt x="228892" y="398157"/>
                  </a:lnTo>
                  <a:lnTo>
                    <a:pt x="306717" y="398157"/>
                  </a:lnTo>
                  <a:lnTo>
                    <a:pt x="306717" y="396430"/>
                  </a:lnTo>
                  <a:lnTo>
                    <a:pt x="425767" y="396430"/>
                  </a:lnTo>
                  <a:lnTo>
                    <a:pt x="425767" y="398157"/>
                  </a:lnTo>
                  <a:lnTo>
                    <a:pt x="503567" y="398157"/>
                  </a:lnTo>
                  <a:lnTo>
                    <a:pt x="503567" y="396430"/>
                  </a:lnTo>
                  <a:lnTo>
                    <a:pt x="565365" y="396430"/>
                  </a:lnTo>
                  <a:lnTo>
                    <a:pt x="565365" y="38627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3" name="object 23" descr=""/>
          <p:cNvSpPr txBox="1"/>
          <p:nvPr/>
        </p:nvSpPr>
        <p:spPr>
          <a:xfrm>
            <a:off x="432612" y="6415227"/>
            <a:ext cx="7367270" cy="2851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700" b="1">
                <a:latin typeface="Calibri"/>
                <a:cs typeface="Calibri"/>
              </a:rPr>
              <a:t>Средняя</a:t>
            </a:r>
            <a:r>
              <a:rPr dirty="0" sz="1700" spc="-50" b="1">
                <a:latin typeface="Calibri"/>
                <a:cs typeface="Calibri"/>
              </a:rPr>
              <a:t> </a:t>
            </a:r>
            <a:r>
              <a:rPr dirty="0" sz="1700" b="1">
                <a:latin typeface="Calibri"/>
                <a:cs typeface="Calibri"/>
              </a:rPr>
              <a:t>заработная</a:t>
            </a:r>
            <a:r>
              <a:rPr dirty="0" sz="1700" spc="-40" b="1">
                <a:latin typeface="Calibri"/>
                <a:cs typeface="Calibri"/>
              </a:rPr>
              <a:t> </a:t>
            </a:r>
            <a:r>
              <a:rPr dirty="0" sz="1700" b="1">
                <a:latin typeface="Calibri"/>
                <a:cs typeface="Calibri"/>
              </a:rPr>
              <a:t>плата</a:t>
            </a:r>
            <a:r>
              <a:rPr dirty="0" sz="1700" spc="-30" b="1">
                <a:latin typeface="Calibri"/>
                <a:cs typeface="Calibri"/>
              </a:rPr>
              <a:t> </a:t>
            </a:r>
            <a:r>
              <a:rPr dirty="0" sz="1700" b="1">
                <a:latin typeface="Calibri"/>
                <a:cs typeface="Calibri"/>
              </a:rPr>
              <a:t>социального</a:t>
            </a:r>
            <a:r>
              <a:rPr dirty="0" sz="1700" spc="-45" b="1">
                <a:latin typeface="Calibri"/>
                <a:cs typeface="Calibri"/>
              </a:rPr>
              <a:t> </a:t>
            </a:r>
            <a:r>
              <a:rPr dirty="0" sz="1700" b="1">
                <a:latin typeface="Calibri"/>
                <a:cs typeface="Calibri"/>
              </a:rPr>
              <a:t>работника</a:t>
            </a:r>
            <a:r>
              <a:rPr dirty="0" sz="1700" spc="-30" b="1">
                <a:latin typeface="Calibri"/>
                <a:cs typeface="Calibri"/>
              </a:rPr>
              <a:t> </a:t>
            </a:r>
            <a:r>
              <a:rPr dirty="0" sz="1700" b="1">
                <a:latin typeface="Calibri"/>
                <a:cs typeface="Calibri"/>
              </a:rPr>
              <a:t>составляет</a:t>
            </a:r>
            <a:r>
              <a:rPr dirty="0" sz="1700" spc="-35" b="1">
                <a:latin typeface="Calibri"/>
                <a:cs typeface="Calibri"/>
              </a:rPr>
              <a:t> </a:t>
            </a:r>
            <a:r>
              <a:rPr dirty="0" sz="1700" b="1">
                <a:latin typeface="Calibri"/>
                <a:cs typeface="Calibri"/>
              </a:rPr>
              <a:t>78</a:t>
            </a:r>
            <a:r>
              <a:rPr dirty="0" sz="1700" spc="-25" b="1">
                <a:latin typeface="Calibri"/>
                <a:cs typeface="Calibri"/>
              </a:rPr>
              <a:t> </a:t>
            </a:r>
            <a:r>
              <a:rPr dirty="0" sz="1700" b="1">
                <a:latin typeface="Calibri"/>
                <a:cs typeface="Calibri"/>
              </a:rPr>
              <a:t>500</a:t>
            </a:r>
            <a:r>
              <a:rPr dirty="0" sz="1700" spc="-30" b="1">
                <a:latin typeface="Calibri"/>
                <a:cs typeface="Calibri"/>
              </a:rPr>
              <a:t> </a:t>
            </a:r>
            <a:r>
              <a:rPr dirty="0" sz="1700" b="1">
                <a:latin typeface="Calibri"/>
                <a:cs typeface="Calibri"/>
              </a:rPr>
              <a:t>тыс.</a:t>
            </a:r>
            <a:r>
              <a:rPr dirty="0" sz="1700" spc="-20" b="1">
                <a:latin typeface="Calibri"/>
                <a:cs typeface="Calibri"/>
              </a:rPr>
              <a:t> руб.</a:t>
            </a:r>
            <a:endParaRPr sz="1700">
              <a:latin typeface="Calibri"/>
              <a:cs typeface="Calibri"/>
            </a:endParaRPr>
          </a:p>
        </p:txBody>
      </p:sp>
      <p:sp>
        <p:nvSpPr>
          <p:cNvPr id="24" name="object 24" descr=""/>
          <p:cNvSpPr txBox="1"/>
          <p:nvPr/>
        </p:nvSpPr>
        <p:spPr>
          <a:xfrm>
            <a:off x="432612" y="1086103"/>
            <a:ext cx="8468995" cy="535559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04139">
              <a:lnSpc>
                <a:spcPct val="100000"/>
              </a:lnSpc>
              <a:spcBef>
                <a:spcPts val="105"/>
              </a:spcBef>
            </a:pPr>
            <a:r>
              <a:rPr dirty="0" sz="2000">
                <a:latin typeface="Calibri"/>
                <a:cs typeface="Calibri"/>
              </a:rPr>
              <a:t>В</a:t>
            </a:r>
            <a:r>
              <a:rPr dirty="0" sz="2000" spc="-30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филиале</a:t>
            </a:r>
            <a:r>
              <a:rPr dirty="0" sz="2000" spc="-20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работает</a:t>
            </a:r>
            <a:r>
              <a:rPr dirty="0" sz="2000" spc="-55">
                <a:latin typeface="Calibri"/>
                <a:cs typeface="Calibri"/>
              </a:rPr>
              <a:t> </a:t>
            </a:r>
            <a:r>
              <a:rPr dirty="0" sz="2000" b="1">
                <a:latin typeface="Calibri"/>
                <a:cs typeface="Calibri"/>
              </a:rPr>
              <a:t>34</a:t>
            </a:r>
            <a:r>
              <a:rPr dirty="0" sz="2000" spc="-20" b="1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человек</a:t>
            </a:r>
            <a:r>
              <a:rPr dirty="0" sz="2000" spc="-2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(32</a:t>
            </a:r>
            <a:r>
              <a:rPr dirty="0" sz="1800" spc="1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–</a:t>
            </a:r>
            <a:r>
              <a:rPr dirty="0" sz="1800" spc="-1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женщины</a:t>
            </a:r>
            <a:r>
              <a:rPr dirty="0" sz="1800" spc="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и</a:t>
            </a:r>
            <a:r>
              <a:rPr dirty="0" sz="1800" spc="-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2</a:t>
            </a:r>
            <a:r>
              <a:rPr dirty="0" sz="1800" spc="-10">
                <a:latin typeface="Calibri"/>
                <a:cs typeface="Calibri"/>
              </a:rPr>
              <a:t> мужчин)</a:t>
            </a:r>
            <a:r>
              <a:rPr dirty="0" sz="2000" spc="-10">
                <a:latin typeface="Calibri"/>
                <a:cs typeface="Calibri"/>
              </a:rPr>
              <a:t>.</a:t>
            </a:r>
            <a:endParaRPr sz="2000">
              <a:latin typeface="Calibri"/>
              <a:cs typeface="Calibri"/>
            </a:endParaRPr>
          </a:p>
          <a:p>
            <a:pPr marL="109220">
              <a:lnSpc>
                <a:spcPct val="100000"/>
              </a:lnSpc>
              <a:spcBef>
                <a:spcPts val="15"/>
              </a:spcBef>
            </a:pPr>
            <a:r>
              <a:rPr dirty="0" sz="2000">
                <a:latin typeface="Calibri"/>
                <a:cs typeface="Calibri"/>
              </a:rPr>
              <a:t>в</a:t>
            </a:r>
            <a:r>
              <a:rPr dirty="0" sz="2000" spc="-35">
                <a:latin typeface="Calibri"/>
                <a:cs typeface="Calibri"/>
              </a:rPr>
              <a:t> </a:t>
            </a:r>
            <a:r>
              <a:rPr dirty="0" sz="2000" spc="-10">
                <a:latin typeface="Calibri"/>
                <a:cs typeface="Calibri"/>
              </a:rPr>
              <a:t>т.ч.</a:t>
            </a:r>
            <a:r>
              <a:rPr dirty="0" sz="2000" spc="-45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18</a:t>
            </a:r>
            <a:r>
              <a:rPr dirty="0" sz="2000" spc="-30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социальных</a:t>
            </a:r>
            <a:r>
              <a:rPr dirty="0" sz="2000" spc="-30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работников,</a:t>
            </a:r>
            <a:r>
              <a:rPr dirty="0" sz="2000" spc="-45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4</a:t>
            </a:r>
            <a:r>
              <a:rPr dirty="0" sz="2000" spc="-25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специалистов</a:t>
            </a:r>
            <a:r>
              <a:rPr dirty="0" sz="2000" spc="-30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по</a:t>
            </a:r>
            <a:r>
              <a:rPr dirty="0" sz="2000" spc="-40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социальной</a:t>
            </a:r>
            <a:r>
              <a:rPr dirty="0" sz="2000" spc="-25">
                <a:latin typeface="Calibri"/>
                <a:cs typeface="Calibri"/>
              </a:rPr>
              <a:t> </a:t>
            </a:r>
            <a:r>
              <a:rPr dirty="0" sz="2000" spc="-10">
                <a:latin typeface="Calibri"/>
                <a:cs typeface="Calibri"/>
              </a:rPr>
              <a:t>работе</a:t>
            </a: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750">
              <a:latin typeface="Calibri"/>
              <a:cs typeface="Calibri"/>
            </a:endParaRPr>
          </a:p>
          <a:p>
            <a:pPr marL="1266190">
              <a:lnSpc>
                <a:spcPct val="100000"/>
              </a:lnSpc>
            </a:pPr>
            <a:r>
              <a:rPr dirty="0" sz="1800">
                <a:latin typeface="Calibri"/>
                <a:cs typeface="Calibri"/>
              </a:rPr>
              <a:t>По</a:t>
            </a:r>
            <a:r>
              <a:rPr dirty="0" sz="1800" spc="-4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уровню</a:t>
            </a:r>
            <a:r>
              <a:rPr dirty="0" sz="1800" spc="-2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образования</a:t>
            </a:r>
            <a:r>
              <a:rPr dirty="0" sz="1800" spc="-1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работники</a:t>
            </a:r>
            <a:r>
              <a:rPr dirty="0" sz="1800" spc="-15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учреждения: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750">
              <a:latin typeface="Calibri"/>
              <a:cs typeface="Calibri"/>
            </a:endParaRPr>
          </a:p>
          <a:p>
            <a:pPr marL="1485265" indent="-168275">
              <a:lnSpc>
                <a:spcPct val="100000"/>
              </a:lnSpc>
              <a:buChar char="•"/>
              <a:tabLst>
                <a:tab pos="1485900" algn="l"/>
              </a:tabLst>
            </a:pPr>
            <a:r>
              <a:rPr dirty="0" sz="1800">
                <a:latin typeface="Calibri"/>
                <a:cs typeface="Calibri"/>
              </a:rPr>
              <a:t>имеют</a:t>
            </a:r>
            <a:r>
              <a:rPr dirty="0" sz="1800" spc="-2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высшее образование</a:t>
            </a:r>
            <a:r>
              <a:rPr dirty="0" sz="1800" spc="3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–</a:t>
            </a:r>
            <a:r>
              <a:rPr dirty="0" sz="1800" spc="-1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26</a:t>
            </a:r>
            <a:r>
              <a:rPr dirty="0" sz="1800" spc="-5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сотрудников</a:t>
            </a:r>
            <a:endParaRPr sz="1800">
              <a:latin typeface="Calibri"/>
              <a:cs typeface="Calibri"/>
            </a:endParaRPr>
          </a:p>
          <a:p>
            <a:pPr marL="1485265" indent="-168275">
              <a:lnSpc>
                <a:spcPct val="100000"/>
              </a:lnSpc>
              <a:buChar char="•"/>
              <a:tabLst>
                <a:tab pos="1485900" algn="l"/>
              </a:tabLst>
            </a:pPr>
            <a:r>
              <a:rPr dirty="0" sz="1800">
                <a:latin typeface="Calibri"/>
                <a:cs typeface="Calibri"/>
              </a:rPr>
              <a:t>среднее</a:t>
            </a:r>
            <a:r>
              <a:rPr dirty="0" sz="1800" spc="-2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профессиональное</a:t>
            </a:r>
            <a:r>
              <a:rPr dirty="0" sz="1800" spc="2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–</a:t>
            </a:r>
            <a:r>
              <a:rPr dirty="0" sz="1800" spc="-2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8</a:t>
            </a:r>
            <a:r>
              <a:rPr dirty="0" sz="1800" spc="-5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сотрудников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750">
              <a:latin typeface="Calibri"/>
              <a:cs typeface="Calibri"/>
            </a:endParaRPr>
          </a:p>
          <a:p>
            <a:pPr marL="1315720">
              <a:lnSpc>
                <a:spcPct val="100000"/>
              </a:lnSpc>
            </a:pPr>
            <a:r>
              <a:rPr dirty="0" sz="1800">
                <a:latin typeface="Calibri"/>
                <a:cs typeface="Calibri"/>
              </a:rPr>
              <a:t>Средний</a:t>
            </a:r>
            <a:r>
              <a:rPr dirty="0" sz="1800" spc="-1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возраст</a:t>
            </a:r>
            <a:r>
              <a:rPr dirty="0" sz="1800" spc="10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сотрудников </a:t>
            </a:r>
            <a:r>
              <a:rPr dirty="0" sz="1800">
                <a:latin typeface="Calibri"/>
                <a:cs typeface="Calibri"/>
              </a:rPr>
              <a:t>филиала</a:t>
            </a:r>
            <a:r>
              <a:rPr dirty="0" sz="1800" spc="-2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«Восточный»</a:t>
            </a:r>
            <a:r>
              <a:rPr dirty="0" sz="1800" spc="3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составляет</a:t>
            </a:r>
            <a:r>
              <a:rPr dirty="0" sz="1800" spc="-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45</a:t>
            </a:r>
            <a:r>
              <a:rPr dirty="0" sz="1800" spc="-10">
                <a:latin typeface="Calibri"/>
                <a:cs typeface="Calibri"/>
              </a:rPr>
              <a:t> </a:t>
            </a:r>
            <a:r>
              <a:rPr dirty="0" sz="1800" spc="-20">
                <a:latin typeface="Calibri"/>
                <a:cs typeface="Calibri"/>
              </a:rPr>
              <a:t>лет.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800">
              <a:latin typeface="Calibri"/>
              <a:cs typeface="Calibri"/>
            </a:endParaRPr>
          </a:p>
          <a:p>
            <a:pPr marL="1315720">
              <a:lnSpc>
                <a:spcPct val="100000"/>
              </a:lnSpc>
              <a:spcBef>
                <a:spcPts val="1315"/>
              </a:spcBef>
            </a:pPr>
            <a:r>
              <a:rPr dirty="0" sz="1800">
                <a:latin typeface="Calibri"/>
                <a:cs typeface="Calibri"/>
              </a:rPr>
              <a:t>Все</a:t>
            </a:r>
            <a:r>
              <a:rPr dirty="0" sz="1800" spc="-2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сотрудники</a:t>
            </a:r>
            <a:r>
              <a:rPr dirty="0" sz="1800" spc="-1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(за</a:t>
            </a:r>
            <a:r>
              <a:rPr dirty="0" sz="1800" spc="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исключением</a:t>
            </a:r>
            <a:r>
              <a:rPr dirty="0" sz="1800" spc="-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обслуживающего</a:t>
            </a:r>
            <a:r>
              <a:rPr dirty="0" sz="1800" spc="-1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персонала)</a:t>
            </a:r>
            <a:r>
              <a:rPr dirty="0" sz="1800" spc="-10">
                <a:latin typeface="Calibri"/>
                <a:cs typeface="Calibri"/>
              </a:rPr>
              <a:t> </a:t>
            </a:r>
            <a:r>
              <a:rPr dirty="0" sz="1800" spc="-25">
                <a:latin typeface="Calibri"/>
                <a:cs typeface="Calibri"/>
              </a:rPr>
              <a:t>на</a:t>
            </a:r>
            <a:endParaRPr sz="1800">
              <a:latin typeface="Calibri"/>
              <a:cs typeface="Calibri"/>
            </a:endParaRPr>
          </a:p>
          <a:p>
            <a:pPr marL="1315720">
              <a:lnSpc>
                <a:spcPct val="100000"/>
              </a:lnSpc>
            </a:pPr>
            <a:r>
              <a:rPr dirty="0" sz="1800">
                <a:latin typeface="Calibri"/>
                <a:cs typeface="Calibri"/>
              </a:rPr>
              <a:t>регулярной</a:t>
            </a:r>
            <a:r>
              <a:rPr dirty="0" sz="1800" spc="-3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основе</a:t>
            </a:r>
            <a:r>
              <a:rPr dirty="0" sz="1800" spc="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повышают</a:t>
            </a:r>
            <a:r>
              <a:rPr dirty="0" sz="1800" spc="-1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свою</a:t>
            </a:r>
            <a:r>
              <a:rPr dirty="0" sz="1800" spc="-1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квалификацию</a:t>
            </a:r>
            <a:r>
              <a:rPr dirty="0" sz="1800" spc="-2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по</a:t>
            </a:r>
            <a:r>
              <a:rPr dirty="0" sz="1800" spc="-20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соответствующим</a:t>
            </a:r>
            <a:endParaRPr sz="1800">
              <a:latin typeface="Calibri"/>
              <a:cs typeface="Calibri"/>
            </a:endParaRPr>
          </a:p>
          <a:p>
            <a:pPr marL="1315720">
              <a:lnSpc>
                <a:spcPct val="100000"/>
              </a:lnSpc>
            </a:pPr>
            <a:r>
              <a:rPr dirty="0" sz="1800">
                <a:latin typeface="Calibri"/>
                <a:cs typeface="Calibri"/>
              </a:rPr>
              <a:t>программам обучения</a:t>
            </a:r>
            <a:r>
              <a:rPr dirty="0" sz="1800" spc="2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в профильных учебных</a:t>
            </a:r>
            <a:r>
              <a:rPr dirty="0" sz="1800" spc="10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заведениях.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4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700" b="1">
                <a:latin typeface="Calibri"/>
                <a:cs typeface="Calibri"/>
              </a:rPr>
              <a:t>Социальные</a:t>
            </a:r>
            <a:r>
              <a:rPr dirty="0" sz="1700" spc="-55" b="1">
                <a:latin typeface="Calibri"/>
                <a:cs typeface="Calibri"/>
              </a:rPr>
              <a:t> </a:t>
            </a:r>
            <a:r>
              <a:rPr dirty="0" sz="1700" b="1">
                <a:latin typeface="Calibri"/>
                <a:cs typeface="Calibri"/>
              </a:rPr>
              <a:t>работники</a:t>
            </a:r>
            <a:r>
              <a:rPr dirty="0" sz="1700" spc="-30" b="1">
                <a:latin typeface="Calibri"/>
                <a:cs typeface="Calibri"/>
              </a:rPr>
              <a:t> </a:t>
            </a:r>
            <a:r>
              <a:rPr dirty="0" sz="1700" spc="-10" b="1">
                <a:latin typeface="Calibri"/>
                <a:cs typeface="Calibri"/>
              </a:rPr>
              <a:t>обеспечиваются:</a:t>
            </a:r>
            <a:endParaRPr sz="1700">
              <a:latin typeface="Calibri"/>
              <a:cs typeface="Calibri"/>
            </a:endParaRPr>
          </a:p>
          <a:p>
            <a:pPr marL="128270" indent="-116205">
              <a:lnSpc>
                <a:spcPct val="100000"/>
              </a:lnSpc>
              <a:buChar char="-"/>
              <a:tabLst>
                <a:tab pos="128905" algn="l"/>
              </a:tabLst>
            </a:pPr>
            <a:r>
              <a:rPr dirty="0" sz="1700">
                <a:latin typeface="Calibri"/>
                <a:cs typeface="Calibri"/>
              </a:rPr>
              <a:t>бесплатным</a:t>
            </a:r>
            <a:r>
              <a:rPr dirty="0" sz="1700" spc="-40">
                <a:latin typeface="Calibri"/>
                <a:cs typeface="Calibri"/>
              </a:rPr>
              <a:t> </a:t>
            </a:r>
            <a:r>
              <a:rPr dirty="0" sz="1700">
                <a:latin typeface="Calibri"/>
                <a:cs typeface="Calibri"/>
              </a:rPr>
              <a:t>профилактическим</a:t>
            </a:r>
            <a:r>
              <a:rPr dirty="0" sz="1700" spc="-55">
                <a:latin typeface="Calibri"/>
                <a:cs typeface="Calibri"/>
              </a:rPr>
              <a:t> </a:t>
            </a:r>
            <a:r>
              <a:rPr dirty="0" sz="1700">
                <a:latin typeface="Calibri"/>
                <a:cs typeface="Calibri"/>
              </a:rPr>
              <a:t>осмотром</a:t>
            </a:r>
            <a:r>
              <a:rPr dirty="0" sz="1700" spc="-20">
                <a:latin typeface="Calibri"/>
                <a:cs typeface="Calibri"/>
              </a:rPr>
              <a:t> </a:t>
            </a:r>
            <a:r>
              <a:rPr dirty="0" sz="1700">
                <a:latin typeface="Calibri"/>
                <a:cs typeface="Calibri"/>
              </a:rPr>
              <a:t>и</a:t>
            </a:r>
            <a:r>
              <a:rPr dirty="0" sz="1700" spc="-15">
                <a:latin typeface="Calibri"/>
                <a:cs typeface="Calibri"/>
              </a:rPr>
              <a:t> </a:t>
            </a:r>
            <a:r>
              <a:rPr dirty="0" sz="1700">
                <a:latin typeface="Calibri"/>
                <a:cs typeface="Calibri"/>
              </a:rPr>
              <a:t>обследованием</a:t>
            </a:r>
            <a:r>
              <a:rPr dirty="0" sz="1700" spc="-35">
                <a:latin typeface="Calibri"/>
                <a:cs typeface="Calibri"/>
              </a:rPr>
              <a:t> </a:t>
            </a:r>
            <a:r>
              <a:rPr dirty="0" sz="1700">
                <a:latin typeface="Calibri"/>
                <a:cs typeface="Calibri"/>
              </a:rPr>
              <a:t>при</a:t>
            </a:r>
            <a:r>
              <a:rPr dirty="0" sz="1700" spc="-25">
                <a:latin typeface="Calibri"/>
                <a:cs typeface="Calibri"/>
              </a:rPr>
              <a:t> </a:t>
            </a:r>
            <a:r>
              <a:rPr dirty="0" sz="1700">
                <a:latin typeface="Calibri"/>
                <a:cs typeface="Calibri"/>
              </a:rPr>
              <a:t>поступлении</a:t>
            </a:r>
            <a:r>
              <a:rPr dirty="0" sz="1700" spc="10">
                <a:latin typeface="Calibri"/>
                <a:cs typeface="Calibri"/>
              </a:rPr>
              <a:t> </a:t>
            </a:r>
            <a:r>
              <a:rPr dirty="0" sz="1700">
                <a:latin typeface="Calibri"/>
                <a:cs typeface="Calibri"/>
              </a:rPr>
              <a:t>на</a:t>
            </a:r>
            <a:r>
              <a:rPr dirty="0" sz="1700" spc="-15">
                <a:latin typeface="Calibri"/>
                <a:cs typeface="Calibri"/>
              </a:rPr>
              <a:t> </a:t>
            </a:r>
            <a:r>
              <a:rPr dirty="0" sz="1700" spc="-10">
                <a:latin typeface="Calibri"/>
                <a:cs typeface="Calibri"/>
              </a:rPr>
              <a:t>работу,</a:t>
            </a:r>
            <a:endParaRPr sz="1700">
              <a:latin typeface="Calibri"/>
              <a:cs typeface="Calibri"/>
            </a:endParaRPr>
          </a:p>
          <a:p>
            <a:pPr marL="177165" indent="-165100">
              <a:lnSpc>
                <a:spcPct val="100000"/>
              </a:lnSpc>
              <a:buChar char="-"/>
              <a:tabLst>
                <a:tab pos="177800" algn="l"/>
              </a:tabLst>
            </a:pPr>
            <a:r>
              <a:rPr dirty="0" sz="1700">
                <a:latin typeface="Calibri"/>
                <a:cs typeface="Calibri"/>
              </a:rPr>
              <a:t>бесплатным</a:t>
            </a:r>
            <a:r>
              <a:rPr dirty="0" sz="1700" spc="-45">
                <a:latin typeface="Calibri"/>
                <a:cs typeface="Calibri"/>
              </a:rPr>
              <a:t> </a:t>
            </a:r>
            <a:r>
              <a:rPr dirty="0" sz="1700">
                <a:latin typeface="Calibri"/>
                <a:cs typeface="Calibri"/>
              </a:rPr>
              <a:t>диспансерным</a:t>
            </a:r>
            <a:r>
              <a:rPr dirty="0" sz="1700" spc="-35">
                <a:latin typeface="Calibri"/>
                <a:cs typeface="Calibri"/>
              </a:rPr>
              <a:t> </a:t>
            </a:r>
            <a:r>
              <a:rPr dirty="0" sz="1700" spc="-10">
                <a:latin typeface="Calibri"/>
                <a:cs typeface="Calibri"/>
              </a:rPr>
              <a:t>наблюдением</a:t>
            </a:r>
            <a:r>
              <a:rPr dirty="0" sz="1700" spc="-35">
                <a:latin typeface="Calibri"/>
                <a:cs typeface="Calibri"/>
              </a:rPr>
              <a:t> </a:t>
            </a:r>
            <a:r>
              <a:rPr dirty="0" sz="1700">
                <a:latin typeface="Calibri"/>
                <a:cs typeface="Calibri"/>
              </a:rPr>
              <a:t>в</a:t>
            </a:r>
            <a:r>
              <a:rPr dirty="0" sz="1700" spc="-20">
                <a:latin typeface="Calibri"/>
                <a:cs typeface="Calibri"/>
              </a:rPr>
              <a:t> </a:t>
            </a:r>
            <a:r>
              <a:rPr dirty="0" sz="1700" spc="-10">
                <a:latin typeface="Calibri"/>
                <a:cs typeface="Calibri"/>
              </a:rPr>
              <a:t>государственных</a:t>
            </a:r>
            <a:r>
              <a:rPr dirty="0" sz="1700" spc="-15">
                <a:latin typeface="Calibri"/>
                <a:cs typeface="Calibri"/>
              </a:rPr>
              <a:t> </a:t>
            </a:r>
            <a:r>
              <a:rPr dirty="0" sz="1700">
                <a:latin typeface="Calibri"/>
                <a:cs typeface="Calibri"/>
              </a:rPr>
              <a:t>медицинских</a:t>
            </a:r>
            <a:r>
              <a:rPr dirty="0" sz="1700" spc="-10">
                <a:latin typeface="Calibri"/>
                <a:cs typeface="Calibri"/>
              </a:rPr>
              <a:t> организациях</a:t>
            </a:r>
            <a:endParaRPr sz="17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700">
                <a:latin typeface="Calibri"/>
                <a:cs typeface="Calibri"/>
              </a:rPr>
              <a:t>1</a:t>
            </a:r>
            <a:r>
              <a:rPr dirty="0" sz="1700" spc="-5">
                <a:latin typeface="Calibri"/>
                <a:cs typeface="Calibri"/>
              </a:rPr>
              <a:t> </a:t>
            </a:r>
            <a:r>
              <a:rPr dirty="0" sz="1700">
                <a:latin typeface="Calibri"/>
                <a:cs typeface="Calibri"/>
              </a:rPr>
              <a:t>раз</a:t>
            </a:r>
            <a:r>
              <a:rPr dirty="0" sz="1700" spc="-5">
                <a:latin typeface="Calibri"/>
                <a:cs typeface="Calibri"/>
              </a:rPr>
              <a:t> </a:t>
            </a:r>
            <a:r>
              <a:rPr dirty="0" sz="1700">
                <a:latin typeface="Calibri"/>
                <a:cs typeface="Calibri"/>
              </a:rPr>
              <a:t>в</a:t>
            </a:r>
            <a:r>
              <a:rPr dirty="0" sz="1700" spc="-10">
                <a:latin typeface="Calibri"/>
                <a:cs typeface="Calibri"/>
              </a:rPr>
              <a:t> </a:t>
            </a:r>
            <a:r>
              <a:rPr dirty="0" sz="1700" spc="-20">
                <a:latin typeface="Calibri"/>
                <a:cs typeface="Calibri"/>
              </a:rPr>
              <a:t>год,</a:t>
            </a:r>
            <a:endParaRPr sz="17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1700">
                <a:latin typeface="Calibri"/>
                <a:cs typeface="Calibri"/>
              </a:rPr>
              <a:t>-</a:t>
            </a:r>
            <a:r>
              <a:rPr dirty="0" sz="1700" spc="-20">
                <a:latin typeface="Calibri"/>
                <a:cs typeface="Calibri"/>
              </a:rPr>
              <a:t> </a:t>
            </a:r>
            <a:r>
              <a:rPr dirty="0" sz="1700">
                <a:latin typeface="Calibri"/>
                <a:cs typeface="Calibri"/>
              </a:rPr>
              <a:t>средствами</a:t>
            </a:r>
            <a:r>
              <a:rPr dirty="0" sz="1700" spc="-35">
                <a:latin typeface="Calibri"/>
                <a:cs typeface="Calibri"/>
              </a:rPr>
              <a:t> </a:t>
            </a:r>
            <a:r>
              <a:rPr dirty="0" sz="1700">
                <a:latin typeface="Calibri"/>
                <a:cs typeface="Calibri"/>
              </a:rPr>
              <a:t>индивидуальной</a:t>
            </a:r>
            <a:r>
              <a:rPr dirty="0" sz="1700" spc="-10">
                <a:latin typeface="Calibri"/>
                <a:cs typeface="Calibri"/>
              </a:rPr>
              <a:t> защиты.</a:t>
            </a:r>
            <a:endParaRPr sz="1700">
              <a:latin typeface="Calibri"/>
              <a:cs typeface="Calibri"/>
            </a:endParaRPr>
          </a:p>
        </p:txBody>
      </p:sp>
      <p:sp>
        <p:nvSpPr>
          <p:cNvPr id="25" name="object 25" descr=""/>
          <p:cNvSpPr txBox="1"/>
          <p:nvPr/>
        </p:nvSpPr>
        <p:spPr>
          <a:xfrm>
            <a:off x="8425433" y="6488074"/>
            <a:ext cx="14160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4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595883" y="1249425"/>
            <a:ext cx="8548370" cy="12700"/>
          </a:xfrm>
          <a:custGeom>
            <a:avLst/>
            <a:gdLst/>
            <a:ahLst/>
            <a:cxnLst/>
            <a:rect l="l" t="t" r="r" b="b"/>
            <a:pathLst>
              <a:path w="8548370" h="12700">
                <a:moveTo>
                  <a:pt x="0" y="12700"/>
                </a:moveTo>
                <a:lnTo>
                  <a:pt x="8548116" y="12700"/>
                </a:lnTo>
                <a:lnTo>
                  <a:pt x="8548116" y="0"/>
                </a:lnTo>
                <a:lnTo>
                  <a:pt x="0" y="0"/>
                </a:lnTo>
                <a:lnTo>
                  <a:pt x="0" y="12700"/>
                </a:lnTo>
                <a:close/>
              </a:path>
            </a:pathLst>
          </a:custGeom>
          <a:solidFill>
            <a:srgbClr val="507D3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/>
          <p:nvPr/>
        </p:nvSpPr>
        <p:spPr>
          <a:xfrm>
            <a:off x="856488" y="2321051"/>
            <a:ext cx="7908290" cy="0"/>
          </a:xfrm>
          <a:custGeom>
            <a:avLst/>
            <a:gdLst/>
            <a:ahLst/>
            <a:cxnLst/>
            <a:rect l="l" t="t" r="r" b="b"/>
            <a:pathLst>
              <a:path w="7908290" h="0">
                <a:moveTo>
                  <a:pt x="0" y="0"/>
                </a:moveTo>
                <a:lnTo>
                  <a:pt x="7908036" y="0"/>
                </a:lnTo>
              </a:path>
            </a:pathLst>
          </a:custGeom>
          <a:ln w="12700">
            <a:solidFill>
              <a:srgbClr val="6FAC46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 descr=""/>
          <p:cNvSpPr/>
          <p:nvPr/>
        </p:nvSpPr>
        <p:spPr>
          <a:xfrm>
            <a:off x="856488" y="3387852"/>
            <a:ext cx="7908290" cy="0"/>
          </a:xfrm>
          <a:custGeom>
            <a:avLst/>
            <a:gdLst/>
            <a:ahLst/>
            <a:cxnLst/>
            <a:rect l="l" t="t" r="r" b="b"/>
            <a:pathLst>
              <a:path w="7908290" h="0">
                <a:moveTo>
                  <a:pt x="0" y="0"/>
                </a:moveTo>
                <a:lnTo>
                  <a:pt x="7908036" y="0"/>
                </a:lnTo>
              </a:path>
            </a:pathLst>
          </a:custGeom>
          <a:ln w="12700">
            <a:solidFill>
              <a:srgbClr val="6FAC46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 descr=""/>
          <p:cNvSpPr/>
          <p:nvPr/>
        </p:nvSpPr>
        <p:spPr>
          <a:xfrm>
            <a:off x="856488" y="4453128"/>
            <a:ext cx="7908290" cy="0"/>
          </a:xfrm>
          <a:custGeom>
            <a:avLst/>
            <a:gdLst/>
            <a:ahLst/>
            <a:cxnLst/>
            <a:rect l="l" t="t" r="r" b="b"/>
            <a:pathLst>
              <a:path w="7908290" h="0">
                <a:moveTo>
                  <a:pt x="0" y="0"/>
                </a:moveTo>
                <a:lnTo>
                  <a:pt x="7908036" y="0"/>
                </a:lnTo>
              </a:path>
            </a:pathLst>
          </a:custGeom>
          <a:ln w="12700">
            <a:solidFill>
              <a:srgbClr val="6FAC46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 descr=""/>
          <p:cNvSpPr/>
          <p:nvPr/>
        </p:nvSpPr>
        <p:spPr>
          <a:xfrm>
            <a:off x="856488" y="5519928"/>
            <a:ext cx="7908290" cy="0"/>
          </a:xfrm>
          <a:custGeom>
            <a:avLst/>
            <a:gdLst/>
            <a:ahLst/>
            <a:cxnLst/>
            <a:rect l="l" t="t" r="r" b="b"/>
            <a:pathLst>
              <a:path w="7908290" h="0">
                <a:moveTo>
                  <a:pt x="0" y="0"/>
                </a:moveTo>
                <a:lnTo>
                  <a:pt x="7908036" y="0"/>
                </a:lnTo>
              </a:path>
            </a:pathLst>
          </a:custGeom>
          <a:ln w="12700">
            <a:solidFill>
              <a:srgbClr val="6FAC46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 descr=""/>
          <p:cNvSpPr txBox="1"/>
          <p:nvPr/>
        </p:nvSpPr>
        <p:spPr>
          <a:xfrm>
            <a:off x="1068425" y="1325067"/>
            <a:ext cx="7071995" cy="459740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ts val="2305"/>
              </a:lnSpc>
              <a:spcBef>
                <a:spcPts val="105"/>
              </a:spcBef>
            </a:pPr>
            <a:r>
              <a:rPr dirty="0" sz="2000" b="1">
                <a:latin typeface="Calibri"/>
                <a:cs typeface="Calibri"/>
              </a:rPr>
              <a:t>8</a:t>
            </a:r>
            <a:r>
              <a:rPr dirty="0" sz="2000" spc="-35" b="1">
                <a:latin typeface="Calibri"/>
                <a:cs typeface="Calibri"/>
              </a:rPr>
              <a:t> </a:t>
            </a:r>
            <a:r>
              <a:rPr dirty="0" sz="2000" spc="-10" b="1">
                <a:latin typeface="Calibri"/>
                <a:cs typeface="Calibri"/>
              </a:rPr>
              <a:t>отделений</a:t>
            </a:r>
            <a:r>
              <a:rPr dirty="0" sz="2000" spc="-50" b="1">
                <a:latin typeface="Calibri"/>
                <a:cs typeface="Calibri"/>
              </a:rPr>
              <a:t> </a:t>
            </a:r>
            <a:r>
              <a:rPr dirty="0" sz="2000" b="1">
                <a:latin typeface="Calibri"/>
                <a:cs typeface="Calibri"/>
              </a:rPr>
              <a:t>социального</a:t>
            </a:r>
            <a:r>
              <a:rPr dirty="0" sz="2000" spc="-45" b="1">
                <a:latin typeface="Calibri"/>
                <a:cs typeface="Calibri"/>
              </a:rPr>
              <a:t> </a:t>
            </a:r>
            <a:r>
              <a:rPr dirty="0" sz="2000" b="1">
                <a:latin typeface="Calibri"/>
                <a:cs typeface="Calibri"/>
              </a:rPr>
              <a:t>обслуживания</a:t>
            </a:r>
            <a:r>
              <a:rPr dirty="0" sz="2000" spc="-65" b="1">
                <a:latin typeface="Calibri"/>
                <a:cs typeface="Calibri"/>
              </a:rPr>
              <a:t> </a:t>
            </a:r>
            <a:r>
              <a:rPr dirty="0" sz="2000" b="1">
                <a:latin typeface="Calibri"/>
                <a:cs typeface="Calibri"/>
              </a:rPr>
              <a:t>на</a:t>
            </a:r>
            <a:r>
              <a:rPr dirty="0" sz="2000" spc="-25" b="1">
                <a:latin typeface="Calibri"/>
                <a:cs typeface="Calibri"/>
              </a:rPr>
              <a:t> </a:t>
            </a:r>
            <a:r>
              <a:rPr dirty="0" sz="2000" spc="-20" b="1">
                <a:latin typeface="Calibri"/>
                <a:cs typeface="Calibri"/>
              </a:rPr>
              <a:t>дому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ts val="2305"/>
              </a:lnSpc>
            </a:pPr>
            <a:r>
              <a:rPr dirty="0" sz="2000">
                <a:latin typeface="Calibri"/>
                <a:cs typeface="Calibri"/>
              </a:rPr>
              <a:t>(18</a:t>
            </a:r>
            <a:r>
              <a:rPr dirty="0" sz="2000" spc="-35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социальных</a:t>
            </a:r>
            <a:r>
              <a:rPr dirty="0" sz="2000" spc="-10">
                <a:latin typeface="Calibri"/>
                <a:cs typeface="Calibri"/>
              </a:rPr>
              <a:t> работников,</a:t>
            </a:r>
            <a:r>
              <a:rPr dirty="0" sz="2000" spc="-40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2</a:t>
            </a:r>
            <a:r>
              <a:rPr dirty="0" sz="2000" spc="-5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заведующих</a:t>
            </a:r>
            <a:r>
              <a:rPr dirty="0" sz="2000" spc="-60">
                <a:latin typeface="Calibri"/>
                <a:cs typeface="Calibri"/>
              </a:rPr>
              <a:t> </a:t>
            </a:r>
            <a:r>
              <a:rPr dirty="0" sz="2000" spc="-10">
                <a:latin typeface="Calibri"/>
                <a:cs typeface="Calibri"/>
              </a:rPr>
              <a:t>отделением)</a:t>
            </a: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0">
              <a:latin typeface="Calibri"/>
              <a:cs typeface="Calibri"/>
            </a:endParaRPr>
          </a:p>
          <a:p>
            <a:pPr marL="12700">
              <a:lnSpc>
                <a:spcPts val="2305"/>
              </a:lnSpc>
              <a:spcBef>
                <a:spcPts val="1345"/>
              </a:spcBef>
            </a:pPr>
            <a:r>
              <a:rPr dirty="0" sz="2000" spc="-10" b="1">
                <a:latin typeface="Calibri"/>
                <a:cs typeface="Calibri"/>
              </a:rPr>
              <a:t>Отделение</a:t>
            </a:r>
            <a:r>
              <a:rPr dirty="0" sz="2000" spc="-35" b="1">
                <a:latin typeface="Calibri"/>
                <a:cs typeface="Calibri"/>
              </a:rPr>
              <a:t> </a:t>
            </a:r>
            <a:r>
              <a:rPr dirty="0" sz="2000" b="1">
                <a:latin typeface="Calibri"/>
                <a:cs typeface="Calibri"/>
              </a:rPr>
              <a:t>социальных</a:t>
            </a:r>
            <a:r>
              <a:rPr dirty="0" sz="2000" spc="-40" b="1">
                <a:latin typeface="Calibri"/>
                <a:cs typeface="Calibri"/>
              </a:rPr>
              <a:t> </a:t>
            </a:r>
            <a:r>
              <a:rPr dirty="0" sz="2000" spc="-10" b="1">
                <a:latin typeface="Calibri"/>
                <a:cs typeface="Calibri"/>
              </a:rPr>
              <a:t>коммуникаций</a:t>
            </a:r>
            <a:r>
              <a:rPr dirty="0" sz="2000" spc="-55" b="1">
                <a:latin typeface="Calibri"/>
                <a:cs typeface="Calibri"/>
              </a:rPr>
              <a:t> </a:t>
            </a:r>
            <a:r>
              <a:rPr dirty="0" sz="2000" b="1">
                <a:latin typeface="Calibri"/>
                <a:cs typeface="Calibri"/>
              </a:rPr>
              <a:t>и</a:t>
            </a:r>
            <a:r>
              <a:rPr dirty="0" sz="2000" spc="-10" b="1">
                <a:latin typeface="Calibri"/>
                <a:cs typeface="Calibri"/>
              </a:rPr>
              <a:t> </a:t>
            </a:r>
            <a:r>
              <a:rPr dirty="0" sz="2000" b="1">
                <a:latin typeface="Calibri"/>
                <a:cs typeface="Calibri"/>
              </a:rPr>
              <a:t>активного</a:t>
            </a:r>
            <a:r>
              <a:rPr dirty="0" sz="2000" spc="-40" b="1">
                <a:latin typeface="Calibri"/>
                <a:cs typeface="Calibri"/>
              </a:rPr>
              <a:t> </a:t>
            </a:r>
            <a:r>
              <a:rPr dirty="0" sz="2000" spc="-10" b="1">
                <a:latin typeface="Calibri"/>
                <a:cs typeface="Calibri"/>
              </a:rPr>
              <a:t>долголетия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ts val="2305"/>
              </a:lnSpc>
            </a:pPr>
            <a:r>
              <a:rPr dirty="0" sz="2000">
                <a:latin typeface="Calibri"/>
                <a:cs typeface="Calibri"/>
              </a:rPr>
              <a:t>(8</a:t>
            </a:r>
            <a:r>
              <a:rPr dirty="0" sz="2000" spc="-15">
                <a:latin typeface="Calibri"/>
                <a:cs typeface="Calibri"/>
              </a:rPr>
              <a:t> </a:t>
            </a:r>
            <a:r>
              <a:rPr dirty="0" sz="2000" spc="-10">
                <a:latin typeface="Calibri"/>
                <a:cs typeface="Calibri"/>
              </a:rPr>
              <a:t>человек)</a:t>
            </a: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350"/>
              </a:spcBef>
            </a:pPr>
            <a:r>
              <a:rPr dirty="0" sz="2000" b="1">
                <a:latin typeface="Calibri"/>
                <a:cs typeface="Calibri"/>
              </a:rPr>
              <a:t>Специалисты</a:t>
            </a:r>
            <a:r>
              <a:rPr dirty="0" sz="2000" spc="-65" b="1">
                <a:latin typeface="Calibri"/>
                <a:cs typeface="Calibri"/>
              </a:rPr>
              <a:t> </a:t>
            </a:r>
            <a:r>
              <a:rPr dirty="0" sz="2000" b="1">
                <a:latin typeface="Calibri"/>
                <a:cs typeface="Calibri"/>
              </a:rPr>
              <a:t>ОССО</a:t>
            </a:r>
            <a:r>
              <a:rPr dirty="0" sz="2000" spc="-15" b="1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(1</a:t>
            </a:r>
            <a:r>
              <a:rPr dirty="0" sz="2000" spc="-40">
                <a:latin typeface="Calibri"/>
                <a:cs typeface="Calibri"/>
              </a:rPr>
              <a:t> </a:t>
            </a:r>
            <a:r>
              <a:rPr dirty="0" sz="2000" spc="-10">
                <a:latin typeface="Calibri"/>
                <a:cs typeface="Calibri"/>
              </a:rPr>
              <a:t>человек)</a:t>
            </a: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2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2000" b="1">
                <a:latin typeface="Calibri"/>
                <a:cs typeface="Calibri"/>
              </a:rPr>
              <a:t>Специалисты</a:t>
            </a:r>
            <a:r>
              <a:rPr dirty="0" sz="2000" spc="-70" b="1">
                <a:latin typeface="Calibri"/>
                <a:cs typeface="Calibri"/>
              </a:rPr>
              <a:t> </a:t>
            </a:r>
            <a:r>
              <a:rPr dirty="0" sz="2000" b="1">
                <a:latin typeface="Calibri"/>
                <a:cs typeface="Calibri"/>
              </a:rPr>
              <a:t>ОПГОИАиП</a:t>
            </a:r>
            <a:r>
              <a:rPr dirty="0" sz="2000" spc="-60" b="1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(1</a:t>
            </a:r>
            <a:r>
              <a:rPr dirty="0" sz="2000" spc="-55">
                <a:latin typeface="Calibri"/>
                <a:cs typeface="Calibri"/>
              </a:rPr>
              <a:t> </a:t>
            </a:r>
            <a:r>
              <a:rPr dirty="0" sz="2000" spc="-10">
                <a:latin typeface="Calibri"/>
                <a:cs typeface="Calibri"/>
              </a:rPr>
              <a:t>человек)</a:t>
            </a: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2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2000" b="1">
                <a:latin typeface="Calibri"/>
                <a:cs typeface="Calibri"/>
              </a:rPr>
              <a:t>Административно</a:t>
            </a:r>
            <a:r>
              <a:rPr dirty="0" sz="2000" spc="-55" b="1">
                <a:latin typeface="Calibri"/>
                <a:cs typeface="Calibri"/>
              </a:rPr>
              <a:t> </a:t>
            </a:r>
            <a:r>
              <a:rPr dirty="0" sz="2000" b="1">
                <a:latin typeface="Calibri"/>
                <a:cs typeface="Calibri"/>
              </a:rPr>
              <a:t>управленческое</a:t>
            </a:r>
            <a:r>
              <a:rPr dirty="0" sz="2000" spc="-70" b="1">
                <a:latin typeface="Calibri"/>
                <a:cs typeface="Calibri"/>
              </a:rPr>
              <a:t> </a:t>
            </a:r>
            <a:r>
              <a:rPr dirty="0" sz="2000" spc="-10" b="1">
                <a:latin typeface="Calibri"/>
                <a:cs typeface="Calibri"/>
              </a:rPr>
              <a:t>подразделение</a:t>
            </a:r>
            <a:r>
              <a:rPr dirty="0" sz="2000" spc="-50" b="1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(4</a:t>
            </a:r>
            <a:r>
              <a:rPr dirty="0" sz="2000" spc="-30">
                <a:latin typeface="Calibri"/>
                <a:cs typeface="Calibri"/>
              </a:rPr>
              <a:t> </a:t>
            </a:r>
            <a:r>
              <a:rPr dirty="0" sz="2000" spc="-10">
                <a:latin typeface="Calibri"/>
                <a:cs typeface="Calibri"/>
              </a:rPr>
              <a:t>человека)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8" name="object 8" descr=""/>
          <p:cNvSpPr/>
          <p:nvPr/>
        </p:nvSpPr>
        <p:spPr>
          <a:xfrm>
            <a:off x="856488" y="6585204"/>
            <a:ext cx="7172325" cy="0"/>
          </a:xfrm>
          <a:custGeom>
            <a:avLst/>
            <a:gdLst/>
            <a:ahLst/>
            <a:cxnLst/>
            <a:rect l="l" t="t" r="r" b="b"/>
            <a:pathLst>
              <a:path w="7172325" h="0">
                <a:moveTo>
                  <a:pt x="0" y="0"/>
                </a:moveTo>
                <a:lnTo>
                  <a:pt x="7171944" y="0"/>
                </a:lnTo>
              </a:path>
            </a:pathLst>
          </a:custGeom>
          <a:ln w="12700">
            <a:solidFill>
              <a:srgbClr val="6FAC46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 descr=""/>
          <p:cNvSpPr/>
          <p:nvPr/>
        </p:nvSpPr>
        <p:spPr>
          <a:xfrm>
            <a:off x="467868" y="2493264"/>
            <a:ext cx="254635" cy="388620"/>
          </a:xfrm>
          <a:custGeom>
            <a:avLst/>
            <a:gdLst/>
            <a:ahLst/>
            <a:cxnLst/>
            <a:rect l="l" t="t" r="r" b="b"/>
            <a:pathLst>
              <a:path w="254634" h="388619">
                <a:moveTo>
                  <a:pt x="127253" y="0"/>
                </a:moveTo>
                <a:lnTo>
                  <a:pt x="127253" y="97155"/>
                </a:lnTo>
                <a:lnTo>
                  <a:pt x="0" y="97155"/>
                </a:lnTo>
                <a:lnTo>
                  <a:pt x="0" y="291464"/>
                </a:lnTo>
                <a:lnTo>
                  <a:pt x="127253" y="291464"/>
                </a:lnTo>
                <a:lnTo>
                  <a:pt x="127253" y="388620"/>
                </a:lnTo>
                <a:lnTo>
                  <a:pt x="254508" y="194310"/>
                </a:lnTo>
                <a:lnTo>
                  <a:pt x="127253" y="0"/>
                </a:lnTo>
                <a:close/>
              </a:path>
            </a:pathLst>
          </a:custGeom>
          <a:solidFill>
            <a:srgbClr val="00AF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 descr=""/>
          <p:cNvSpPr/>
          <p:nvPr/>
        </p:nvSpPr>
        <p:spPr>
          <a:xfrm>
            <a:off x="467868" y="1380744"/>
            <a:ext cx="254635" cy="390525"/>
          </a:xfrm>
          <a:custGeom>
            <a:avLst/>
            <a:gdLst/>
            <a:ahLst/>
            <a:cxnLst/>
            <a:rect l="l" t="t" r="r" b="b"/>
            <a:pathLst>
              <a:path w="254634" h="390525">
                <a:moveTo>
                  <a:pt x="127253" y="0"/>
                </a:moveTo>
                <a:lnTo>
                  <a:pt x="127253" y="97535"/>
                </a:lnTo>
                <a:lnTo>
                  <a:pt x="0" y="97535"/>
                </a:lnTo>
                <a:lnTo>
                  <a:pt x="0" y="292607"/>
                </a:lnTo>
                <a:lnTo>
                  <a:pt x="127253" y="292607"/>
                </a:lnTo>
                <a:lnTo>
                  <a:pt x="127253" y="390143"/>
                </a:lnTo>
                <a:lnTo>
                  <a:pt x="254508" y="195071"/>
                </a:lnTo>
                <a:lnTo>
                  <a:pt x="127253" y="0"/>
                </a:lnTo>
                <a:close/>
              </a:path>
            </a:pathLst>
          </a:custGeom>
          <a:solidFill>
            <a:srgbClr val="00AF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 descr=""/>
          <p:cNvSpPr/>
          <p:nvPr/>
        </p:nvSpPr>
        <p:spPr>
          <a:xfrm>
            <a:off x="467868" y="3429000"/>
            <a:ext cx="254635" cy="388620"/>
          </a:xfrm>
          <a:custGeom>
            <a:avLst/>
            <a:gdLst/>
            <a:ahLst/>
            <a:cxnLst/>
            <a:rect l="l" t="t" r="r" b="b"/>
            <a:pathLst>
              <a:path w="254634" h="388620">
                <a:moveTo>
                  <a:pt x="127253" y="0"/>
                </a:moveTo>
                <a:lnTo>
                  <a:pt x="127253" y="97154"/>
                </a:lnTo>
                <a:lnTo>
                  <a:pt x="0" y="97154"/>
                </a:lnTo>
                <a:lnTo>
                  <a:pt x="0" y="291464"/>
                </a:lnTo>
                <a:lnTo>
                  <a:pt x="127253" y="291464"/>
                </a:lnTo>
                <a:lnTo>
                  <a:pt x="127253" y="388619"/>
                </a:lnTo>
                <a:lnTo>
                  <a:pt x="254508" y="194310"/>
                </a:lnTo>
                <a:lnTo>
                  <a:pt x="127253" y="0"/>
                </a:lnTo>
                <a:close/>
              </a:path>
            </a:pathLst>
          </a:custGeom>
          <a:solidFill>
            <a:srgbClr val="00AF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 descr=""/>
          <p:cNvSpPr/>
          <p:nvPr/>
        </p:nvSpPr>
        <p:spPr>
          <a:xfrm>
            <a:off x="467868" y="4564379"/>
            <a:ext cx="254635" cy="388620"/>
          </a:xfrm>
          <a:custGeom>
            <a:avLst/>
            <a:gdLst/>
            <a:ahLst/>
            <a:cxnLst/>
            <a:rect l="l" t="t" r="r" b="b"/>
            <a:pathLst>
              <a:path w="254634" h="388620">
                <a:moveTo>
                  <a:pt x="127253" y="0"/>
                </a:moveTo>
                <a:lnTo>
                  <a:pt x="127253" y="97155"/>
                </a:lnTo>
                <a:lnTo>
                  <a:pt x="0" y="97155"/>
                </a:lnTo>
                <a:lnTo>
                  <a:pt x="0" y="291465"/>
                </a:lnTo>
                <a:lnTo>
                  <a:pt x="127253" y="291465"/>
                </a:lnTo>
                <a:lnTo>
                  <a:pt x="127253" y="388620"/>
                </a:lnTo>
                <a:lnTo>
                  <a:pt x="254508" y="194310"/>
                </a:lnTo>
                <a:lnTo>
                  <a:pt x="127253" y="0"/>
                </a:lnTo>
                <a:close/>
              </a:path>
            </a:pathLst>
          </a:custGeom>
          <a:solidFill>
            <a:srgbClr val="00AF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 descr=""/>
          <p:cNvSpPr/>
          <p:nvPr/>
        </p:nvSpPr>
        <p:spPr>
          <a:xfrm>
            <a:off x="467868" y="5632703"/>
            <a:ext cx="254635" cy="388620"/>
          </a:xfrm>
          <a:custGeom>
            <a:avLst/>
            <a:gdLst/>
            <a:ahLst/>
            <a:cxnLst/>
            <a:rect l="l" t="t" r="r" b="b"/>
            <a:pathLst>
              <a:path w="254634" h="388620">
                <a:moveTo>
                  <a:pt x="127253" y="0"/>
                </a:moveTo>
                <a:lnTo>
                  <a:pt x="127253" y="97155"/>
                </a:lnTo>
                <a:lnTo>
                  <a:pt x="0" y="97155"/>
                </a:lnTo>
                <a:lnTo>
                  <a:pt x="0" y="291465"/>
                </a:lnTo>
                <a:lnTo>
                  <a:pt x="127253" y="291465"/>
                </a:lnTo>
                <a:lnTo>
                  <a:pt x="127253" y="388620"/>
                </a:lnTo>
                <a:lnTo>
                  <a:pt x="254508" y="194310"/>
                </a:lnTo>
                <a:lnTo>
                  <a:pt x="127253" y="0"/>
                </a:lnTo>
                <a:close/>
              </a:path>
            </a:pathLst>
          </a:custGeom>
          <a:solidFill>
            <a:srgbClr val="00AF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 descr=""/>
          <p:cNvSpPr/>
          <p:nvPr/>
        </p:nvSpPr>
        <p:spPr>
          <a:xfrm>
            <a:off x="0" y="0"/>
            <a:ext cx="9144000" cy="1053465"/>
          </a:xfrm>
          <a:custGeom>
            <a:avLst/>
            <a:gdLst/>
            <a:ahLst/>
            <a:cxnLst/>
            <a:rect l="l" t="t" r="r" b="b"/>
            <a:pathLst>
              <a:path w="9144000" h="1053465">
                <a:moveTo>
                  <a:pt x="9144000" y="0"/>
                </a:moveTo>
                <a:lnTo>
                  <a:pt x="0" y="0"/>
                </a:lnTo>
                <a:lnTo>
                  <a:pt x="0" y="1053084"/>
                </a:lnTo>
                <a:lnTo>
                  <a:pt x="9144000" y="1053084"/>
                </a:lnTo>
                <a:lnTo>
                  <a:pt x="9144000" y="0"/>
                </a:lnTo>
                <a:close/>
              </a:path>
            </a:pathLst>
          </a:custGeom>
          <a:solidFill>
            <a:srgbClr val="189B8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1582674" y="0"/>
            <a:ext cx="5850890" cy="953769"/>
          </a:xfrm>
          <a:prstGeom prst="rect"/>
        </p:spPr>
        <p:txBody>
          <a:bodyPr wrap="square" lIns="0" tIns="67945" rIns="0" bIns="0" rtlCol="0" vert="horz">
            <a:spAutoFit/>
          </a:bodyPr>
          <a:lstStyle/>
          <a:p>
            <a:pPr marL="12700" marR="5080" indent="164465">
              <a:lnSpc>
                <a:spcPts val="3460"/>
              </a:lnSpc>
              <a:spcBef>
                <a:spcPts val="535"/>
              </a:spcBef>
            </a:pPr>
            <a:r>
              <a:rPr dirty="0" sz="3200" spc="-20"/>
              <a:t>Структура</a:t>
            </a:r>
            <a:r>
              <a:rPr dirty="0" sz="3200" spc="-114"/>
              <a:t> </a:t>
            </a:r>
            <a:r>
              <a:rPr dirty="0" sz="3200" spc="-20"/>
              <a:t>филиала</a:t>
            </a:r>
            <a:r>
              <a:rPr dirty="0" sz="3200" spc="-105"/>
              <a:t> </a:t>
            </a:r>
            <a:r>
              <a:rPr dirty="0" sz="3200" spc="-10"/>
              <a:t>«Восточный» </a:t>
            </a:r>
            <a:r>
              <a:rPr dirty="0" sz="3200"/>
              <a:t>ГБУ</a:t>
            </a:r>
            <a:r>
              <a:rPr dirty="0" sz="3200" spc="-114"/>
              <a:t> </a:t>
            </a:r>
            <a:r>
              <a:rPr dirty="0" sz="3200"/>
              <a:t>ТЦСО</a:t>
            </a:r>
            <a:r>
              <a:rPr dirty="0" sz="3200" spc="-155"/>
              <a:t> </a:t>
            </a:r>
            <a:r>
              <a:rPr dirty="0" sz="3200" spc="-20"/>
              <a:t>«Восточное</a:t>
            </a:r>
            <a:r>
              <a:rPr dirty="0" sz="3200" spc="-130"/>
              <a:t> </a:t>
            </a:r>
            <a:r>
              <a:rPr dirty="0" sz="3200" spc="-20"/>
              <a:t>Измайлово»</a:t>
            </a:r>
            <a:endParaRPr sz="3200"/>
          </a:p>
        </p:txBody>
      </p:sp>
      <p:sp>
        <p:nvSpPr>
          <p:cNvPr id="16" name="object 16" descr=""/>
          <p:cNvSpPr txBox="1"/>
          <p:nvPr/>
        </p:nvSpPr>
        <p:spPr>
          <a:xfrm>
            <a:off x="8028431" y="6452615"/>
            <a:ext cx="917575" cy="405765"/>
          </a:xfrm>
          <a:prstGeom prst="rect">
            <a:avLst/>
          </a:prstGeom>
          <a:solidFill>
            <a:srgbClr val="189B82"/>
          </a:solidFill>
        </p:spPr>
        <p:txBody>
          <a:bodyPr wrap="square" lIns="0" tIns="12700" rIns="0" bIns="0" rtlCol="0" vert="horz">
            <a:spAutoFit/>
          </a:bodyPr>
          <a:lstStyle/>
          <a:p>
            <a:pPr algn="ctr" marL="1778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5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8028431" y="6452615"/>
            <a:ext cx="917575" cy="405765"/>
          </a:xfrm>
          <a:custGeom>
            <a:avLst/>
            <a:gdLst/>
            <a:ahLst/>
            <a:cxnLst/>
            <a:rect l="l" t="t" r="r" b="b"/>
            <a:pathLst>
              <a:path w="917575" h="405765">
                <a:moveTo>
                  <a:pt x="917448" y="0"/>
                </a:moveTo>
                <a:lnTo>
                  <a:pt x="0" y="0"/>
                </a:lnTo>
                <a:lnTo>
                  <a:pt x="0" y="405382"/>
                </a:lnTo>
                <a:lnTo>
                  <a:pt x="917448" y="405382"/>
                </a:lnTo>
                <a:lnTo>
                  <a:pt x="917448" y="0"/>
                </a:lnTo>
                <a:close/>
              </a:path>
            </a:pathLst>
          </a:custGeom>
          <a:solidFill>
            <a:srgbClr val="189B82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 descr=""/>
          <p:cNvGrpSpPr/>
          <p:nvPr/>
        </p:nvGrpSpPr>
        <p:grpSpPr>
          <a:xfrm>
            <a:off x="6291453" y="4633340"/>
            <a:ext cx="2597785" cy="1470025"/>
            <a:chOff x="6291453" y="4633340"/>
            <a:chExt cx="2597785" cy="1470025"/>
          </a:xfrm>
        </p:grpSpPr>
        <p:sp>
          <p:nvSpPr>
            <p:cNvPr id="4" name="object 4" descr=""/>
            <p:cNvSpPr/>
            <p:nvPr/>
          </p:nvSpPr>
          <p:spPr>
            <a:xfrm>
              <a:off x="6300978" y="4642865"/>
              <a:ext cx="2578735" cy="1450975"/>
            </a:xfrm>
            <a:custGeom>
              <a:avLst/>
              <a:gdLst/>
              <a:ahLst/>
              <a:cxnLst/>
              <a:rect l="l" t="t" r="r" b="b"/>
              <a:pathLst>
                <a:path w="2578734" h="1450975">
                  <a:moveTo>
                    <a:pt x="2336800" y="0"/>
                  </a:moveTo>
                  <a:lnTo>
                    <a:pt x="241807" y="0"/>
                  </a:lnTo>
                  <a:lnTo>
                    <a:pt x="193058" y="4910"/>
                  </a:lnTo>
                  <a:lnTo>
                    <a:pt x="147661" y="18994"/>
                  </a:lnTo>
                  <a:lnTo>
                    <a:pt x="106585" y="41281"/>
                  </a:lnTo>
                  <a:lnTo>
                    <a:pt x="70802" y="70802"/>
                  </a:lnTo>
                  <a:lnTo>
                    <a:pt x="41281" y="106585"/>
                  </a:lnTo>
                  <a:lnTo>
                    <a:pt x="18994" y="147661"/>
                  </a:lnTo>
                  <a:lnTo>
                    <a:pt x="4910" y="193058"/>
                  </a:lnTo>
                  <a:lnTo>
                    <a:pt x="0" y="241807"/>
                  </a:lnTo>
                  <a:lnTo>
                    <a:pt x="0" y="1209039"/>
                  </a:lnTo>
                  <a:lnTo>
                    <a:pt x="4910" y="1257770"/>
                  </a:lnTo>
                  <a:lnTo>
                    <a:pt x="18994" y="1303159"/>
                  </a:lnTo>
                  <a:lnTo>
                    <a:pt x="41281" y="1344234"/>
                  </a:lnTo>
                  <a:lnTo>
                    <a:pt x="70802" y="1380021"/>
                  </a:lnTo>
                  <a:lnTo>
                    <a:pt x="106585" y="1409549"/>
                  </a:lnTo>
                  <a:lnTo>
                    <a:pt x="147661" y="1431844"/>
                  </a:lnTo>
                  <a:lnTo>
                    <a:pt x="193058" y="1445935"/>
                  </a:lnTo>
                  <a:lnTo>
                    <a:pt x="241807" y="1450847"/>
                  </a:lnTo>
                  <a:lnTo>
                    <a:pt x="2336800" y="1450847"/>
                  </a:lnTo>
                  <a:lnTo>
                    <a:pt x="2385549" y="1445935"/>
                  </a:lnTo>
                  <a:lnTo>
                    <a:pt x="2430946" y="1431844"/>
                  </a:lnTo>
                  <a:lnTo>
                    <a:pt x="2472022" y="1409549"/>
                  </a:lnTo>
                  <a:lnTo>
                    <a:pt x="2507805" y="1380021"/>
                  </a:lnTo>
                  <a:lnTo>
                    <a:pt x="2537326" y="1344234"/>
                  </a:lnTo>
                  <a:lnTo>
                    <a:pt x="2559613" y="1303159"/>
                  </a:lnTo>
                  <a:lnTo>
                    <a:pt x="2573697" y="1257770"/>
                  </a:lnTo>
                  <a:lnTo>
                    <a:pt x="2578607" y="1209039"/>
                  </a:lnTo>
                  <a:lnTo>
                    <a:pt x="2578607" y="241807"/>
                  </a:lnTo>
                  <a:lnTo>
                    <a:pt x="2573697" y="193058"/>
                  </a:lnTo>
                  <a:lnTo>
                    <a:pt x="2559613" y="147661"/>
                  </a:lnTo>
                  <a:lnTo>
                    <a:pt x="2537326" y="106585"/>
                  </a:lnTo>
                  <a:lnTo>
                    <a:pt x="2507805" y="70802"/>
                  </a:lnTo>
                  <a:lnTo>
                    <a:pt x="2472022" y="41281"/>
                  </a:lnTo>
                  <a:lnTo>
                    <a:pt x="2430946" y="18994"/>
                  </a:lnTo>
                  <a:lnTo>
                    <a:pt x="2385549" y="4910"/>
                  </a:lnTo>
                  <a:lnTo>
                    <a:pt x="2336800" y="0"/>
                  </a:lnTo>
                  <a:close/>
                </a:path>
              </a:pathLst>
            </a:custGeom>
            <a:solidFill>
              <a:srgbClr val="FAE4D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6300978" y="4642865"/>
              <a:ext cx="2578735" cy="1450975"/>
            </a:xfrm>
            <a:custGeom>
              <a:avLst/>
              <a:gdLst/>
              <a:ahLst/>
              <a:cxnLst/>
              <a:rect l="l" t="t" r="r" b="b"/>
              <a:pathLst>
                <a:path w="2578734" h="1450975">
                  <a:moveTo>
                    <a:pt x="0" y="241807"/>
                  </a:moveTo>
                  <a:lnTo>
                    <a:pt x="4910" y="193058"/>
                  </a:lnTo>
                  <a:lnTo>
                    <a:pt x="18994" y="147661"/>
                  </a:lnTo>
                  <a:lnTo>
                    <a:pt x="41281" y="106585"/>
                  </a:lnTo>
                  <a:lnTo>
                    <a:pt x="70802" y="70802"/>
                  </a:lnTo>
                  <a:lnTo>
                    <a:pt x="106585" y="41281"/>
                  </a:lnTo>
                  <a:lnTo>
                    <a:pt x="147661" y="18994"/>
                  </a:lnTo>
                  <a:lnTo>
                    <a:pt x="193058" y="4910"/>
                  </a:lnTo>
                  <a:lnTo>
                    <a:pt x="241807" y="0"/>
                  </a:lnTo>
                  <a:lnTo>
                    <a:pt x="2336800" y="0"/>
                  </a:lnTo>
                  <a:lnTo>
                    <a:pt x="2385549" y="4910"/>
                  </a:lnTo>
                  <a:lnTo>
                    <a:pt x="2430946" y="18994"/>
                  </a:lnTo>
                  <a:lnTo>
                    <a:pt x="2472022" y="41281"/>
                  </a:lnTo>
                  <a:lnTo>
                    <a:pt x="2507805" y="70802"/>
                  </a:lnTo>
                  <a:lnTo>
                    <a:pt x="2537326" y="106585"/>
                  </a:lnTo>
                  <a:lnTo>
                    <a:pt x="2559613" y="147661"/>
                  </a:lnTo>
                  <a:lnTo>
                    <a:pt x="2573697" y="193058"/>
                  </a:lnTo>
                  <a:lnTo>
                    <a:pt x="2578607" y="241807"/>
                  </a:lnTo>
                  <a:lnTo>
                    <a:pt x="2578607" y="1209039"/>
                  </a:lnTo>
                  <a:lnTo>
                    <a:pt x="2573697" y="1257770"/>
                  </a:lnTo>
                  <a:lnTo>
                    <a:pt x="2559613" y="1303159"/>
                  </a:lnTo>
                  <a:lnTo>
                    <a:pt x="2537326" y="1344234"/>
                  </a:lnTo>
                  <a:lnTo>
                    <a:pt x="2507805" y="1380021"/>
                  </a:lnTo>
                  <a:lnTo>
                    <a:pt x="2472022" y="1409549"/>
                  </a:lnTo>
                  <a:lnTo>
                    <a:pt x="2430946" y="1431844"/>
                  </a:lnTo>
                  <a:lnTo>
                    <a:pt x="2385549" y="1445935"/>
                  </a:lnTo>
                  <a:lnTo>
                    <a:pt x="2336800" y="1450847"/>
                  </a:lnTo>
                  <a:lnTo>
                    <a:pt x="241807" y="1450847"/>
                  </a:lnTo>
                  <a:lnTo>
                    <a:pt x="193058" y="1445935"/>
                  </a:lnTo>
                  <a:lnTo>
                    <a:pt x="147661" y="1431844"/>
                  </a:lnTo>
                  <a:lnTo>
                    <a:pt x="106585" y="1409549"/>
                  </a:lnTo>
                  <a:lnTo>
                    <a:pt x="70802" y="1380021"/>
                  </a:lnTo>
                  <a:lnTo>
                    <a:pt x="41281" y="1344234"/>
                  </a:lnTo>
                  <a:lnTo>
                    <a:pt x="18994" y="1303159"/>
                  </a:lnTo>
                  <a:lnTo>
                    <a:pt x="4910" y="1257770"/>
                  </a:lnTo>
                  <a:lnTo>
                    <a:pt x="0" y="1209039"/>
                  </a:lnTo>
                  <a:lnTo>
                    <a:pt x="0" y="241807"/>
                  </a:lnTo>
                  <a:close/>
                </a:path>
              </a:pathLst>
            </a:custGeom>
            <a:ln w="19050">
              <a:solidFill>
                <a:srgbClr val="C55A11"/>
              </a:solidFill>
              <a:prstDash val="sysDash"/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 descr=""/>
          <p:cNvSpPr/>
          <p:nvPr/>
        </p:nvSpPr>
        <p:spPr>
          <a:xfrm>
            <a:off x="0" y="0"/>
            <a:ext cx="9144000" cy="1053465"/>
          </a:xfrm>
          <a:custGeom>
            <a:avLst/>
            <a:gdLst/>
            <a:ahLst/>
            <a:cxnLst/>
            <a:rect l="l" t="t" r="r" b="b"/>
            <a:pathLst>
              <a:path w="9144000" h="1053465">
                <a:moveTo>
                  <a:pt x="0" y="1053084"/>
                </a:moveTo>
                <a:lnTo>
                  <a:pt x="9144000" y="1053084"/>
                </a:lnTo>
                <a:lnTo>
                  <a:pt x="9144000" y="0"/>
                </a:lnTo>
                <a:lnTo>
                  <a:pt x="0" y="0"/>
                </a:lnTo>
                <a:lnTo>
                  <a:pt x="0" y="1053084"/>
                </a:lnTo>
                <a:close/>
              </a:path>
            </a:pathLst>
          </a:custGeom>
          <a:solidFill>
            <a:srgbClr val="189B8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58267" y="327152"/>
            <a:ext cx="8491220" cy="43688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700" spc="-10"/>
              <a:t>Состав</a:t>
            </a:r>
            <a:r>
              <a:rPr dirty="0" sz="2700" spc="-110"/>
              <a:t> </a:t>
            </a:r>
            <a:r>
              <a:rPr dirty="0" sz="2700" spc="-20"/>
              <a:t>населения</a:t>
            </a:r>
            <a:r>
              <a:rPr dirty="0" sz="2700" spc="-95"/>
              <a:t> </a:t>
            </a:r>
            <a:r>
              <a:rPr dirty="0" sz="2700" spc="-20"/>
              <a:t>пенсионного</a:t>
            </a:r>
            <a:r>
              <a:rPr dirty="0" sz="2700" spc="-105"/>
              <a:t> </a:t>
            </a:r>
            <a:r>
              <a:rPr dirty="0" sz="2700" spc="-10"/>
              <a:t>возраста</a:t>
            </a:r>
            <a:r>
              <a:rPr dirty="0" sz="2700" spc="-95"/>
              <a:t> </a:t>
            </a:r>
            <a:r>
              <a:rPr dirty="0" sz="2700"/>
              <a:t>района</a:t>
            </a:r>
            <a:r>
              <a:rPr dirty="0" sz="2700" spc="-95"/>
              <a:t> </a:t>
            </a:r>
            <a:r>
              <a:rPr dirty="0" sz="2700" spc="-10"/>
              <a:t>Восточный</a:t>
            </a:r>
            <a:endParaRPr sz="2700"/>
          </a:p>
        </p:txBody>
      </p:sp>
      <p:grpSp>
        <p:nvGrpSpPr>
          <p:cNvPr id="8" name="object 8" descr=""/>
          <p:cNvGrpSpPr/>
          <p:nvPr/>
        </p:nvGrpSpPr>
        <p:grpSpPr>
          <a:xfrm>
            <a:off x="453961" y="2700337"/>
            <a:ext cx="4690745" cy="3389629"/>
            <a:chOff x="453961" y="2700337"/>
            <a:chExt cx="4690745" cy="3389629"/>
          </a:xfrm>
        </p:grpSpPr>
        <p:pic>
          <p:nvPicPr>
            <p:cNvPr id="9" name="object 9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61249" y="3450238"/>
              <a:ext cx="4483178" cy="2639126"/>
            </a:xfrm>
            <a:prstGeom prst="rect">
              <a:avLst/>
            </a:prstGeom>
          </p:spPr>
        </p:pic>
        <p:sp>
          <p:nvSpPr>
            <p:cNvPr id="10" name="object 10" descr=""/>
            <p:cNvSpPr/>
            <p:nvPr/>
          </p:nvSpPr>
          <p:spPr>
            <a:xfrm>
              <a:off x="458723" y="2705100"/>
              <a:ext cx="2442845" cy="882650"/>
            </a:xfrm>
            <a:custGeom>
              <a:avLst/>
              <a:gdLst/>
              <a:ahLst/>
              <a:cxnLst/>
              <a:rect l="l" t="t" r="r" b="b"/>
              <a:pathLst>
                <a:path w="2442845" h="882650">
                  <a:moveTo>
                    <a:pt x="1601724" y="0"/>
                  </a:moveTo>
                  <a:lnTo>
                    <a:pt x="0" y="0"/>
                  </a:lnTo>
                  <a:lnTo>
                    <a:pt x="0" y="882396"/>
                  </a:lnTo>
                  <a:lnTo>
                    <a:pt x="1601724" y="882396"/>
                  </a:lnTo>
                  <a:lnTo>
                    <a:pt x="1601724" y="735329"/>
                  </a:lnTo>
                  <a:lnTo>
                    <a:pt x="2442337" y="773302"/>
                  </a:lnTo>
                  <a:lnTo>
                    <a:pt x="1601724" y="514730"/>
                  </a:lnTo>
                  <a:lnTo>
                    <a:pt x="160172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 descr=""/>
            <p:cNvSpPr/>
            <p:nvPr/>
          </p:nvSpPr>
          <p:spPr>
            <a:xfrm>
              <a:off x="458723" y="2705100"/>
              <a:ext cx="2442845" cy="882650"/>
            </a:xfrm>
            <a:custGeom>
              <a:avLst/>
              <a:gdLst/>
              <a:ahLst/>
              <a:cxnLst/>
              <a:rect l="l" t="t" r="r" b="b"/>
              <a:pathLst>
                <a:path w="2442845" h="882650">
                  <a:moveTo>
                    <a:pt x="0" y="0"/>
                  </a:moveTo>
                  <a:lnTo>
                    <a:pt x="934338" y="0"/>
                  </a:lnTo>
                  <a:lnTo>
                    <a:pt x="1334770" y="0"/>
                  </a:lnTo>
                  <a:lnTo>
                    <a:pt x="1601724" y="0"/>
                  </a:lnTo>
                  <a:lnTo>
                    <a:pt x="1601724" y="514730"/>
                  </a:lnTo>
                  <a:lnTo>
                    <a:pt x="2442337" y="773302"/>
                  </a:lnTo>
                  <a:lnTo>
                    <a:pt x="1601724" y="735329"/>
                  </a:lnTo>
                  <a:lnTo>
                    <a:pt x="1601724" y="882396"/>
                  </a:lnTo>
                  <a:lnTo>
                    <a:pt x="1334770" y="882396"/>
                  </a:lnTo>
                  <a:lnTo>
                    <a:pt x="934338" y="882396"/>
                  </a:lnTo>
                  <a:lnTo>
                    <a:pt x="0" y="882396"/>
                  </a:lnTo>
                  <a:lnTo>
                    <a:pt x="0" y="735329"/>
                  </a:lnTo>
                  <a:lnTo>
                    <a:pt x="0" y="514730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BEBEBE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2" name="object 12" descr=""/>
          <p:cNvSpPr txBox="1"/>
          <p:nvPr/>
        </p:nvSpPr>
        <p:spPr>
          <a:xfrm>
            <a:off x="490829" y="2706751"/>
            <a:ext cx="1539240" cy="67437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5"/>
              </a:spcBef>
            </a:pPr>
            <a:r>
              <a:rPr dirty="0" sz="1400" b="1">
                <a:latin typeface="Calibri"/>
                <a:cs typeface="Calibri"/>
              </a:rPr>
              <a:t>Инвалиды</a:t>
            </a:r>
            <a:r>
              <a:rPr dirty="0" sz="1400" spc="-20" b="1">
                <a:latin typeface="Calibri"/>
                <a:cs typeface="Calibri"/>
              </a:rPr>
              <a:t> </a:t>
            </a:r>
            <a:r>
              <a:rPr dirty="0" sz="1400" spc="-10" b="1">
                <a:latin typeface="Calibri"/>
                <a:cs typeface="Calibri"/>
              </a:rPr>
              <a:t>Великой</a:t>
            </a:r>
            <a:endParaRPr sz="14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35"/>
              </a:spcBef>
            </a:pPr>
            <a:r>
              <a:rPr dirty="0" sz="1400" spc="-10" b="1">
                <a:latin typeface="Calibri"/>
                <a:cs typeface="Calibri"/>
              </a:rPr>
              <a:t>Отечественной</a:t>
            </a:r>
            <a:endParaRPr sz="14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25"/>
              </a:spcBef>
            </a:pPr>
            <a:r>
              <a:rPr dirty="0" sz="1400" b="1">
                <a:latin typeface="Calibri"/>
                <a:cs typeface="Calibri"/>
              </a:rPr>
              <a:t>войны-</a:t>
            </a:r>
            <a:r>
              <a:rPr dirty="0" sz="1400" spc="-20" b="1">
                <a:latin typeface="Calibri"/>
                <a:cs typeface="Calibri"/>
              </a:rPr>
              <a:t> </a:t>
            </a:r>
            <a:r>
              <a:rPr dirty="0" sz="1400" b="1">
                <a:latin typeface="Calibri"/>
                <a:cs typeface="Calibri"/>
              </a:rPr>
              <a:t>1 </a:t>
            </a:r>
            <a:r>
              <a:rPr dirty="0" sz="1400" spc="-10" b="1">
                <a:latin typeface="Calibri"/>
                <a:cs typeface="Calibri"/>
              </a:rPr>
              <a:t>человека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13" name="object 13" descr=""/>
          <p:cNvGrpSpPr/>
          <p:nvPr/>
        </p:nvGrpSpPr>
        <p:grpSpPr>
          <a:xfrm>
            <a:off x="2979610" y="2724721"/>
            <a:ext cx="3679190" cy="862330"/>
            <a:chOff x="2979610" y="2724721"/>
            <a:chExt cx="3679190" cy="862330"/>
          </a:xfrm>
        </p:grpSpPr>
        <p:sp>
          <p:nvSpPr>
            <p:cNvPr id="14" name="object 14" descr=""/>
            <p:cNvSpPr/>
            <p:nvPr/>
          </p:nvSpPr>
          <p:spPr>
            <a:xfrm>
              <a:off x="2984373" y="2729483"/>
              <a:ext cx="3669665" cy="852805"/>
            </a:xfrm>
            <a:custGeom>
              <a:avLst/>
              <a:gdLst/>
              <a:ahLst/>
              <a:cxnLst/>
              <a:rect l="l" t="t" r="r" b="b"/>
              <a:pathLst>
                <a:path w="3669665" h="852804">
                  <a:moveTo>
                    <a:pt x="3669410" y="0"/>
                  </a:moveTo>
                  <a:lnTo>
                    <a:pt x="385190" y="0"/>
                  </a:lnTo>
                  <a:lnTo>
                    <a:pt x="385190" y="459613"/>
                  </a:lnTo>
                  <a:lnTo>
                    <a:pt x="0" y="852804"/>
                  </a:lnTo>
                  <a:lnTo>
                    <a:pt x="385190" y="656589"/>
                  </a:lnTo>
                  <a:lnTo>
                    <a:pt x="385190" y="787907"/>
                  </a:lnTo>
                  <a:lnTo>
                    <a:pt x="3669410" y="787907"/>
                  </a:lnTo>
                  <a:lnTo>
                    <a:pt x="366941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 descr=""/>
            <p:cNvSpPr/>
            <p:nvPr/>
          </p:nvSpPr>
          <p:spPr>
            <a:xfrm>
              <a:off x="2984373" y="2729483"/>
              <a:ext cx="3669665" cy="852805"/>
            </a:xfrm>
            <a:custGeom>
              <a:avLst/>
              <a:gdLst/>
              <a:ahLst/>
              <a:cxnLst/>
              <a:rect l="l" t="t" r="r" b="b"/>
              <a:pathLst>
                <a:path w="3669665" h="852804">
                  <a:moveTo>
                    <a:pt x="385190" y="0"/>
                  </a:moveTo>
                  <a:lnTo>
                    <a:pt x="932561" y="0"/>
                  </a:lnTo>
                  <a:lnTo>
                    <a:pt x="1753615" y="0"/>
                  </a:lnTo>
                  <a:lnTo>
                    <a:pt x="3669410" y="0"/>
                  </a:lnTo>
                  <a:lnTo>
                    <a:pt x="3669410" y="459613"/>
                  </a:lnTo>
                  <a:lnTo>
                    <a:pt x="3669410" y="656589"/>
                  </a:lnTo>
                  <a:lnTo>
                    <a:pt x="3669410" y="787907"/>
                  </a:lnTo>
                  <a:lnTo>
                    <a:pt x="1753615" y="787907"/>
                  </a:lnTo>
                  <a:lnTo>
                    <a:pt x="932561" y="787907"/>
                  </a:lnTo>
                  <a:lnTo>
                    <a:pt x="385190" y="787907"/>
                  </a:lnTo>
                  <a:lnTo>
                    <a:pt x="385190" y="656589"/>
                  </a:lnTo>
                  <a:lnTo>
                    <a:pt x="0" y="852804"/>
                  </a:lnTo>
                  <a:lnTo>
                    <a:pt x="385190" y="459613"/>
                  </a:lnTo>
                  <a:lnTo>
                    <a:pt x="385190" y="0"/>
                  </a:lnTo>
                  <a:close/>
                </a:path>
              </a:pathLst>
            </a:custGeom>
            <a:ln w="9525">
              <a:solidFill>
                <a:srgbClr val="BEBEBE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6" name="object 16" descr=""/>
          <p:cNvSpPr txBox="1"/>
          <p:nvPr/>
        </p:nvSpPr>
        <p:spPr>
          <a:xfrm>
            <a:off x="3472941" y="2760979"/>
            <a:ext cx="3079115" cy="517525"/>
          </a:xfrm>
          <a:prstGeom prst="rect">
            <a:avLst/>
          </a:prstGeom>
        </p:spPr>
        <p:txBody>
          <a:bodyPr wrap="square" lIns="0" tIns="7620" rIns="0" bIns="0" rtlCol="0" vert="horz">
            <a:spAutoFit/>
          </a:bodyPr>
          <a:lstStyle/>
          <a:p>
            <a:pPr marL="785495" marR="5080" indent="-773430">
              <a:lnSpc>
                <a:spcPct val="101899"/>
              </a:lnSpc>
              <a:spcBef>
                <a:spcPts val="60"/>
              </a:spcBef>
            </a:pPr>
            <a:r>
              <a:rPr dirty="0" sz="1600" spc="-10" b="1">
                <a:latin typeface="Calibri"/>
                <a:cs typeface="Calibri"/>
              </a:rPr>
              <a:t>Участники</a:t>
            </a:r>
            <a:r>
              <a:rPr dirty="0" sz="1600" spc="-25" b="1">
                <a:latin typeface="Calibri"/>
                <a:cs typeface="Calibri"/>
              </a:rPr>
              <a:t> </a:t>
            </a:r>
            <a:r>
              <a:rPr dirty="0" sz="1600" spc="-10" b="1">
                <a:latin typeface="Calibri"/>
                <a:cs typeface="Calibri"/>
              </a:rPr>
              <a:t>Великой</a:t>
            </a:r>
            <a:r>
              <a:rPr dirty="0" sz="1600" spc="-35" b="1">
                <a:latin typeface="Calibri"/>
                <a:cs typeface="Calibri"/>
              </a:rPr>
              <a:t> </a:t>
            </a:r>
            <a:r>
              <a:rPr dirty="0" sz="1600" spc="-10" b="1">
                <a:latin typeface="Calibri"/>
                <a:cs typeface="Calibri"/>
              </a:rPr>
              <a:t>отечественной войны-</a:t>
            </a:r>
            <a:r>
              <a:rPr dirty="0" sz="1600" b="1">
                <a:latin typeface="Calibri"/>
                <a:cs typeface="Calibri"/>
              </a:rPr>
              <a:t>2 </a:t>
            </a:r>
            <a:r>
              <a:rPr dirty="0" sz="1600" spc="-10" b="1">
                <a:latin typeface="Calibri"/>
                <a:cs typeface="Calibri"/>
              </a:rPr>
              <a:t>человек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17" name="object 17" descr=""/>
          <p:cNvGrpSpPr/>
          <p:nvPr/>
        </p:nvGrpSpPr>
        <p:grpSpPr>
          <a:xfrm>
            <a:off x="3052762" y="3626929"/>
            <a:ext cx="4965700" cy="838835"/>
            <a:chOff x="3052762" y="3626929"/>
            <a:chExt cx="4965700" cy="838835"/>
          </a:xfrm>
        </p:grpSpPr>
        <p:sp>
          <p:nvSpPr>
            <p:cNvPr id="18" name="object 18" descr=""/>
            <p:cNvSpPr/>
            <p:nvPr/>
          </p:nvSpPr>
          <p:spPr>
            <a:xfrm>
              <a:off x="3057525" y="3631691"/>
              <a:ext cx="4956175" cy="829310"/>
            </a:xfrm>
            <a:custGeom>
              <a:avLst/>
              <a:gdLst/>
              <a:ahLst/>
              <a:cxnLst/>
              <a:rect l="l" t="t" r="r" b="b"/>
              <a:pathLst>
                <a:path w="4956175" h="829310">
                  <a:moveTo>
                    <a:pt x="4955667" y="0"/>
                  </a:moveTo>
                  <a:lnTo>
                    <a:pt x="2124075" y="0"/>
                  </a:lnTo>
                  <a:lnTo>
                    <a:pt x="2124075" y="138175"/>
                  </a:lnTo>
                  <a:lnTo>
                    <a:pt x="0" y="222630"/>
                  </a:lnTo>
                  <a:lnTo>
                    <a:pt x="2124075" y="345439"/>
                  </a:lnTo>
                  <a:lnTo>
                    <a:pt x="2124075" y="829055"/>
                  </a:lnTo>
                  <a:lnTo>
                    <a:pt x="4955667" y="829055"/>
                  </a:lnTo>
                  <a:lnTo>
                    <a:pt x="495566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 descr=""/>
            <p:cNvSpPr/>
            <p:nvPr/>
          </p:nvSpPr>
          <p:spPr>
            <a:xfrm>
              <a:off x="3057525" y="3631691"/>
              <a:ext cx="4956175" cy="829310"/>
            </a:xfrm>
            <a:custGeom>
              <a:avLst/>
              <a:gdLst/>
              <a:ahLst/>
              <a:cxnLst/>
              <a:rect l="l" t="t" r="r" b="b"/>
              <a:pathLst>
                <a:path w="4956175" h="829310">
                  <a:moveTo>
                    <a:pt x="2124075" y="0"/>
                  </a:moveTo>
                  <a:lnTo>
                    <a:pt x="2596007" y="0"/>
                  </a:lnTo>
                  <a:lnTo>
                    <a:pt x="3303904" y="0"/>
                  </a:lnTo>
                  <a:lnTo>
                    <a:pt x="4955667" y="0"/>
                  </a:lnTo>
                  <a:lnTo>
                    <a:pt x="4955667" y="138175"/>
                  </a:lnTo>
                  <a:lnTo>
                    <a:pt x="4955667" y="345439"/>
                  </a:lnTo>
                  <a:lnTo>
                    <a:pt x="4955667" y="829055"/>
                  </a:lnTo>
                  <a:lnTo>
                    <a:pt x="3303904" y="829055"/>
                  </a:lnTo>
                  <a:lnTo>
                    <a:pt x="2596007" y="829055"/>
                  </a:lnTo>
                  <a:lnTo>
                    <a:pt x="2124075" y="829055"/>
                  </a:lnTo>
                  <a:lnTo>
                    <a:pt x="2124075" y="345439"/>
                  </a:lnTo>
                  <a:lnTo>
                    <a:pt x="0" y="222630"/>
                  </a:lnTo>
                  <a:lnTo>
                    <a:pt x="2124075" y="138175"/>
                  </a:lnTo>
                  <a:lnTo>
                    <a:pt x="2124075" y="0"/>
                  </a:lnTo>
                  <a:close/>
                </a:path>
              </a:pathLst>
            </a:custGeom>
            <a:ln w="9525">
              <a:solidFill>
                <a:srgbClr val="BEBEBE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0" name="object 20" descr=""/>
          <p:cNvSpPr txBox="1"/>
          <p:nvPr/>
        </p:nvSpPr>
        <p:spPr>
          <a:xfrm>
            <a:off x="5454522" y="3808298"/>
            <a:ext cx="2286635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20" b="1">
                <a:latin typeface="Calibri"/>
                <a:cs typeface="Calibri"/>
              </a:rPr>
              <a:t>Труженики</a:t>
            </a:r>
            <a:r>
              <a:rPr dirty="0" sz="1600" spc="-25" b="1">
                <a:latin typeface="Calibri"/>
                <a:cs typeface="Calibri"/>
              </a:rPr>
              <a:t> </a:t>
            </a:r>
            <a:r>
              <a:rPr dirty="0" sz="1600" b="1">
                <a:latin typeface="Calibri"/>
                <a:cs typeface="Calibri"/>
              </a:rPr>
              <a:t>тыла</a:t>
            </a:r>
            <a:r>
              <a:rPr dirty="0" sz="1600" spc="-25" b="1">
                <a:latin typeface="Calibri"/>
                <a:cs typeface="Calibri"/>
              </a:rPr>
              <a:t> </a:t>
            </a:r>
            <a:r>
              <a:rPr dirty="0" sz="1600" b="1">
                <a:latin typeface="Calibri"/>
                <a:cs typeface="Calibri"/>
              </a:rPr>
              <a:t>–</a:t>
            </a:r>
            <a:r>
              <a:rPr dirty="0" sz="1600" spc="-30" b="1">
                <a:latin typeface="Calibri"/>
                <a:cs typeface="Calibri"/>
              </a:rPr>
              <a:t> </a:t>
            </a:r>
            <a:r>
              <a:rPr dirty="0" sz="1600" b="1">
                <a:latin typeface="Calibri"/>
                <a:cs typeface="Calibri"/>
              </a:rPr>
              <a:t>19</a:t>
            </a:r>
            <a:r>
              <a:rPr dirty="0" sz="1600" spc="-20" b="1">
                <a:latin typeface="Calibri"/>
                <a:cs typeface="Calibri"/>
              </a:rPr>
              <a:t> чел.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21" name="object 21" descr=""/>
          <p:cNvGrpSpPr/>
          <p:nvPr/>
        </p:nvGrpSpPr>
        <p:grpSpPr>
          <a:xfrm>
            <a:off x="799909" y="4373943"/>
            <a:ext cx="3390265" cy="1692275"/>
            <a:chOff x="799909" y="4373943"/>
            <a:chExt cx="3390265" cy="1692275"/>
          </a:xfrm>
        </p:grpSpPr>
        <p:sp>
          <p:nvSpPr>
            <p:cNvPr id="22" name="object 22" descr=""/>
            <p:cNvSpPr/>
            <p:nvPr/>
          </p:nvSpPr>
          <p:spPr>
            <a:xfrm>
              <a:off x="804672" y="4378705"/>
              <a:ext cx="3380740" cy="1682750"/>
            </a:xfrm>
            <a:custGeom>
              <a:avLst/>
              <a:gdLst/>
              <a:ahLst/>
              <a:cxnLst/>
              <a:rect l="l" t="t" r="r" b="b"/>
              <a:pathLst>
                <a:path w="3380740" h="1682750">
                  <a:moveTo>
                    <a:pt x="1530858" y="0"/>
                  </a:moveTo>
                  <a:lnTo>
                    <a:pt x="563372" y="908050"/>
                  </a:lnTo>
                  <a:lnTo>
                    <a:pt x="0" y="908050"/>
                  </a:lnTo>
                  <a:lnTo>
                    <a:pt x="0" y="1682242"/>
                  </a:lnTo>
                  <a:lnTo>
                    <a:pt x="3380231" y="1682242"/>
                  </a:lnTo>
                  <a:lnTo>
                    <a:pt x="3380231" y="908050"/>
                  </a:lnTo>
                  <a:lnTo>
                    <a:pt x="1408430" y="908050"/>
                  </a:lnTo>
                  <a:lnTo>
                    <a:pt x="153085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 descr=""/>
            <p:cNvSpPr/>
            <p:nvPr/>
          </p:nvSpPr>
          <p:spPr>
            <a:xfrm>
              <a:off x="804672" y="4378705"/>
              <a:ext cx="3380740" cy="1682750"/>
            </a:xfrm>
            <a:custGeom>
              <a:avLst/>
              <a:gdLst/>
              <a:ahLst/>
              <a:cxnLst/>
              <a:rect l="l" t="t" r="r" b="b"/>
              <a:pathLst>
                <a:path w="3380740" h="1682750">
                  <a:moveTo>
                    <a:pt x="0" y="908050"/>
                  </a:moveTo>
                  <a:lnTo>
                    <a:pt x="563372" y="908050"/>
                  </a:lnTo>
                  <a:lnTo>
                    <a:pt x="1530858" y="0"/>
                  </a:lnTo>
                  <a:lnTo>
                    <a:pt x="1408430" y="908050"/>
                  </a:lnTo>
                  <a:lnTo>
                    <a:pt x="3380231" y="908050"/>
                  </a:lnTo>
                  <a:lnTo>
                    <a:pt x="3380231" y="1037082"/>
                  </a:lnTo>
                  <a:lnTo>
                    <a:pt x="3380231" y="1230630"/>
                  </a:lnTo>
                  <a:lnTo>
                    <a:pt x="3380231" y="1682242"/>
                  </a:lnTo>
                  <a:lnTo>
                    <a:pt x="1408430" y="1682242"/>
                  </a:lnTo>
                  <a:lnTo>
                    <a:pt x="563372" y="1682242"/>
                  </a:lnTo>
                  <a:lnTo>
                    <a:pt x="0" y="1682242"/>
                  </a:lnTo>
                  <a:lnTo>
                    <a:pt x="0" y="1230630"/>
                  </a:lnTo>
                  <a:lnTo>
                    <a:pt x="0" y="1037082"/>
                  </a:lnTo>
                  <a:lnTo>
                    <a:pt x="0" y="908050"/>
                  </a:lnTo>
                  <a:close/>
                </a:path>
              </a:pathLst>
            </a:custGeom>
            <a:ln w="9525">
              <a:solidFill>
                <a:srgbClr val="BEBEBE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4" name="object 24" descr=""/>
          <p:cNvSpPr txBox="1"/>
          <p:nvPr/>
        </p:nvSpPr>
        <p:spPr>
          <a:xfrm>
            <a:off x="1095552" y="5313045"/>
            <a:ext cx="2797810" cy="517525"/>
          </a:xfrm>
          <a:prstGeom prst="rect">
            <a:avLst/>
          </a:prstGeom>
        </p:spPr>
        <p:txBody>
          <a:bodyPr wrap="square" lIns="0" tIns="7620" rIns="0" bIns="0" rtlCol="0" vert="horz">
            <a:spAutoFit/>
          </a:bodyPr>
          <a:lstStyle/>
          <a:p>
            <a:pPr marL="791210" marR="5080" indent="-779145">
              <a:lnSpc>
                <a:spcPct val="101899"/>
              </a:lnSpc>
              <a:spcBef>
                <a:spcPts val="60"/>
              </a:spcBef>
            </a:pPr>
            <a:r>
              <a:rPr dirty="0" sz="1600" b="1">
                <a:latin typeface="Calibri"/>
                <a:cs typeface="Calibri"/>
              </a:rPr>
              <a:t>Остальные</a:t>
            </a:r>
            <a:r>
              <a:rPr dirty="0" sz="1600" spc="-60" b="1">
                <a:latin typeface="Calibri"/>
                <a:cs typeface="Calibri"/>
              </a:rPr>
              <a:t> </a:t>
            </a:r>
            <a:r>
              <a:rPr dirty="0" sz="1600" spc="-10" b="1">
                <a:latin typeface="Calibri"/>
                <a:cs typeface="Calibri"/>
              </a:rPr>
              <a:t>категории</a:t>
            </a:r>
            <a:r>
              <a:rPr dirty="0" sz="1600" spc="-60" b="1">
                <a:latin typeface="Calibri"/>
                <a:cs typeface="Calibri"/>
              </a:rPr>
              <a:t> </a:t>
            </a:r>
            <a:r>
              <a:rPr dirty="0" sz="1600" spc="-10" b="1">
                <a:latin typeface="Calibri"/>
                <a:cs typeface="Calibri"/>
              </a:rPr>
              <a:t>граждан- </a:t>
            </a:r>
            <a:r>
              <a:rPr dirty="0" sz="1600" b="1">
                <a:latin typeface="Calibri"/>
                <a:cs typeface="Calibri"/>
              </a:rPr>
              <a:t>286</a:t>
            </a:r>
            <a:r>
              <a:rPr dirty="0" sz="1600" spc="340" b="1">
                <a:latin typeface="Calibri"/>
                <a:cs typeface="Calibri"/>
              </a:rPr>
              <a:t> </a:t>
            </a:r>
            <a:r>
              <a:rPr dirty="0" sz="1600" spc="-10" b="1">
                <a:latin typeface="Calibri"/>
                <a:cs typeface="Calibri"/>
              </a:rPr>
              <a:t>человека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25" name="object 25" descr=""/>
          <p:cNvSpPr txBox="1"/>
          <p:nvPr/>
        </p:nvSpPr>
        <p:spPr>
          <a:xfrm>
            <a:off x="6522846" y="4805933"/>
            <a:ext cx="2101850" cy="11233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800" b="1">
                <a:latin typeface="Calibri"/>
                <a:cs typeface="Calibri"/>
              </a:rPr>
              <a:t>В</a:t>
            </a:r>
            <a:r>
              <a:rPr dirty="0" sz="1800" spc="-25" b="1">
                <a:latin typeface="Calibri"/>
                <a:cs typeface="Calibri"/>
              </a:rPr>
              <a:t> </a:t>
            </a:r>
            <a:r>
              <a:rPr dirty="0" sz="1800" b="1">
                <a:latin typeface="Calibri"/>
                <a:cs typeface="Calibri"/>
              </a:rPr>
              <a:t>2021</a:t>
            </a:r>
            <a:r>
              <a:rPr dirty="0" sz="1800" spc="-30" b="1">
                <a:latin typeface="Calibri"/>
                <a:cs typeface="Calibri"/>
              </a:rPr>
              <a:t> </a:t>
            </a:r>
            <a:r>
              <a:rPr dirty="0" sz="1800" b="1">
                <a:latin typeface="Calibri"/>
                <a:cs typeface="Calibri"/>
              </a:rPr>
              <a:t>году</a:t>
            </a:r>
            <a:r>
              <a:rPr dirty="0" sz="1800" spc="-30" b="1">
                <a:latin typeface="Calibri"/>
                <a:cs typeface="Calibri"/>
              </a:rPr>
              <a:t> </a:t>
            </a:r>
            <a:r>
              <a:rPr dirty="0" sz="1800" spc="-10" b="1">
                <a:latin typeface="Calibri"/>
                <a:cs typeface="Calibri"/>
              </a:rPr>
              <a:t>жителям </a:t>
            </a:r>
            <a:r>
              <a:rPr dirty="0" sz="1800" b="1">
                <a:latin typeface="Calibri"/>
                <a:cs typeface="Calibri"/>
              </a:rPr>
              <a:t>района</a:t>
            </a:r>
            <a:r>
              <a:rPr dirty="0" sz="1800" spc="-25" b="1">
                <a:latin typeface="Calibri"/>
                <a:cs typeface="Calibri"/>
              </a:rPr>
              <a:t> </a:t>
            </a:r>
            <a:r>
              <a:rPr dirty="0" sz="1800" spc="-10" b="1">
                <a:latin typeface="Calibri"/>
                <a:cs typeface="Calibri"/>
              </a:rPr>
              <a:t>Восточный </a:t>
            </a:r>
            <a:r>
              <a:rPr dirty="0" sz="1800" b="1">
                <a:latin typeface="Calibri"/>
                <a:cs typeface="Calibri"/>
              </a:rPr>
              <a:t>было</a:t>
            </a:r>
            <a:r>
              <a:rPr dirty="0" sz="1800" spc="-15" b="1">
                <a:latin typeface="Calibri"/>
                <a:cs typeface="Calibri"/>
              </a:rPr>
              <a:t> </a:t>
            </a:r>
            <a:r>
              <a:rPr dirty="0" sz="1800" b="1">
                <a:latin typeface="Calibri"/>
                <a:cs typeface="Calibri"/>
              </a:rPr>
              <a:t>оказано</a:t>
            </a:r>
            <a:r>
              <a:rPr dirty="0" sz="1800" spc="-20" b="1">
                <a:latin typeface="Calibri"/>
                <a:cs typeface="Calibri"/>
              </a:rPr>
              <a:t> </a:t>
            </a:r>
            <a:r>
              <a:rPr dirty="0" sz="1800" b="1">
                <a:latin typeface="Calibri"/>
                <a:cs typeface="Calibri"/>
              </a:rPr>
              <a:t>65</a:t>
            </a:r>
            <a:r>
              <a:rPr dirty="0" sz="1800" spc="-10" b="1">
                <a:latin typeface="Calibri"/>
                <a:cs typeface="Calibri"/>
              </a:rPr>
              <a:t> </a:t>
            </a:r>
            <a:r>
              <a:rPr dirty="0" sz="1800" spc="-25" b="1">
                <a:latin typeface="Calibri"/>
                <a:cs typeface="Calibri"/>
              </a:rPr>
              <a:t>038 </a:t>
            </a:r>
            <a:r>
              <a:rPr dirty="0" sz="1800" b="1">
                <a:latin typeface="Calibri"/>
                <a:cs typeface="Calibri"/>
              </a:rPr>
              <a:t>социальных</a:t>
            </a:r>
            <a:r>
              <a:rPr dirty="0" sz="1800" spc="-60" b="1">
                <a:latin typeface="Calibri"/>
                <a:cs typeface="Calibri"/>
              </a:rPr>
              <a:t> </a:t>
            </a:r>
            <a:r>
              <a:rPr dirty="0" sz="1800" spc="-10" b="1">
                <a:latin typeface="Calibri"/>
                <a:cs typeface="Calibri"/>
              </a:rPr>
              <a:t>услуг.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6" name="object 26" descr=""/>
          <p:cNvSpPr txBox="1"/>
          <p:nvPr/>
        </p:nvSpPr>
        <p:spPr>
          <a:xfrm>
            <a:off x="8425433" y="6452412"/>
            <a:ext cx="141605" cy="3003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6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27" name="object 27" descr=""/>
          <p:cNvGrpSpPr/>
          <p:nvPr/>
        </p:nvGrpSpPr>
        <p:grpSpPr>
          <a:xfrm>
            <a:off x="180212" y="1109852"/>
            <a:ext cx="8808085" cy="1473200"/>
            <a:chOff x="180212" y="1109852"/>
            <a:chExt cx="8808085" cy="1473200"/>
          </a:xfrm>
        </p:grpSpPr>
        <p:sp>
          <p:nvSpPr>
            <p:cNvPr id="28" name="object 28" descr=""/>
            <p:cNvSpPr/>
            <p:nvPr/>
          </p:nvSpPr>
          <p:spPr>
            <a:xfrm>
              <a:off x="189737" y="1119377"/>
              <a:ext cx="8789035" cy="1454150"/>
            </a:xfrm>
            <a:custGeom>
              <a:avLst/>
              <a:gdLst/>
              <a:ahLst/>
              <a:cxnLst/>
              <a:rect l="l" t="t" r="r" b="b"/>
              <a:pathLst>
                <a:path w="8789035" h="1454150">
                  <a:moveTo>
                    <a:pt x="8546591" y="0"/>
                  </a:moveTo>
                  <a:lnTo>
                    <a:pt x="242316" y="0"/>
                  </a:lnTo>
                  <a:lnTo>
                    <a:pt x="193483" y="4921"/>
                  </a:lnTo>
                  <a:lnTo>
                    <a:pt x="147998" y="19038"/>
                  </a:lnTo>
                  <a:lnTo>
                    <a:pt x="106838" y="41375"/>
                  </a:lnTo>
                  <a:lnTo>
                    <a:pt x="70975" y="70961"/>
                  </a:lnTo>
                  <a:lnTo>
                    <a:pt x="41385" y="106821"/>
                  </a:lnTo>
                  <a:lnTo>
                    <a:pt x="19043" y="147982"/>
                  </a:lnTo>
                  <a:lnTo>
                    <a:pt x="4923" y="193472"/>
                  </a:lnTo>
                  <a:lnTo>
                    <a:pt x="0" y="242316"/>
                  </a:lnTo>
                  <a:lnTo>
                    <a:pt x="0" y="1211580"/>
                  </a:lnTo>
                  <a:lnTo>
                    <a:pt x="4923" y="1260423"/>
                  </a:lnTo>
                  <a:lnTo>
                    <a:pt x="19043" y="1305913"/>
                  </a:lnTo>
                  <a:lnTo>
                    <a:pt x="41385" y="1347074"/>
                  </a:lnTo>
                  <a:lnTo>
                    <a:pt x="70975" y="1382934"/>
                  </a:lnTo>
                  <a:lnTo>
                    <a:pt x="106838" y="1412520"/>
                  </a:lnTo>
                  <a:lnTo>
                    <a:pt x="147998" y="1434857"/>
                  </a:lnTo>
                  <a:lnTo>
                    <a:pt x="193483" y="1448974"/>
                  </a:lnTo>
                  <a:lnTo>
                    <a:pt x="242316" y="1453896"/>
                  </a:lnTo>
                  <a:lnTo>
                    <a:pt x="8546591" y="1453896"/>
                  </a:lnTo>
                  <a:lnTo>
                    <a:pt x="8595435" y="1448974"/>
                  </a:lnTo>
                  <a:lnTo>
                    <a:pt x="8640925" y="1434857"/>
                  </a:lnTo>
                  <a:lnTo>
                    <a:pt x="8682086" y="1412520"/>
                  </a:lnTo>
                  <a:lnTo>
                    <a:pt x="8717946" y="1382934"/>
                  </a:lnTo>
                  <a:lnTo>
                    <a:pt x="8747532" y="1347074"/>
                  </a:lnTo>
                  <a:lnTo>
                    <a:pt x="8769869" y="1305913"/>
                  </a:lnTo>
                  <a:lnTo>
                    <a:pt x="8783986" y="1260423"/>
                  </a:lnTo>
                  <a:lnTo>
                    <a:pt x="8788908" y="1211580"/>
                  </a:lnTo>
                  <a:lnTo>
                    <a:pt x="8788908" y="242316"/>
                  </a:lnTo>
                  <a:lnTo>
                    <a:pt x="8783986" y="193472"/>
                  </a:lnTo>
                  <a:lnTo>
                    <a:pt x="8769869" y="147982"/>
                  </a:lnTo>
                  <a:lnTo>
                    <a:pt x="8747532" y="106821"/>
                  </a:lnTo>
                  <a:lnTo>
                    <a:pt x="8717946" y="70961"/>
                  </a:lnTo>
                  <a:lnTo>
                    <a:pt x="8682086" y="41375"/>
                  </a:lnTo>
                  <a:lnTo>
                    <a:pt x="8640925" y="19038"/>
                  </a:lnTo>
                  <a:lnTo>
                    <a:pt x="8595435" y="4921"/>
                  </a:lnTo>
                  <a:lnTo>
                    <a:pt x="8546591" y="0"/>
                  </a:lnTo>
                  <a:close/>
                </a:path>
              </a:pathLst>
            </a:custGeom>
            <a:solidFill>
              <a:srgbClr val="FAE4D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 descr=""/>
            <p:cNvSpPr/>
            <p:nvPr/>
          </p:nvSpPr>
          <p:spPr>
            <a:xfrm>
              <a:off x="189737" y="1119377"/>
              <a:ext cx="8789035" cy="1454150"/>
            </a:xfrm>
            <a:custGeom>
              <a:avLst/>
              <a:gdLst/>
              <a:ahLst/>
              <a:cxnLst/>
              <a:rect l="l" t="t" r="r" b="b"/>
              <a:pathLst>
                <a:path w="8789035" h="1454150">
                  <a:moveTo>
                    <a:pt x="0" y="242316"/>
                  </a:moveTo>
                  <a:lnTo>
                    <a:pt x="4923" y="193472"/>
                  </a:lnTo>
                  <a:lnTo>
                    <a:pt x="19043" y="147982"/>
                  </a:lnTo>
                  <a:lnTo>
                    <a:pt x="41385" y="106821"/>
                  </a:lnTo>
                  <a:lnTo>
                    <a:pt x="70975" y="70961"/>
                  </a:lnTo>
                  <a:lnTo>
                    <a:pt x="106838" y="41375"/>
                  </a:lnTo>
                  <a:lnTo>
                    <a:pt x="147998" y="19038"/>
                  </a:lnTo>
                  <a:lnTo>
                    <a:pt x="193483" y="4921"/>
                  </a:lnTo>
                  <a:lnTo>
                    <a:pt x="242316" y="0"/>
                  </a:lnTo>
                  <a:lnTo>
                    <a:pt x="8546591" y="0"/>
                  </a:lnTo>
                  <a:lnTo>
                    <a:pt x="8595435" y="4921"/>
                  </a:lnTo>
                  <a:lnTo>
                    <a:pt x="8640925" y="19038"/>
                  </a:lnTo>
                  <a:lnTo>
                    <a:pt x="8682086" y="41375"/>
                  </a:lnTo>
                  <a:lnTo>
                    <a:pt x="8717946" y="70961"/>
                  </a:lnTo>
                  <a:lnTo>
                    <a:pt x="8747532" y="106821"/>
                  </a:lnTo>
                  <a:lnTo>
                    <a:pt x="8769869" y="147982"/>
                  </a:lnTo>
                  <a:lnTo>
                    <a:pt x="8783986" y="193472"/>
                  </a:lnTo>
                  <a:lnTo>
                    <a:pt x="8788908" y="242316"/>
                  </a:lnTo>
                  <a:lnTo>
                    <a:pt x="8788908" y="1211580"/>
                  </a:lnTo>
                  <a:lnTo>
                    <a:pt x="8783986" y="1260423"/>
                  </a:lnTo>
                  <a:lnTo>
                    <a:pt x="8769869" y="1305913"/>
                  </a:lnTo>
                  <a:lnTo>
                    <a:pt x="8747532" y="1347074"/>
                  </a:lnTo>
                  <a:lnTo>
                    <a:pt x="8717946" y="1382934"/>
                  </a:lnTo>
                  <a:lnTo>
                    <a:pt x="8682086" y="1412520"/>
                  </a:lnTo>
                  <a:lnTo>
                    <a:pt x="8640925" y="1434857"/>
                  </a:lnTo>
                  <a:lnTo>
                    <a:pt x="8595435" y="1448974"/>
                  </a:lnTo>
                  <a:lnTo>
                    <a:pt x="8546591" y="1453896"/>
                  </a:lnTo>
                  <a:lnTo>
                    <a:pt x="242316" y="1453896"/>
                  </a:lnTo>
                  <a:lnTo>
                    <a:pt x="193483" y="1448974"/>
                  </a:lnTo>
                  <a:lnTo>
                    <a:pt x="147998" y="1434857"/>
                  </a:lnTo>
                  <a:lnTo>
                    <a:pt x="106838" y="1412520"/>
                  </a:lnTo>
                  <a:lnTo>
                    <a:pt x="70975" y="1382934"/>
                  </a:lnTo>
                  <a:lnTo>
                    <a:pt x="41385" y="1347074"/>
                  </a:lnTo>
                  <a:lnTo>
                    <a:pt x="19043" y="1305913"/>
                  </a:lnTo>
                  <a:lnTo>
                    <a:pt x="4923" y="1260423"/>
                  </a:lnTo>
                  <a:lnTo>
                    <a:pt x="0" y="1211580"/>
                  </a:lnTo>
                  <a:lnTo>
                    <a:pt x="0" y="242316"/>
                  </a:lnTo>
                  <a:close/>
                </a:path>
              </a:pathLst>
            </a:custGeom>
            <a:ln w="19050">
              <a:solidFill>
                <a:srgbClr val="C00000"/>
              </a:solidFill>
              <a:prstDash val="sysDash"/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0" name="object 30" descr=""/>
          <p:cNvSpPr txBox="1"/>
          <p:nvPr/>
        </p:nvSpPr>
        <p:spPr>
          <a:xfrm>
            <a:off x="339039" y="1206500"/>
            <a:ext cx="8336915" cy="124587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000">
                <a:latin typeface="Calibri"/>
                <a:cs typeface="Calibri"/>
              </a:rPr>
              <a:t>Из</a:t>
            </a:r>
            <a:r>
              <a:rPr dirty="0" sz="2000" spc="-20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13</a:t>
            </a:r>
            <a:r>
              <a:rPr dirty="0" sz="2000" spc="-30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698</a:t>
            </a:r>
            <a:r>
              <a:rPr dirty="0" sz="2000" spc="-45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жителей</a:t>
            </a:r>
            <a:r>
              <a:rPr dirty="0" sz="2000" spc="-35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района</a:t>
            </a:r>
            <a:r>
              <a:rPr dirty="0" sz="2000" spc="-30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Восточный</a:t>
            </a:r>
            <a:r>
              <a:rPr dirty="0" sz="2000" spc="-35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на</a:t>
            </a:r>
            <a:r>
              <a:rPr dirty="0" sz="2000" spc="-15">
                <a:latin typeface="Calibri"/>
                <a:cs typeface="Calibri"/>
              </a:rPr>
              <a:t> </a:t>
            </a:r>
            <a:r>
              <a:rPr dirty="0" sz="2000" spc="-10">
                <a:latin typeface="Calibri"/>
                <a:cs typeface="Calibri"/>
              </a:rPr>
              <a:t>картотечном</a:t>
            </a:r>
            <a:r>
              <a:rPr dirty="0" sz="2000" spc="-50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учете</a:t>
            </a:r>
            <a:r>
              <a:rPr dirty="0" sz="2000" spc="-25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состоит</a:t>
            </a:r>
            <a:r>
              <a:rPr dirty="0" sz="2000" spc="-20">
                <a:latin typeface="Calibri"/>
                <a:cs typeface="Calibri"/>
              </a:rPr>
              <a:t> </a:t>
            </a:r>
            <a:r>
              <a:rPr dirty="0" sz="2000" spc="-20" b="1">
                <a:latin typeface="Calibri"/>
                <a:cs typeface="Calibri"/>
              </a:rPr>
              <a:t>2457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2000">
                <a:latin typeface="Calibri"/>
                <a:cs typeface="Calibri"/>
              </a:rPr>
              <a:t>человек.</a:t>
            </a:r>
            <a:r>
              <a:rPr dirty="0" sz="2000" spc="-35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Пенсионеров</a:t>
            </a:r>
            <a:r>
              <a:rPr dirty="0" sz="2000" spc="-25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в</a:t>
            </a:r>
            <a:r>
              <a:rPr dirty="0" sz="2000" spc="-15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нашем</a:t>
            </a:r>
            <a:r>
              <a:rPr dirty="0" sz="2000" spc="-20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районе</a:t>
            </a:r>
            <a:r>
              <a:rPr dirty="0" sz="2000" spc="-25">
                <a:latin typeface="Calibri"/>
                <a:cs typeface="Calibri"/>
              </a:rPr>
              <a:t> </a:t>
            </a:r>
            <a:r>
              <a:rPr dirty="0" sz="2000" b="1">
                <a:latin typeface="Calibri"/>
                <a:cs typeface="Calibri"/>
              </a:rPr>
              <a:t>2</a:t>
            </a:r>
            <a:r>
              <a:rPr dirty="0" sz="2000" spc="-15" b="1">
                <a:latin typeface="Calibri"/>
                <a:cs typeface="Calibri"/>
              </a:rPr>
              <a:t> </a:t>
            </a:r>
            <a:r>
              <a:rPr dirty="0" sz="2000" b="1">
                <a:latin typeface="Calibri"/>
                <a:cs typeface="Calibri"/>
              </a:rPr>
              <a:t>931</a:t>
            </a:r>
            <a:r>
              <a:rPr dirty="0" sz="2000" spc="-45" b="1">
                <a:latin typeface="Calibri"/>
                <a:cs typeface="Calibri"/>
              </a:rPr>
              <a:t> </a:t>
            </a:r>
            <a:r>
              <a:rPr dirty="0" sz="2000" spc="-10">
                <a:latin typeface="Calibri"/>
                <a:cs typeface="Calibri"/>
              </a:rPr>
              <a:t>человек.</a:t>
            </a:r>
            <a:endParaRPr sz="20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dirty="0" sz="2000" spc="-10">
                <a:latin typeface="Calibri"/>
                <a:cs typeface="Calibri"/>
              </a:rPr>
              <a:t>Услуги</a:t>
            </a:r>
            <a:r>
              <a:rPr dirty="0" sz="2000" spc="-70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в</a:t>
            </a:r>
            <a:r>
              <a:rPr dirty="0" sz="2000" spc="-35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форме</a:t>
            </a:r>
            <a:r>
              <a:rPr dirty="0" sz="2000" spc="-35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социального</a:t>
            </a:r>
            <a:r>
              <a:rPr dirty="0" sz="2000" spc="-30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обслуживания</a:t>
            </a:r>
            <a:r>
              <a:rPr dirty="0" sz="2000" spc="-65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на</a:t>
            </a:r>
            <a:r>
              <a:rPr dirty="0" sz="2000" spc="-15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дому</a:t>
            </a:r>
            <a:r>
              <a:rPr dirty="0" sz="2000" spc="-55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в</a:t>
            </a:r>
            <a:r>
              <a:rPr dirty="0" sz="2000" spc="-25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филиале</a:t>
            </a:r>
            <a:r>
              <a:rPr dirty="0" sz="2000" spc="-20">
                <a:latin typeface="Calibri"/>
                <a:cs typeface="Calibri"/>
              </a:rPr>
              <a:t> </a:t>
            </a:r>
            <a:r>
              <a:rPr dirty="0" sz="2000" spc="-10">
                <a:latin typeface="Calibri"/>
                <a:cs typeface="Calibri"/>
              </a:rPr>
              <a:t>«Восточный» </a:t>
            </a:r>
            <a:r>
              <a:rPr dirty="0" sz="2000">
                <a:latin typeface="Calibri"/>
                <a:cs typeface="Calibri"/>
              </a:rPr>
              <a:t>в</a:t>
            </a:r>
            <a:r>
              <a:rPr dirty="0" sz="2000" spc="-30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2021</a:t>
            </a:r>
            <a:r>
              <a:rPr dirty="0" sz="2000" spc="-50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г.</a:t>
            </a:r>
            <a:r>
              <a:rPr dirty="0" sz="2000" spc="-40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получили</a:t>
            </a:r>
            <a:r>
              <a:rPr dirty="0" sz="2000" spc="370">
                <a:latin typeface="Calibri"/>
                <a:cs typeface="Calibri"/>
              </a:rPr>
              <a:t> </a:t>
            </a:r>
            <a:r>
              <a:rPr dirty="0" sz="2000" b="1">
                <a:latin typeface="Calibri"/>
                <a:cs typeface="Calibri"/>
              </a:rPr>
              <a:t>308</a:t>
            </a:r>
            <a:r>
              <a:rPr dirty="0" sz="2000" spc="-55" b="1">
                <a:latin typeface="Calibri"/>
                <a:cs typeface="Calibri"/>
              </a:rPr>
              <a:t> </a:t>
            </a:r>
            <a:r>
              <a:rPr dirty="0" sz="2000" b="1">
                <a:latin typeface="Calibri"/>
                <a:cs typeface="Calibri"/>
              </a:rPr>
              <a:t>человек</a:t>
            </a:r>
            <a:r>
              <a:rPr dirty="0" sz="2000">
                <a:latin typeface="Calibri"/>
                <a:cs typeface="Calibri"/>
              </a:rPr>
              <a:t>.</a:t>
            </a:r>
            <a:r>
              <a:rPr dirty="0" sz="2000" spc="-60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Из</a:t>
            </a:r>
            <a:r>
              <a:rPr dirty="0" sz="2000" spc="-25">
                <a:latin typeface="Calibri"/>
                <a:cs typeface="Calibri"/>
              </a:rPr>
              <a:t> </a:t>
            </a:r>
            <a:r>
              <a:rPr dirty="0" sz="2000" spc="-20">
                <a:latin typeface="Calibri"/>
                <a:cs typeface="Calibri"/>
              </a:rPr>
              <a:t>них: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31" name="object 31" descr=""/>
          <p:cNvSpPr txBox="1"/>
          <p:nvPr/>
        </p:nvSpPr>
        <p:spPr>
          <a:xfrm>
            <a:off x="169265" y="6172606"/>
            <a:ext cx="6065520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latin typeface="Calibri"/>
                <a:cs typeface="Calibri"/>
              </a:rPr>
              <a:t>(Из</a:t>
            </a:r>
            <a:r>
              <a:rPr dirty="0" sz="1800" spc="-1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них:</a:t>
            </a:r>
            <a:r>
              <a:rPr dirty="0" sz="1800" spc="-1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вакцинированы</a:t>
            </a:r>
            <a:r>
              <a:rPr dirty="0" sz="1800" spc="-1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–</a:t>
            </a:r>
            <a:r>
              <a:rPr dirty="0" sz="1800" spc="-2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217</a:t>
            </a:r>
            <a:r>
              <a:rPr dirty="0" sz="1800" spc="-1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получателей</a:t>
            </a:r>
            <a:r>
              <a:rPr dirty="0" sz="1800" spc="-4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социальных</a:t>
            </a:r>
            <a:r>
              <a:rPr dirty="0" sz="1800" spc="-5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услуг, </a:t>
            </a:r>
            <a:r>
              <a:rPr dirty="0" sz="1800">
                <a:latin typeface="Calibri"/>
                <a:cs typeface="Calibri"/>
              </a:rPr>
              <a:t>ревакцинированы</a:t>
            </a:r>
            <a:r>
              <a:rPr dirty="0" sz="1800" spc="-1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94</a:t>
            </a:r>
            <a:r>
              <a:rPr dirty="0" sz="1800" spc="-10">
                <a:latin typeface="Calibri"/>
                <a:cs typeface="Calibri"/>
              </a:rPr>
              <a:t> </a:t>
            </a:r>
            <a:r>
              <a:rPr dirty="0" sz="1800" spc="-20">
                <a:latin typeface="Calibri"/>
                <a:cs typeface="Calibri"/>
              </a:rPr>
              <a:t>ПСУ,</a:t>
            </a:r>
            <a:r>
              <a:rPr dirty="0" sz="1800" spc="-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в</a:t>
            </a:r>
            <a:r>
              <a:rPr dirty="0" sz="1800" spc="-2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том</a:t>
            </a:r>
            <a:r>
              <a:rPr dirty="0" sz="1800" spc="-2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числе</a:t>
            </a:r>
            <a:r>
              <a:rPr dirty="0" sz="1800" spc="-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27</a:t>
            </a:r>
            <a:r>
              <a:rPr dirty="0" sz="1800" spc="-1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человек</a:t>
            </a:r>
            <a:r>
              <a:rPr dirty="0" sz="1800" spc="-2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на</a:t>
            </a:r>
            <a:r>
              <a:rPr dirty="0" sz="1800" spc="-5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дому)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714138" y="1101737"/>
            <a:ext cx="3856843" cy="5592590"/>
          </a:xfrm>
          <a:prstGeom prst="rect">
            <a:avLst/>
          </a:prstGeom>
        </p:spPr>
      </p:pic>
      <p:sp>
        <p:nvSpPr>
          <p:cNvPr id="3" name="object 3" descr=""/>
          <p:cNvSpPr/>
          <p:nvPr/>
        </p:nvSpPr>
        <p:spPr>
          <a:xfrm>
            <a:off x="0" y="0"/>
            <a:ext cx="9144000" cy="1053465"/>
          </a:xfrm>
          <a:custGeom>
            <a:avLst/>
            <a:gdLst/>
            <a:ahLst/>
            <a:cxnLst/>
            <a:rect l="l" t="t" r="r" b="b"/>
            <a:pathLst>
              <a:path w="9144000" h="1053465">
                <a:moveTo>
                  <a:pt x="9144000" y="0"/>
                </a:moveTo>
                <a:lnTo>
                  <a:pt x="0" y="0"/>
                </a:lnTo>
                <a:lnTo>
                  <a:pt x="0" y="1053084"/>
                </a:lnTo>
                <a:lnTo>
                  <a:pt x="9144000" y="1053084"/>
                </a:lnTo>
                <a:lnTo>
                  <a:pt x="9144000" y="0"/>
                </a:lnTo>
                <a:close/>
              </a:path>
            </a:pathLst>
          </a:custGeom>
          <a:solidFill>
            <a:srgbClr val="189B8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319022" y="63195"/>
            <a:ext cx="6376670" cy="836294"/>
          </a:xfrm>
          <a:prstGeom prst="rect"/>
        </p:spPr>
        <p:txBody>
          <a:bodyPr wrap="square" lIns="0" tIns="60325" rIns="0" bIns="0" rtlCol="0" vert="horz">
            <a:spAutoFit/>
          </a:bodyPr>
          <a:lstStyle/>
          <a:p>
            <a:pPr marL="920750" marR="5080" indent="-908685">
              <a:lnSpc>
                <a:spcPts val="3030"/>
              </a:lnSpc>
              <a:spcBef>
                <a:spcPts val="475"/>
              </a:spcBef>
            </a:pPr>
            <a:r>
              <a:rPr dirty="0" spc="-40"/>
              <a:t>Информирование</a:t>
            </a:r>
            <a:r>
              <a:rPr dirty="0" spc="-105"/>
              <a:t> </a:t>
            </a:r>
            <a:r>
              <a:rPr dirty="0" spc="-25"/>
              <a:t>жителей</a:t>
            </a:r>
            <a:r>
              <a:rPr dirty="0" spc="-114"/>
              <a:t> </a:t>
            </a:r>
            <a:r>
              <a:rPr dirty="0" spc="-25"/>
              <a:t>старше</a:t>
            </a:r>
            <a:r>
              <a:rPr dirty="0" spc="-105"/>
              <a:t> </a:t>
            </a:r>
            <a:r>
              <a:rPr dirty="0"/>
              <a:t>60</a:t>
            </a:r>
            <a:r>
              <a:rPr dirty="0" spc="-105"/>
              <a:t> </a:t>
            </a:r>
            <a:r>
              <a:rPr dirty="0"/>
              <a:t>лет</a:t>
            </a:r>
            <a:r>
              <a:rPr dirty="0" spc="-95"/>
              <a:t> </a:t>
            </a:r>
            <a:r>
              <a:rPr dirty="0" spc="-50"/>
              <a:t>о </a:t>
            </a:r>
            <a:r>
              <a:rPr dirty="0" spc="-35"/>
              <a:t>вакцинации</a:t>
            </a:r>
            <a:r>
              <a:rPr dirty="0" spc="-100"/>
              <a:t> </a:t>
            </a:r>
            <a:r>
              <a:rPr dirty="0" spc="-25"/>
              <a:t>против</a:t>
            </a:r>
            <a:r>
              <a:rPr dirty="0" spc="-105"/>
              <a:t> </a:t>
            </a:r>
            <a:r>
              <a:rPr dirty="0" spc="-25"/>
              <a:t>COVID</a:t>
            </a:r>
            <a:r>
              <a:rPr dirty="0" spc="-95"/>
              <a:t> </a:t>
            </a:r>
            <a:r>
              <a:rPr dirty="0"/>
              <a:t>–</a:t>
            </a:r>
            <a:r>
              <a:rPr dirty="0" spc="-80"/>
              <a:t> </a:t>
            </a:r>
            <a:r>
              <a:rPr dirty="0" spc="-25"/>
              <a:t>19</a:t>
            </a:r>
          </a:p>
        </p:txBody>
      </p:sp>
      <p:sp>
        <p:nvSpPr>
          <p:cNvPr id="5" name="object 5" descr=""/>
          <p:cNvSpPr txBox="1"/>
          <p:nvPr/>
        </p:nvSpPr>
        <p:spPr>
          <a:xfrm>
            <a:off x="8346058" y="6477685"/>
            <a:ext cx="77470" cy="1530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140"/>
              </a:lnSpc>
            </a:pPr>
            <a:r>
              <a:rPr dirty="0" sz="1200">
                <a:solidFill>
                  <a:srgbClr val="888888"/>
                </a:solidFill>
                <a:latin typeface="Calibri"/>
                <a:cs typeface="Calibri"/>
              </a:rPr>
              <a:t>7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6" name="object 6" descr=""/>
          <p:cNvSpPr/>
          <p:nvPr/>
        </p:nvSpPr>
        <p:spPr>
          <a:xfrm>
            <a:off x="8028431" y="6451091"/>
            <a:ext cx="917575" cy="407034"/>
          </a:xfrm>
          <a:custGeom>
            <a:avLst/>
            <a:gdLst/>
            <a:ahLst/>
            <a:cxnLst/>
            <a:rect l="l" t="t" r="r" b="b"/>
            <a:pathLst>
              <a:path w="917575" h="407034">
                <a:moveTo>
                  <a:pt x="917448" y="0"/>
                </a:moveTo>
                <a:lnTo>
                  <a:pt x="0" y="0"/>
                </a:lnTo>
                <a:lnTo>
                  <a:pt x="0" y="406908"/>
                </a:lnTo>
                <a:lnTo>
                  <a:pt x="917448" y="406908"/>
                </a:lnTo>
                <a:lnTo>
                  <a:pt x="917448" y="0"/>
                </a:lnTo>
                <a:close/>
              </a:path>
            </a:pathLst>
          </a:custGeom>
          <a:solidFill>
            <a:srgbClr val="189B8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 descr=""/>
          <p:cNvSpPr txBox="1"/>
          <p:nvPr/>
        </p:nvSpPr>
        <p:spPr>
          <a:xfrm>
            <a:off x="257657" y="1178433"/>
            <a:ext cx="4387850" cy="27692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latin typeface="Calibri"/>
                <a:cs typeface="Calibri"/>
              </a:rPr>
              <a:t>С</a:t>
            </a:r>
            <a:r>
              <a:rPr dirty="0" sz="1800" spc="-2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24</a:t>
            </a:r>
            <a:r>
              <a:rPr dirty="0" sz="1800" spc="-2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марта</a:t>
            </a:r>
            <a:r>
              <a:rPr dirty="0" sz="1800" spc="-1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2021</a:t>
            </a:r>
            <a:r>
              <a:rPr dirty="0" sz="1800" spc="-2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года</a:t>
            </a:r>
            <a:r>
              <a:rPr dirty="0" sz="1800" spc="-2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социальные</a:t>
            </a:r>
            <a:r>
              <a:rPr dirty="0" sz="1800" spc="5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работники </a:t>
            </a:r>
            <a:r>
              <a:rPr dirty="0" sz="1800">
                <a:latin typeface="Calibri"/>
                <a:cs typeface="Calibri"/>
              </a:rPr>
              <a:t>начали</a:t>
            </a:r>
            <a:r>
              <a:rPr dirty="0" sz="1800" spc="-2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информировать</a:t>
            </a:r>
            <a:r>
              <a:rPr dirty="0" sz="1800" spc="-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жителей</a:t>
            </a:r>
            <a:r>
              <a:rPr dirty="0" sz="1800" spc="-2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старше</a:t>
            </a:r>
            <a:r>
              <a:rPr dirty="0" sz="1800" spc="5">
                <a:latin typeface="Calibri"/>
                <a:cs typeface="Calibri"/>
              </a:rPr>
              <a:t> </a:t>
            </a:r>
            <a:r>
              <a:rPr dirty="0" sz="1800" spc="-25">
                <a:latin typeface="Calibri"/>
                <a:cs typeface="Calibri"/>
              </a:rPr>
              <a:t>60 </a:t>
            </a:r>
            <a:r>
              <a:rPr dirty="0" sz="1800">
                <a:latin typeface="Calibri"/>
                <a:cs typeface="Calibri"/>
              </a:rPr>
              <a:t>лет</a:t>
            </a:r>
            <a:r>
              <a:rPr dirty="0" sz="1800" spc="-3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о</a:t>
            </a:r>
            <a:r>
              <a:rPr dirty="0" sz="1800" spc="-1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вакцинации</a:t>
            </a:r>
            <a:r>
              <a:rPr dirty="0" sz="1800" spc="-1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против</a:t>
            </a:r>
            <a:r>
              <a:rPr dirty="0" sz="1800" spc="-1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COVID</a:t>
            </a:r>
            <a:r>
              <a:rPr dirty="0" sz="1800" spc="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– </a:t>
            </a:r>
            <a:r>
              <a:rPr dirty="0" sz="1800" spc="-25">
                <a:latin typeface="Calibri"/>
                <a:cs typeface="Calibri"/>
              </a:rPr>
              <a:t>19.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750">
              <a:latin typeface="Calibri"/>
              <a:cs typeface="Calibri"/>
            </a:endParaRPr>
          </a:p>
          <a:p>
            <a:pPr marL="12700" marR="353695">
              <a:lnSpc>
                <a:spcPct val="100000"/>
              </a:lnSpc>
            </a:pPr>
            <a:r>
              <a:rPr dirty="0" sz="1800">
                <a:latin typeface="Calibri"/>
                <a:cs typeface="Calibri"/>
              </a:rPr>
              <a:t>Для</a:t>
            </a:r>
            <a:r>
              <a:rPr dirty="0" sz="1800" spc="-7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этого</a:t>
            </a:r>
            <a:r>
              <a:rPr dirty="0" sz="1800" spc="-4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осуществляются</a:t>
            </a:r>
            <a:r>
              <a:rPr dirty="0" sz="1800" spc="-50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поквартирные обходы.</a:t>
            </a:r>
            <a:r>
              <a:rPr dirty="0" sz="1800" spc="-35">
                <a:latin typeface="Calibri"/>
                <a:cs typeface="Calibri"/>
              </a:rPr>
              <a:t> </a:t>
            </a:r>
            <a:r>
              <a:rPr dirty="0" sz="1800" spc="-20">
                <a:latin typeface="Calibri"/>
                <a:cs typeface="Calibri"/>
              </a:rPr>
              <a:t>Телефонное</a:t>
            </a:r>
            <a:r>
              <a:rPr dirty="0" sz="1800" spc="-30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информирование </a:t>
            </a:r>
            <a:r>
              <a:rPr dirty="0" sz="1800">
                <a:latin typeface="Calibri"/>
                <a:cs typeface="Calibri"/>
              </a:rPr>
              <a:t>осуществляется</a:t>
            </a:r>
            <a:r>
              <a:rPr dirty="0" sz="1800" spc="-7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не</a:t>
            </a:r>
            <a:r>
              <a:rPr dirty="0" sz="1800" spc="-6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только</a:t>
            </a:r>
            <a:r>
              <a:rPr dirty="0" sz="1800" spc="-60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социальными </a:t>
            </a:r>
            <a:r>
              <a:rPr dirty="0" sz="1800">
                <a:latin typeface="Calibri"/>
                <a:cs typeface="Calibri"/>
              </a:rPr>
              <a:t>работниками,</a:t>
            </a:r>
            <a:r>
              <a:rPr dirty="0" sz="1800" spc="-2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но</a:t>
            </a:r>
            <a:r>
              <a:rPr dirty="0" sz="1800" spc="-2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и</a:t>
            </a:r>
            <a:r>
              <a:rPr dirty="0" sz="1800" spc="-25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сотрудниками</a:t>
            </a:r>
            <a:r>
              <a:rPr dirty="0" sz="1800" spc="-15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отдела </a:t>
            </a:r>
            <a:r>
              <a:rPr dirty="0" sz="1800">
                <a:latin typeface="Calibri"/>
                <a:cs typeface="Calibri"/>
              </a:rPr>
              <a:t>социальных</a:t>
            </a:r>
            <a:r>
              <a:rPr dirty="0" sz="1800" spc="-3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коммуникаций</a:t>
            </a:r>
            <a:r>
              <a:rPr dirty="0" sz="1800" spc="-3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и</a:t>
            </a:r>
            <a:r>
              <a:rPr dirty="0" sz="1800" spc="-25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активного долголетия.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8" name="object 8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37972" y="4008120"/>
            <a:ext cx="3741420" cy="2645664"/>
          </a:xfrm>
          <a:prstGeom prst="rect">
            <a:avLst/>
          </a:prstGeom>
        </p:spPr>
      </p:pic>
      <p:sp>
        <p:nvSpPr>
          <p:cNvPr id="9" name="object 9" descr=""/>
          <p:cNvSpPr txBox="1"/>
          <p:nvPr/>
        </p:nvSpPr>
        <p:spPr>
          <a:xfrm>
            <a:off x="8400033" y="6509639"/>
            <a:ext cx="205104" cy="2546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10"/>
              </a:lnSpc>
            </a:pPr>
            <a:fld id="{81D60167-4931-47E6-BA6A-407CBD079E47}" type="slidenum"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7</a:t>
            </a:fld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710684" y="1388364"/>
            <a:ext cx="4433315" cy="4869179"/>
          </a:xfrm>
          <a:prstGeom prst="rect">
            <a:avLst/>
          </a:prstGeom>
        </p:spPr>
      </p:pic>
      <p:sp>
        <p:nvSpPr>
          <p:cNvPr id="3" name="object 3" descr=""/>
          <p:cNvSpPr/>
          <p:nvPr/>
        </p:nvSpPr>
        <p:spPr>
          <a:xfrm>
            <a:off x="0" y="0"/>
            <a:ext cx="9144000" cy="1053465"/>
          </a:xfrm>
          <a:custGeom>
            <a:avLst/>
            <a:gdLst/>
            <a:ahLst/>
            <a:cxnLst/>
            <a:rect l="l" t="t" r="r" b="b"/>
            <a:pathLst>
              <a:path w="9144000" h="1053465">
                <a:moveTo>
                  <a:pt x="9144000" y="0"/>
                </a:moveTo>
                <a:lnTo>
                  <a:pt x="0" y="0"/>
                </a:lnTo>
                <a:lnTo>
                  <a:pt x="0" y="1053084"/>
                </a:lnTo>
                <a:lnTo>
                  <a:pt x="9144000" y="1053084"/>
                </a:lnTo>
                <a:lnTo>
                  <a:pt x="9144000" y="0"/>
                </a:lnTo>
                <a:close/>
              </a:path>
            </a:pathLst>
          </a:custGeom>
          <a:solidFill>
            <a:srgbClr val="189B8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319022" y="63195"/>
            <a:ext cx="6376670" cy="836294"/>
          </a:xfrm>
          <a:prstGeom prst="rect"/>
        </p:spPr>
        <p:txBody>
          <a:bodyPr wrap="square" lIns="0" tIns="60325" rIns="0" bIns="0" rtlCol="0" vert="horz">
            <a:spAutoFit/>
          </a:bodyPr>
          <a:lstStyle/>
          <a:p>
            <a:pPr marL="920750" marR="5080" indent="-908685">
              <a:lnSpc>
                <a:spcPts val="3030"/>
              </a:lnSpc>
              <a:spcBef>
                <a:spcPts val="475"/>
              </a:spcBef>
            </a:pPr>
            <a:r>
              <a:rPr dirty="0" spc="-40"/>
              <a:t>Информирование</a:t>
            </a:r>
            <a:r>
              <a:rPr dirty="0" spc="-105"/>
              <a:t> </a:t>
            </a:r>
            <a:r>
              <a:rPr dirty="0" spc="-25"/>
              <a:t>жителей</a:t>
            </a:r>
            <a:r>
              <a:rPr dirty="0" spc="-114"/>
              <a:t> </a:t>
            </a:r>
            <a:r>
              <a:rPr dirty="0" spc="-25"/>
              <a:t>старше</a:t>
            </a:r>
            <a:r>
              <a:rPr dirty="0" spc="-105"/>
              <a:t> </a:t>
            </a:r>
            <a:r>
              <a:rPr dirty="0"/>
              <a:t>60</a:t>
            </a:r>
            <a:r>
              <a:rPr dirty="0" spc="-105"/>
              <a:t> </a:t>
            </a:r>
            <a:r>
              <a:rPr dirty="0"/>
              <a:t>лет</a:t>
            </a:r>
            <a:r>
              <a:rPr dirty="0" spc="-95"/>
              <a:t> </a:t>
            </a:r>
            <a:r>
              <a:rPr dirty="0" spc="-50"/>
              <a:t>о </a:t>
            </a:r>
            <a:r>
              <a:rPr dirty="0" spc="-35"/>
              <a:t>вакцинации</a:t>
            </a:r>
            <a:r>
              <a:rPr dirty="0" spc="-100"/>
              <a:t> </a:t>
            </a:r>
            <a:r>
              <a:rPr dirty="0" spc="-25"/>
              <a:t>против</a:t>
            </a:r>
            <a:r>
              <a:rPr dirty="0" spc="-105"/>
              <a:t> </a:t>
            </a:r>
            <a:r>
              <a:rPr dirty="0" spc="-25"/>
              <a:t>COVID</a:t>
            </a:r>
            <a:r>
              <a:rPr dirty="0" spc="-95"/>
              <a:t> </a:t>
            </a:r>
            <a:r>
              <a:rPr dirty="0"/>
              <a:t>–</a:t>
            </a:r>
            <a:r>
              <a:rPr dirty="0" spc="-80"/>
              <a:t> </a:t>
            </a:r>
            <a:r>
              <a:rPr dirty="0" spc="-25"/>
              <a:t>19</a:t>
            </a:r>
          </a:p>
        </p:txBody>
      </p:sp>
      <p:sp>
        <p:nvSpPr>
          <p:cNvPr id="5" name="object 5" descr=""/>
          <p:cNvSpPr txBox="1"/>
          <p:nvPr/>
        </p:nvSpPr>
        <p:spPr>
          <a:xfrm>
            <a:off x="8346058" y="6477685"/>
            <a:ext cx="77470" cy="1530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140"/>
              </a:lnSpc>
            </a:pPr>
            <a:r>
              <a:rPr dirty="0" sz="1200">
                <a:solidFill>
                  <a:srgbClr val="888888"/>
                </a:solidFill>
                <a:latin typeface="Calibri"/>
                <a:cs typeface="Calibri"/>
              </a:rPr>
              <a:t>8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6" name="object 6" descr=""/>
          <p:cNvSpPr/>
          <p:nvPr/>
        </p:nvSpPr>
        <p:spPr>
          <a:xfrm>
            <a:off x="8028431" y="6451091"/>
            <a:ext cx="917575" cy="407034"/>
          </a:xfrm>
          <a:custGeom>
            <a:avLst/>
            <a:gdLst/>
            <a:ahLst/>
            <a:cxnLst/>
            <a:rect l="l" t="t" r="r" b="b"/>
            <a:pathLst>
              <a:path w="917575" h="407034">
                <a:moveTo>
                  <a:pt x="917448" y="0"/>
                </a:moveTo>
                <a:lnTo>
                  <a:pt x="0" y="0"/>
                </a:lnTo>
                <a:lnTo>
                  <a:pt x="0" y="406908"/>
                </a:lnTo>
                <a:lnTo>
                  <a:pt x="917448" y="406908"/>
                </a:lnTo>
                <a:lnTo>
                  <a:pt x="917448" y="0"/>
                </a:lnTo>
                <a:close/>
              </a:path>
            </a:pathLst>
          </a:custGeom>
          <a:solidFill>
            <a:srgbClr val="189B8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 descr=""/>
          <p:cNvSpPr txBox="1"/>
          <p:nvPr/>
        </p:nvSpPr>
        <p:spPr>
          <a:xfrm>
            <a:off x="257657" y="1178433"/>
            <a:ext cx="4432300" cy="469011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356870">
              <a:lnSpc>
                <a:spcPct val="100000"/>
              </a:lnSpc>
              <a:spcBef>
                <a:spcPts val="100"/>
              </a:spcBef>
            </a:pPr>
            <a:r>
              <a:rPr dirty="0" sz="1800" spc="-10">
                <a:latin typeface="Calibri"/>
                <a:cs typeface="Calibri"/>
              </a:rPr>
              <a:t>Сотрудники</a:t>
            </a:r>
            <a:r>
              <a:rPr dirty="0" sz="1800" spc="-3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центра</a:t>
            </a:r>
            <a:r>
              <a:rPr dirty="0" sz="1800" spc="-2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помогают</a:t>
            </a:r>
            <a:r>
              <a:rPr dirty="0" sz="1800" spc="-20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старшему </a:t>
            </a:r>
            <a:r>
              <a:rPr dirty="0" sz="1800">
                <a:latin typeface="Calibri"/>
                <a:cs typeface="Calibri"/>
              </a:rPr>
              <a:t>поколению</a:t>
            </a:r>
            <a:r>
              <a:rPr dirty="0" sz="1800" spc="-4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записаться</a:t>
            </a:r>
            <a:r>
              <a:rPr dirty="0" sz="1800" spc="-1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на</a:t>
            </a:r>
            <a:r>
              <a:rPr dirty="0" sz="1800" spc="-20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удобную</a:t>
            </a:r>
            <a:r>
              <a:rPr dirty="0" sz="1800" spc="-5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дату</a:t>
            </a:r>
            <a:r>
              <a:rPr dirty="0" sz="1800" spc="-25">
                <a:latin typeface="Calibri"/>
                <a:cs typeface="Calibri"/>
              </a:rPr>
              <a:t> </a:t>
            </a:r>
            <a:r>
              <a:rPr dirty="0" sz="1800" spc="-50">
                <a:latin typeface="Calibri"/>
                <a:cs typeface="Calibri"/>
              </a:rPr>
              <a:t>и </a:t>
            </a:r>
            <a:r>
              <a:rPr dirty="0" sz="1800">
                <a:latin typeface="Calibri"/>
                <a:cs typeface="Calibri"/>
              </a:rPr>
              <a:t>время</a:t>
            </a:r>
            <a:r>
              <a:rPr dirty="0" sz="1800" spc="-20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вакцинации.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7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800">
                <a:latin typeface="Calibri"/>
                <a:cs typeface="Calibri"/>
              </a:rPr>
              <a:t>За</a:t>
            </a:r>
            <a:r>
              <a:rPr dirty="0" sz="1800" spc="-2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2021</a:t>
            </a:r>
            <a:r>
              <a:rPr dirty="0" sz="1800" spc="-1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год</a:t>
            </a:r>
            <a:r>
              <a:rPr dirty="0" sz="1800" spc="-30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сотрудниками</a:t>
            </a:r>
            <a:r>
              <a:rPr dirty="0" sz="1800" spc="-15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филиала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800">
                <a:latin typeface="Calibri"/>
                <a:cs typeface="Calibri"/>
              </a:rPr>
              <a:t>«Восточный»</a:t>
            </a:r>
            <a:r>
              <a:rPr dirty="0" sz="1800" spc="1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было</a:t>
            </a:r>
            <a:r>
              <a:rPr dirty="0" sz="1800" spc="-3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записано</a:t>
            </a:r>
            <a:r>
              <a:rPr dirty="0" sz="1800" spc="-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на</a:t>
            </a:r>
            <a:r>
              <a:rPr dirty="0" sz="1800" spc="-10">
                <a:latin typeface="Calibri"/>
                <a:cs typeface="Calibri"/>
              </a:rPr>
              <a:t> вакцинацию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800" b="1">
                <a:latin typeface="Calibri"/>
                <a:cs typeface="Calibri"/>
              </a:rPr>
              <a:t>216</a:t>
            </a:r>
            <a:r>
              <a:rPr dirty="0" sz="1800" spc="-30" b="1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жителей</a:t>
            </a:r>
            <a:r>
              <a:rPr dirty="0" sz="1800" spc="-2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р-на</a:t>
            </a:r>
            <a:r>
              <a:rPr dirty="0" sz="1800" spc="-2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Восточный</a:t>
            </a:r>
            <a:r>
              <a:rPr dirty="0" sz="1800" spc="-1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старше</a:t>
            </a:r>
            <a:r>
              <a:rPr dirty="0" sz="1800" spc="-1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60</a:t>
            </a:r>
            <a:r>
              <a:rPr dirty="0" sz="1800" spc="-20">
                <a:latin typeface="Calibri"/>
                <a:cs typeface="Calibri"/>
              </a:rPr>
              <a:t> лет.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750">
              <a:latin typeface="Calibri"/>
              <a:cs typeface="Calibri"/>
            </a:endParaRPr>
          </a:p>
          <a:p>
            <a:pPr marL="12700" marR="1306195">
              <a:lnSpc>
                <a:spcPct val="100000"/>
              </a:lnSpc>
            </a:pPr>
            <a:r>
              <a:rPr dirty="0" sz="1800" b="1">
                <a:latin typeface="Calibri"/>
                <a:cs typeface="Calibri"/>
              </a:rPr>
              <a:t>204</a:t>
            </a:r>
            <a:r>
              <a:rPr dirty="0" sz="1800" spc="-20" b="1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человека</a:t>
            </a:r>
            <a:r>
              <a:rPr dirty="0" sz="1800" spc="-2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приняли</a:t>
            </a:r>
            <a:r>
              <a:rPr dirty="0" sz="1800" spc="-15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решение </a:t>
            </a:r>
            <a:r>
              <a:rPr dirty="0" sz="1800">
                <a:latin typeface="Calibri"/>
                <a:cs typeface="Calibri"/>
              </a:rPr>
              <a:t>самостоятельно</a:t>
            </a:r>
            <a:r>
              <a:rPr dirty="0" sz="1800" spc="-5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записаться</a:t>
            </a:r>
            <a:r>
              <a:rPr dirty="0" sz="1800" spc="-35">
                <a:latin typeface="Calibri"/>
                <a:cs typeface="Calibri"/>
              </a:rPr>
              <a:t> </a:t>
            </a:r>
            <a:r>
              <a:rPr dirty="0" sz="1800" spc="-50">
                <a:latin typeface="Calibri"/>
                <a:cs typeface="Calibri"/>
              </a:rPr>
              <a:t>и </a:t>
            </a:r>
            <a:r>
              <a:rPr dirty="0" sz="1800">
                <a:latin typeface="Calibri"/>
                <a:cs typeface="Calibri"/>
              </a:rPr>
              <a:t>вакцинироваться</a:t>
            </a:r>
            <a:r>
              <a:rPr dirty="0" sz="1800" spc="1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в</a:t>
            </a:r>
            <a:r>
              <a:rPr dirty="0" sz="1800" spc="-10">
                <a:latin typeface="Calibri"/>
                <a:cs typeface="Calibri"/>
              </a:rPr>
              <a:t> результате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800" spc="-10">
                <a:latin typeface="Calibri"/>
                <a:cs typeface="Calibri"/>
              </a:rPr>
              <a:t>взаимодействия </a:t>
            </a:r>
            <a:r>
              <a:rPr dirty="0" sz="1800">
                <a:latin typeface="Calibri"/>
                <a:cs typeface="Calibri"/>
              </a:rPr>
              <a:t>с</a:t>
            </a:r>
            <a:r>
              <a:rPr dirty="0" sz="1800" spc="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нашими</a:t>
            </a:r>
            <a:r>
              <a:rPr dirty="0" sz="1800" spc="10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работниками.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750">
              <a:latin typeface="Calibri"/>
              <a:cs typeface="Calibri"/>
            </a:endParaRPr>
          </a:p>
          <a:p>
            <a:pPr marL="12700" marR="727075">
              <a:lnSpc>
                <a:spcPct val="100000"/>
              </a:lnSpc>
            </a:pPr>
            <a:r>
              <a:rPr dirty="0" sz="1800">
                <a:latin typeface="Calibri"/>
                <a:cs typeface="Calibri"/>
              </a:rPr>
              <a:t>Для</a:t>
            </a:r>
            <a:r>
              <a:rPr dirty="0" sz="1800" spc="-5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маломобильных</a:t>
            </a:r>
            <a:r>
              <a:rPr dirty="0" sz="1800" spc="-4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жителей</a:t>
            </a:r>
            <a:r>
              <a:rPr dirty="0" sz="1800" spc="-35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района </a:t>
            </a:r>
            <a:r>
              <a:rPr dirty="0" sz="1800">
                <a:latin typeface="Calibri"/>
                <a:cs typeface="Calibri"/>
              </a:rPr>
              <a:t>Восточный</a:t>
            </a:r>
            <a:r>
              <a:rPr dirty="0" sz="1800" spc="-3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организованы</a:t>
            </a:r>
            <a:r>
              <a:rPr dirty="0" sz="1800" spc="-25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выездные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800">
                <a:latin typeface="Calibri"/>
                <a:cs typeface="Calibri"/>
              </a:rPr>
              <a:t>мобильные</a:t>
            </a:r>
            <a:r>
              <a:rPr dirty="0" sz="1800" spc="-3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бригады</a:t>
            </a:r>
            <a:r>
              <a:rPr dirty="0" sz="1800" spc="-25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городских</a:t>
            </a:r>
            <a:r>
              <a:rPr dirty="0" sz="1800" spc="-20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поликлиники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1800">
                <a:latin typeface="Calibri"/>
                <a:cs typeface="Calibri"/>
              </a:rPr>
              <a:t>№ 175</a:t>
            </a:r>
            <a:r>
              <a:rPr dirty="0" sz="1800" spc="-1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с</a:t>
            </a:r>
            <a:r>
              <a:rPr dirty="0" sz="1800" spc="-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целью</a:t>
            </a:r>
            <a:r>
              <a:rPr dirty="0" sz="1800" spc="-1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вакцинации</a:t>
            </a:r>
            <a:r>
              <a:rPr dirty="0" sz="1800" spc="-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на</a:t>
            </a:r>
            <a:r>
              <a:rPr dirty="0" sz="1800" spc="5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дому.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8400033" y="6509639"/>
            <a:ext cx="205104" cy="2546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10"/>
              </a:lnSpc>
            </a:pPr>
            <a:fld id="{81D60167-4931-47E6-BA6A-407CBD079E47}" type="slidenum"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7</a:t>
            </a:fld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9144000" cy="5300980"/>
            <a:chOff x="0" y="0"/>
            <a:chExt cx="9144000" cy="530098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957072"/>
              <a:ext cx="9143999" cy="4343400"/>
            </a:xfrm>
            <a:prstGeom prst="rect">
              <a:avLst/>
            </a:prstGeom>
          </p:spPr>
        </p:pic>
        <p:sp>
          <p:nvSpPr>
            <p:cNvPr id="4" name="object 4" descr=""/>
            <p:cNvSpPr/>
            <p:nvPr/>
          </p:nvSpPr>
          <p:spPr>
            <a:xfrm>
              <a:off x="0" y="0"/>
              <a:ext cx="9144000" cy="1053465"/>
            </a:xfrm>
            <a:custGeom>
              <a:avLst/>
              <a:gdLst/>
              <a:ahLst/>
              <a:cxnLst/>
              <a:rect l="l" t="t" r="r" b="b"/>
              <a:pathLst>
                <a:path w="9144000" h="1053465">
                  <a:moveTo>
                    <a:pt x="9144000" y="0"/>
                  </a:moveTo>
                  <a:lnTo>
                    <a:pt x="0" y="0"/>
                  </a:lnTo>
                  <a:lnTo>
                    <a:pt x="0" y="1053084"/>
                  </a:lnTo>
                  <a:lnTo>
                    <a:pt x="9144000" y="1053084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189B82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6695" rIns="0" bIns="0" rtlCol="0" vert="horz">
            <a:spAutoFit/>
          </a:bodyPr>
          <a:lstStyle/>
          <a:p>
            <a:pPr algn="ctr" marL="200025">
              <a:lnSpc>
                <a:spcPts val="2740"/>
              </a:lnSpc>
              <a:spcBef>
                <a:spcPts val="100"/>
              </a:spcBef>
            </a:pPr>
            <a:r>
              <a:rPr dirty="0" sz="2400" spc="-10"/>
              <a:t>Выдача</a:t>
            </a:r>
            <a:r>
              <a:rPr dirty="0" sz="2400" spc="-90"/>
              <a:t> </a:t>
            </a:r>
            <a:r>
              <a:rPr dirty="0" sz="2400" spc="-20"/>
              <a:t>подарочных</a:t>
            </a:r>
            <a:r>
              <a:rPr dirty="0" sz="2400" spc="-65"/>
              <a:t> </a:t>
            </a:r>
            <a:r>
              <a:rPr dirty="0" sz="2400" spc="-10"/>
              <a:t>наборов</a:t>
            </a:r>
            <a:r>
              <a:rPr dirty="0" sz="2400" spc="-80"/>
              <a:t> </a:t>
            </a:r>
            <a:r>
              <a:rPr dirty="0" sz="2400"/>
              <a:t>«С</a:t>
            </a:r>
            <a:r>
              <a:rPr dirty="0" sz="2400" spc="-60"/>
              <a:t> </a:t>
            </a:r>
            <a:r>
              <a:rPr dirty="0" sz="2400" spc="-10"/>
              <a:t>заботой</a:t>
            </a:r>
            <a:r>
              <a:rPr dirty="0" sz="2400" spc="-85"/>
              <a:t> </a:t>
            </a:r>
            <a:r>
              <a:rPr dirty="0" sz="2400"/>
              <a:t>о</a:t>
            </a:r>
            <a:r>
              <a:rPr dirty="0" sz="2400" spc="-50"/>
              <a:t> </a:t>
            </a:r>
            <a:r>
              <a:rPr dirty="0" sz="2400" spc="-20"/>
              <a:t>здоровье»</a:t>
            </a:r>
            <a:r>
              <a:rPr dirty="0" sz="2400" spc="-85"/>
              <a:t> </a:t>
            </a:r>
            <a:r>
              <a:rPr dirty="0" sz="2400"/>
              <a:t>и</a:t>
            </a:r>
            <a:r>
              <a:rPr dirty="0" sz="2400" spc="-45"/>
              <a:t> </a:t>
            </a:r>
            <a:r>
              <a:rPr dirty="0" sz="2400" spc="-10"/>
              <a:t>приём</a:t>
            </a:r>
            <a:endParaRPr sz="2400"/>
          </a:p>
          <a:p>
            <a:pPr algn="ctr" marL="201295">
              <a:lnSpc>
                <a:spcPts val="2740"/>
              </a:lnSpc>
            </a:pPr>
            <a:r>
              <a:rPr dirty="0" sz="2400" spc="-20"/>
              <a:t>заявлений</a:t>
            </a:r>
            <a:r>
              <a:rPr dirty="0" sz="2400" spc="-55"/>
              <a:t> </a:t>
            </a:r>
            <a:r>
              <a:rPr dirty="0" sz="2400"/>
              <a:t>на</a:t>
            </a:r>
            <a:r>
              <a:rPr dirty="0" sz="2400" spc="-5"/>
              <a:t> </a:t>
            </a:r>
            <a:r>
              <a:rPr dirty="0" sz="2400" spc="-25"/>
              <a:t>компенсационные</a:t>
            </a:r>
            <a:r>
              <a:rPr dirty="0" sz="2400" spc="-45"/>
              <a:t> </a:t>
            </a:r>
            <a:r>
              <a:rPr dirty="0" sz="2400" spc="-10"/>
              <a:t>выплаты</a:t>
            </a:r>
            <a:endParaRPr sz="2400"/>
          </a:p>
        </p:txBody>
      </p:sp>
      <p:sp>
        <p:nvSpPr>
          <p:cNvPr id="6" name="object 6" descr=""/>
          <p:cNvSpPr txBox="1"/>
          <p:nvPr/>
        </p:nvSpPr>
        <p:spPr>
          <a:xfrm>
            <a:off x="8346058" y="6477685"/>
            <a:ext cx="77470" cy="1530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140"/>
              </a:lnSpc>
            </a:pPr>
            <a:r>
              <a:rPr dirty="0" sz="1200">
                <a:solidFill>
                  <a:srgbClr val="888888"/>
                </a:solidFill>
                <a:latin typeface="Calibri"/>
                <a:cs typeface="Calibri"/>
              </a:rPr>
              <a:t>9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7" name="object 7" descr=""/>
          <p:cNvSpPr/>
          <p:nvPr/>
        </p:nvSpPr>
        <p:spPr>
          <a:xfrm>
            <a:off x="8028431" y="6451091"/>
            <a:ext cx="917575" cy="407034"/>
          </a:xfrm>
          <a:custGeom>
            <a:avLst/>
            <a:gdLst/>
            <a:ahLst/>
            <a:cxnLst/>
            <a:rect l="l" t="t" r="r" b="b"/>
            <a:pathLst>
              <a:path w="917575" h="407034">
                <a:moveTo>
                  <a:pt x="917448" y="0"/>
                </a:moveTo>
                <a:lnTo>
                  <a:pt x="0" y="0"/>
                </a:lnTo>
                <a:lnTo>
                  <a:pt x="0" y="406908"/>
                </a:lnTo>
                <a:lnTo>
                  <a:pt x="917448" y="406908"/>
                </a:lnTo>
                <a:lnTo>
                  <a:pt x="917448" y="0"/>
                </a:lnTo>
                <a:close/>
              </a:path>
            </a:pathLst>
          </a:custGeom>
          <a:solidFill>
            <a:srgbClr val="189B8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 descr=""/>
          <p:cNvSpPr txBox="1"/>
          <p:nvPr/>
        </p:nvSpPr>
        <p:spPr>
          <a:xfrm>
            <a:off x="179323" y="5286502"/>
            <a:ext cx="8703310" cy="11233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56260">
              <a:lnSpc>
                <a:spcPct val="100000"/>
              </a:lnSpc>
              <a:spcBef>
                <a:spcPts val="100"/>
              </a:spcBef>
              <a:buFont typeface="Calibri"/>
              <a:buChar char="-"/>
              <a:tabLst>
                <a:tab pos="134620" algn="l"/>
              </a:tabLst>
            </a:pPr>
            <a:r>
              <a:rPr dirty="0" sz="1800" b="1">
                <a:latin typeface="Calibri"/>
                <a:cs typeface="Calibri"/>
              </a:rPr>
              <a:t>88</a:t>
            </a:r>
            <a:r>
              <a:rPr dirty="0" sz="1800" spc="-30" b="1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жителям</a:t>
            </a:r>
            <a:r>
              <a:rPr dirty="0" sz="1800" spc="-4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р-на</a:t>
            </a:r>
            <a:r>
              <a:rPr dirty="0" sz="1800" spc="-3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Восточный, выдан</a:t>
            </a:r>
            <a:r>
              <a:rPr dirty="0" sz="1800" spc="-3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подарочный</a:t>
            </a:r>
            <a:r>
              <a:rPr dirty="0" sz="1800" spc="-1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набор</a:t>
            </a:r>
            <a:r>
              <a:rPr dirty="0" sz="1800" spc="-2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«С</a:t>
            </a:r>
            <a:r>
              <a:rPr dirty="0" sz="1800" spc="-1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заботой</a:t>
            </a:r>
            <a:r>
              <a:rPr dirty="0" sz="1800" spc="-1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о</a:t>
            </a:r>
            <a:r>
              <a:rPr dirty="0" sz="1800" spc="-2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здоровье»</a:t>
            </a:r>
            <a:r>
              <a:rPr dirty="0" sz="1800" spc="-30">
                <a:latin typeface="Calibri"/>
                <a:cs typeface="Calibri"/>
              </a:rPr>
              <a:t> </a:t>
            </a:r>
            <a:r>
              <a:rPr dirty="0" sz="1800" spc="-25">
                <a:latin typeface="Calibri"/>
                <a:cs typeface="Calibri"/>
              </a:rPr>
              <a:t>за </a:t>
            </a:r>
            <a:r>
              <a:rPr dirty="0" sz="1800">
                <a:latin typeface="Calibri"/>
                <a:cs typeface="Calibri"/>
              </a:rPr>
              <a:t>вакцинацию</a:t>
            </a:r>
            <a:r>
              <a:rPr dirty="0" sz="1800" spc="-2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и</a:t>
            </a:r>
            <a:r>
              <a:rPr dirty="0" sz="1800" spc="-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ревакцинацию</a:t>
            </a:r>
            <a:r>
              <a:rPr dirty="0" sz="1800" spc="-1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от</a:t>
            </a:r>
            <a:r>
              <a:rPr dirty="0" sz="1800" spc="-1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новой</a:t>
            </a:r>
            <a:r>
              <a:rPr dirty="0" sz="1800" spc="1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коронавирусной</a:t>
            </a:r>
            <a:r>
              <a:rPr dirty="0" sz="1800" spc="1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инфекции </a:t>
            </a:r>
            <a:r>
              <a:rPr dirty="0" sz="1800" spc="-10">
                <a:latin typeface="Calibri"/>
                <a:cs typeface="Calibri"/>
              </a:rPr>
              <a:t>COVID-</a:t>
            </a:r>
            <a:r>
              <a:rPr dirty="0" sz="1800" spc="-25">
                <a:latin typeface="Calibri"/>
                <a:cs typeface="Calibri"/>
              </a:rPr>
              <a:t>19;</a:t>
            </a:r>
            <a:endParaRPr sz="1800">
              <a:latin typeface="Calibri"/>
              <a:cs typeface="Calibri"/>
            </a:endParaRPr>
          </a:p>
          <a:p>
            <a:pPr marL="134620" indent="-121920">
              <a:lnSpc>
                <a:spcPct val="100000"/>
              </a:lnSpc>
              <a:buFont typeface="Calibri"/>
              <a:buChar char="-"/>
              <a:tabLst>
                <a:tab pos="134620" algn="l"/>
              </a:tabLst>
            </a:pPr>
            <a:r>
              <a:rPr dirty="0" sz="1800" b="1">
                <a:latin typeface="Calibri"/>
                <a:cs typeface="Calibri"/>
              </a:rPr>
              <a:t>430</a:t>
            </a:r>
            <a:r>
              <a:rPr dirty="0" sz="1800" spc="-30" b="1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жителям</a:t>
            </a:r>
            <a:r>
              <a:rPr dirty="0" sz="1800" spc="-5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старшего</a:t>
            </a:r>
            <a:r>
              <a:rPr dirty="0" sz="1800" spc="-2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поколения</a:t>
            </a:r>
            <a:r>
              <a:rPr dirty="0" sz="1800" spc="-4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района</a:t>
            </a:r>
            <a:r>
              <a:rPr dirty="0" sz="1800" spc="-3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Восточный</a:t>
            </a:r>
            <a:r>
              <a:rPr dirty="0" sz="1800" spc="-1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назначены</a:t>
            </a:r>
            <a:r>
              <a:rPr dirty="0" sz="1800" spc="-15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компенсационные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800">
                <a:latin typeface="Calibri"/>
                <a:cs typeface="Calibri"/>
              </a:rPr>
              <a:t>выплаты</a:t>
            </a:r>
            <a:r>
              <a:rPr dirty="0" sz="1800" spc="-3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за</a:t>
            </a:r>
            <a:r>
              <a:rPr dirty="0" sz="1800" spc="-1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вакцинацию</a:t>
            </a:r>
            <a:r>
              <a:rPr dirty="0" sz="1800" spc="-1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и</a:t>
            </a:r>
            <a:r>
              <a:rPr dirty="0" sz="1800" spc="-1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ревакцинацию</a:t>
            </a:r>
            <a:r>
              <a:rPr dirty="0" sz="1800" spc="-1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от</a:t>
            </a:r>
            <a:r>
              <a:rPr dirty="0" sz="1800" spc="-1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новой</a:t>
            </a:r>
            <a:r>
              <a:rPr dirty="0" sz="1800" spc="1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коронавирусной инфекции</a:t>
            </a:r>
            <a:r>
              <a:rPr dirty="0" sz="1800" spc="-5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COVID-</a:t>
            </a:r>
            <a:r>
              <a:rPr dirty="0" sz="1800" spc="-25">
                <a:latin typeface="Calibri"/>
                <a:cs typeface="Calibri"/>
              </a:rPr>
              <a:t>19.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8400033" y="6509639"/>
            <a:ext cx="205104" cy="2546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10"/>
              </a:lnSpc>
            </a:pPr>
            <a:fld id="{81D60167-4931-47E6-BA6A-407CBD079E47}" type="slidenum"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7</a:t>
            </a:fld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462C1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PresentationFormat>On-screen Show (4:3)</PresentationFormat>
  <ScaleCrop>false</ScaleCrop>
  <LinksUpToDate>false</LinksUpToDate>
  <SharedDoc>false</SharedDoc>
  <HyperlinksChanged>false</HyperlinksChanged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Юля</dc:creator>
  <dc:title>ГБУ ТЦСО «Восточное Измайлово» филиал «Измайлово»</dc:title>
  <dcterms:created xsi:type="dcterms:W3CDTF">2022-02-10T03:52:09Z</dcterms:created>
  <dcterms:modified xsi:type="dcterms:W3CDTF">2022-02-10T03:52:09Z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